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Arial"/>
      </a:defRPr>
    </a:lvl1pPr>
    <a:lvl2pPr marL="0" marR="0" indent="0" algn="l" defTabSz="2438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Arial"/>
      </a:defRPr>
    </a:lvl2pPr>
    <a:lvl3pPr marL="0" marR="0" indent="0" algn="l" defTabSz="2438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Arial"/>
      </a:defRPr>
    </a:lvl3pPr>
    <a:lvl4pPr marL="0" marR="0" indent="0" algn="l" defTabSz="2438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Arial"/>
      </a:defRPr>
    </a:lvl4pPr>
    <a:lvl5pPr marL="0" marR="0" indent="0" algn="l" defTabSz="2438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Arial"/>
      </a:defRPr>
    </a:lvl5pPr>
    <a:lvl6pPr marL="0" marR="0" indent="0" algn="l" defTabSz="2438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Arial"/>
      </a:defRPr>
    </a:lvl6pPr>
    <a:lvl7pPr marL="0" marR="0" indent="0" algn="l" defTabSz="2438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Arial"/>
      </a:defRPr>
    </a:lvl7pPr>
    <a:lvl8pPr marL="0" marR="0" indent="0" algn="l" defTabSz="2438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Arial"/>
      </a:defRPr>
    </a:lvl8pPr>
    <a:lvl9pPr marL="0" marR="0" indent="0" algn="l" defTabSz="2438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vid Wilkinson" initials="DW"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25400" cap="flat">
              <a:solidFill>
                <a:schemeClr val="accent3">
                  <a:lumOff val="44000"/>
                </a:schemeClr>
              </a:solidFill>
              <a:prstDash val="solid"/>
              <a:round/>
            </a:ln>
          </a:left>
          <a:right>
            <a:ln w="25400" cap="flat">
              <a:solidFill>
                <a:schemeClr val="accent3">
                  <a:lumOff val="44000"/>
                </a:schemeClr>
              </a:solidFill>
              <a:prstDash val="solid"/>
              <a:round/>
            </a:ln>
          </a:right>
          <a:top>
            <a:ln w="25400" cap="flat">
              <a:solidFill>
                <a:schemeClr val="accent3">
                  <a:lumOff val="44000"/>
                </a:schemeClr>
              </a:solidFill>
              <a:prstDash val="solid"/>
              <a:round/>
            </a:ln>
          </a:top>
          <a:bottom>
            <a:ln w="25400" cap="flat">
              <a:solidFill>
                <a:schemeClr val="accent3">
                  <a:lumOff val="44000"/>
                </a:schemeClr>
              </a:solidFill>
              <a:prstDash val="solid"/>
              <a:round/>
            </a:ln>
          </a:bottom>
          <a:insideH>
            <a:ln w="25400" cap="flat">
              <a:solidFill>
                <a:schemeClr val="accent3">
                  <a:lumOff val="44000"/>
                </a:schemeClr>
              </a:solidFill>
              <a:prstDash val="solid"/>
              <a:round/>
            </a:ln>
          </a:insideH>
          <a:insideV>
            <a:ln w="25400" cap="flat">
              <a:solidFill>
                <a:schemeClr val="accent3">
                  <a:lumOff val="44000"/>
                </a:schemeClr>
              </a:solidFill>
              <a:prstDash val="solid"/>
              <a:round/>
            </a:ln>
          </a:insideV>
        </a:tcBdr>
        <a:fill>
          <a:solidFill>
            <a:srgbClr val="CAECDD"/>
          </a:solidFill>
        </a:fill>
      </a:tcStyle>
    </a:wholeTbl>
    <a:band2H>
      <a:tcTxStyle/>
      <a:tcStyle>
        <a:tcBdr/>
        <a:fill>
          <a:solidFill>
            <a:srgbClr val="E6F6EF"/>
          </a:solidFill>
        </a:fill>
      </a:tcStyle>
    </a:band2H>
    <a:firstCol>
      <a:tcTxStyle b="on" i="off">
        <a:fontRef idx="major">
          <a:schemeClr val="accent3">
            <a:lumOff val="44000"/>
          </a:schemeClr>
        </a:fontRef>
        <a:schemeClr val="accent3">
          <a:lumOff val="44000"/>
        </a:schemeClr>
      </a:tcTxStyle>
      <a:tcStyle>
        <a:tcBdr>
          <a:left>
            <a:ln w="25400" cap="flat">
              <a:solidFill>
                <a:schemeClr val="accent3">
                  <a:lumOff val="44000"/>
                </a:schemeClr>
              </a:solidFill>
              <a:prstDash val="solid"/>
              <a:round/>
            </a:ln>
          </a:left>
          <a:right>
            <a:ln w="25400" cap="flat">
              <a:solidFill>
                <a:schemeClr val="accent3">
                  <a:lumOff val="44000"/>
                </a:schemeClr>
              </a:solidFill>
              <a:prstDash val="solid"/>
              <a:round/>
            </a:ln>
          </a:right>
          <a:top>
            <a:ln w="25400" cap="flat">
              <a:solidFill>
                <a:schemeClr val="accent3">
                  <a:lumOff val="44000"/>
                </a:schemeClr>
              </a:solidFill>
              <a:prstDash val="solid"/>
              <a:round/>
            </a:ln>
          </a:top>
          <a:bottom>
            <a:ln w="25400" cap="flat">
              <a:solidFill>
                <a:schemeClr val="accent3">
                  <a:lumOff val="44000"/>
                </a:schemeClr>
              </a:solidFill>
              <a:prstDash val="solid"/>
              <a:round/>
            </a:ln>
          </a:bottom>
          <a:insideH>
            <a:ln w="25400" cap="flat">
              <a:solidFill>
                <a:schemeClr val="accent3">
                  <a:lumOff val="44000"/>
                </a:schemeClr>
              </a:solidFill>
              <a:prstDash val="solid"/>
              <a:round/>
            </a:ln>
          </a:insideH>
          <a:insideV>
            <a:ln w="25400" cap="flat">
              <a:solidFill>
                <a:schemeClr val="accent3">
                  <a:lumOff val="44000"/>
                </a:schemeClr>
              </a:solidFill>
              <a:prstDash val="solid"/>
              <a:round/>
            </a:ln>
          </a:insideV>
        </a:tcBdr>
        <a:fill>
          <a:solidFill>
            <a:schemeClr val="accent1"/>
          </a:solidFill>
        </a:fill>
      </a:tcStyle>
    </a:firstCol>
    <a:lastRow>
      <a:tcTxStyle b="on" i="off">
        <a:fontRef idx="major">
          <a:schemeClr val="accent3">
            <a:lumOff val="44000"/>
          </a:schemeClr>
        </a:fontRef>
        <a:schemeClr val="accent3">
          <a:lumOff val="44000"/>
        </a:schemeClr>
      </a:tcTxStyle>
      <a:tcStyle>
        <a:tcBdr>
          <a:left>
            <a:ln w="25400" cap="flat">
              <a:solidFill>
                <a:schemeClr val="accent3">
                  <a:lumOff val="44000"/>
                </a:schemeClr>
              </a:solidFill>
              <a:prstDash val="solid"/>
              <a:round/>
            </a:ln>
          </a:left>
          <a:right>
            <a:ln w="25400" cap="flat">
              <a:solidFill>
                <a:schemeClr val="accent3">
                  <a:lumOff val="44000"/>
                </a:schemeClr>
              </a:solidFill>
              <a:prstDash val="solid"/>
              <a:round/>
            </a:ln>
          </a:right>
          <a:top>
            <a:ln w="101600" cap="flat">
              <a:solidFill>
                <a:schemeClr val="accent3">
                  <a:lumOff val="44000"/>
                </a:schemeClr>
              </a:solidFill>
              <a:prstDash val="solid"/>
              <a:round/>
            </a:ln>
          </a:top>
          <a:bottom>
            <a:ln w="25400" cap="flat">
              <a:solidFill>
                <a:schemeClr val="accent3">
                  <a:lumOff val="44000"/>
                </a:schemeClr>
              </a:solidFill>
              <a:prstDash val="solid"/>
              <a:round/>
            </a:ln>
          </a:bottom>
          <a:insideH>
            <a:ln w="25400" cap="flat">
              <a:solidFill>
                <a:schemeClr val="accent3">
                  <a:lumOff val="44000"/>
                </a:schemeClr>
              </a:solidFill>
              <a:prstDash val="solid"/>
              <a:round/>
            </a:ln>
          </a:insideH>
          <a:insideV>
            <a:ln w="25400" cap="flat">
              <a:solidFill>
                <a:schemeClr val="accent3">
                  <a:lumOff val="44000"/>
                </a:schemeClr>
              </a:solidFill>
              <a:prstDash val="solid"/>
              <a:round/>
            </a:ln>
          </a:insideV>
        </a:tcBdr>
        <a:fill>
          <a:solidFill>
            <a:schemeClr val="accent1"/>
          </a:solidFill>
        </a:fill>
      </a:tcStyle>
    </a:lastRow>
    <a:firstRow>
      <a:tcTxStyle b="on" i="off">
        <a:fontRef idx="major">
          <a:schemeClr val="accent3">
            <a:lumOff val="44000"/>
          </a:schemeClr>
        </a:fontRef>
        <a:schemeClr val="accent3">
          <a:lumOff val="44000"/>
        </a:schemeClr>
      </a:tcTxStyle>
      <a:tcStyle>
        <a:tcBdr>
          <a:left>
            <a:ln w="25400" cap="flat">
              <a:solidFill>
                <a:schemeClr val="accent3">
                  <a:lumOff val="44000"/>
                </a:schemeClr>
              </a:solidFill>
              <a:prstDash val="solid"/>
              <a:round/>
            </a:ln>
          </a:left>
          <a:right>
            <a:ln w="25400" cap="flat">
              <a:solidFill>
                <a:schemeClr val="accent3">
                  <a:lumOff val="44000"/>
                </a:schemeClr>
              </a:solidFill>
              <a:prstDash val="solid"/>
              <a:round/>
            </a:ln>
          </a:right>
          <a:top>
            <a:ln w="25400" cap="flat">
              <a:solidFill>
                <a:schemeClr val="accent3">
                  <a:lumOff val="44000"/>
                </a:schemeClr>
              </a:solidFill>
              <a:prstDash val="solid"/>
              <a:round/>
            </a:ln>
          </a:top>
          <a:bottom>
            <a:ln w="101600" cap="flat">
              <a:solidFill>
                <a:schemeClr val="accent3">
                  <a:lumOff val="44000"/>
                </a:schemeClr>
              </a:solidFill>
              <a:prstDash val="solid"/>
              <a:round/>
            </a:ln>
          </a:bottom>
          <a:insideH>
            <a:ln w="25400" cap="flat">
              <a:solidFill>
                <a:schemeClr val="accent3">
                  <a:lumOff val="44000"/>
                </a:schemeClr>
              </a:solidFill>
              <a:prstDash val="solid"/>
              <a:round/>
            </a:ln>
          </a:insideH>
          <a:insideV>
            <a:ln w="25400" cap="flat">
              <a:solidFill>
                <a:schemeClr val="accent3">
                  <a:lumOff val="44000"/>
                </a:schemeClr>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25400" cap="flat">
              <a:solidFill>
                <a:schemeClr val="accent3">
                  <a:lumOff val="44000"/>
                </a:schemeClr>
              </a:solidFill>
              <a:prstDash val="solid"/>
              <a:round/>
            </a:ln>
          </a:left>
          <a:right>
            <a:ln w="25400" cap="flat">
              <a:solidFill>
                <a:schemeClr val="accent3">
                  <a:lumOff val="44000"/>
                </a:schemeClr>
              </a:solidFill>
              <a:prstDash val="solid"/>
              <a:round/>
            </a:ln>
          </a:right>
          <a:top>
            <a:ln w="25400" cap="flat">
              <a:solidFill>
                <a:schemeClr val="accent3">
                  <a:lumOff val="44000"/>
                </a:schemeClr>
              </a:solidFill>
              <a:prstDash val="solid"/>
              <a:round/>
            </a:ln>
          </a:top>
          <a:bottom>
            <a:ln w="25400" cap="flat">
              <a:solidFill>
                <a:schemeClr val="accent3">
                  <a:lumOff val="44000"/>
                </a:schemeClr>
              </a:solidFill>
              <a:prstDash val="solid"/>
              <a:round/>
            </a:ln>
          </a:bottom>
          <a:insideH>
            <a:ln w="25400" cap="flat">
              <a:solidFill>
                <a:schemeClr val="accent3">
                  <a:lumOff val="44000"/>
                </a:schemeClr>
              </a:solidFill>
              <a:prstDash val="solid"/>
              <a:round/>
            </a:ln>
          </a:insideH>
          <a:insideV>
            <a:ln w="25400" cap="flat">
              <a:solidFill>
                <a:schemeClr val="accent3">
                  <a:lumOff val="44000"/>
                </a:schemeClr>
              </a:solidFill>
              <a:prstDash val="solid"/>
              <a:round/>
            </a:ln>
          </a:insideV>
        </a:tcBdr>
        <a:fill>
          <a:solidFill>
            <a:schemeClr val="accent3">
              <a:lumOff val="44000"/>
            </a:schemeClr>
          </a:solidFill>
        </a:fill>
      </a:tcStyle>
    </a:wholeTbl>
    <a:band2H>
      <a:tcTxStyle/>
      <a:tcStyle>
        <a:tcBdr/>
        <a:fill>
          <a:solidFill>
            <a:schemeClr val="accent3">
              <a:lumOff val="44000"/>
            </a:schemeClr>
          </a:solidFill>
        </a:fill>
      </a:tcStyle>
    </a:band2H>
    <a:firstCol>
      <a:tcTxStyle b="on" i="off">
        <a:fontRef idx="major">
          <a:schemeClr val="accent3">
            <a:lumOff val="44000"/>
          </a:schemeClr>
        </a:fontRef>
        <a:schemeClr val="accent3">
          <a:lumOff val="44000"/>
        </a:schemeClr>
      </a:tcTxStyle>
      <a:tcStyle>
        <a:tcBdr>
          <a:left>
            <a:ln w="25400" cap="flat">
              <a:solidFill>
                <a:schemeClr val="accent3">
                  <a:lumOff val="44000"/>
                </a:schemeClr>
              </a:solidFill>
              <a:prstDash val="solid"/>
              <a:round/>
            </a:ln>
          </a:left>
          <a:right>
            <a:ln w="25400" cap="flat">
              <a:solidFill>
                <a:schemeClr val="accent3">
                  <a:lumOff val="44000"/>
                </a:schemeClr>
              </a:solidFill>
              <a:prstDash val="solid"/>
              <a:round/>
            </a:ln>
          </a:right>
          <a:top>
            <a:ln w="25400" cap="flat">
              <a:solidFill>
                <a:schemeClr val="accent3">
                  <a:lumOff val="44000"/>
                </a:schemeClr>
              </a:solidFill>
              <a:prstDash val="solid"/>
              <a:round/>
            </a:ln>
          </a:top>
          <a:bottom>
            <a:ln w="25400" cap="flat">
              <a:solidFill>
                <a:schemeClr val="accent3">
                  <a:lumOff val="44000"/>
                </a:schemeClr>
              </a:solidFill>
              <a:prstDash val="solid"/>
              <a:round/>
            </a:ln>
          </a:bottom>
          <a:insideH>
            <a:ln w="25400" cap="flat">
              <a:solidFill>
                <a:schemeClr val="accent3">
                  <a:lumOff val="44000"/>
                </a:schemeClr>
              </a:solidFill>
              <a:prstDash val="solid"/>
              <a:round/>
            </a:ln>
          </a:insideH>
          <a:insideV>
            <a:ln w="25400" cap="flat">
              <a:solidFill>
                <a:schemeClr val="accent3">
                  <a:lumOff val="44000"/>
                </a:schemeClr>
              </a:solidFill>
              <a:prstDash val="solid"/>
              <a:round/>
            </a:ln>
          </a:insideV>
        </a:tcBdr>
        <a:fill>
          <a:solidFill>
            <a:schemeClr val="accent3">
              <a:lumOff val="44000"/>
            </a:schemeClr>
          </a:solidFill>
        </a:fill>
      </a:tcStyle>
    </a:firstCol>
    <a:lastRow>
      <a:tcTxStyle b="on" i="off">
        <a:fontRef idx="major">
          <a:schemeClr val="accent3">
            <a:lumOff val="44000"/>
          </a:schemeClr>
        </a:fontRef>
        <a:schemeClr val="accent3">
          <a:lumOff val="44000"/>
        </a:schemeClr>
      </a:tcTxStyle>
      <a:tcStyle>
        <a:tcBdr>
          <a:left>
            <a:ln w="25400" cap="flat">
              <a:solidFill>
                <a:schemeClr val="accent3">
                  <a:lumOff val="44000"/>
                </a:schemeClr>
              </a:solidFill>
              <a:prstDash val="solid"/>
              <a:round/>
            </a:ln>
          </a:left>
          <a:right>
            <a:ln w="25400" cap="flat">
              <a:solidFill>
                <a:schemeClr val="accent3">
                  <a:lumOff val="44000"/>
                </a:schemeClr>
              </a:solidFill>
              <a:prstDash val="solid"/>
              <a:round/>
            </a:ln>
          </a:right>
          <a:top>
            <a:ln w="101600" cap="flat">
              <a:solidFill>
                <a:schemeClr val="accent3">
                  <a:lumOff val="44000"/>
                </a:schemeClr>
              </a:solidFill>
              <a:prstDash val="solid"/>
              <a:round/>
            </a:ln>
          </a:top>
          <a:bottom>
            <a:ln w="25400" cap="flat">
              <a:solidFill>
                <a:schemeClr val="accent3">
                  <a:lumOff val="44000"/>
                </a:schemeClr>
              </a:solidFill>
              <a:prstDash val="solid"/>
              <a:round/>
            </a:ln>
          </a:bottom>
          <a:insideH>
            <a:ln w="25400" cap="flat">
              <a:solidFill>
                <a:schemeClr val="accent3">
                  <a:lumOff val="44000"/>
                </a:schemeClr>
              </a:solidFill>
              <a:prstDash val="solid"/>
              <a:round/>
            </a:ln>
          </a:insideH>
          <a:insideV>
            <a:ln w="25400" cap="flat">
              <a:solidFill>
                <a:schemeClr val="accent3">
                  <a:lumOff val="44000"/>
                </a:schemeClr>
              </a:solidFill>
              <a:prstDash val="solid"/>
              <a:round/>
            </a:ln>
          </a:insideV>
        </a:tcBdr>
        <a:fill>
          <a:solidFill>
            <a:schemeClr val="accent3">
              <a:lumOff val="44000"/>
            </a:schemeClr>
          </a:solidFill>
        </a:fill>
      </a:tcStyle>
    </a:lastRow>
    <a:firstRow>
      <a:tcTxStyle b="on" i="off">
        <a:fontRef idx="major">
          <a:schemeClr val="accent3">
            <a:lumOff val="44000"/>
          </a:schemeClr>
        </a:fontRef>
        <a:schemeClr val="accent3">
          <a:lumOff val="44000"/>
        </a:schemeClr>
      </a:tcTxStyle>
      <a:tcStyle>
        <a:tcBdr>
          <a:left>
            <a:ln w="25400" cap="flat">
              <a:solidFill>
                <a:schemeClr val="accent3">
                  <a:lumOff val="44000"/>
                </a:schemeClr>
              </a:solidFill>
              <a:prstDash val="solid"/>
              <a:round/>
            </a:ln>
          </a:left>
          <a:right>
            <a:ln w="25400" cap="flat">
              <a:solidFill>
                <a:schemeClr val="accent3">
                  <a:lumOff val="44000"/>
                </a:schemeClr>
              </a:solidFill>
              <a:prstDash val="solid"/>
              <a:round/>
            </a:ln>
          </a:right>
          <a:top>
            <a:ln w="25400" cap="flat">
              <a:solidFill>
                <a:schemeClr val="accent3">
                  <a:lumOff val="44000"/>
                </a:schemeClr>
              </a:solidFill>
              <a:prstDash val="solid"/>
              <a:round/>
            </a:ln>
          </a:top>
          <a:bottom>
            <a:ln w="101600" cap="flat">
              <a:solidFill>
                <a:schemeClr val="accent3">
                  <a:lumOff val="44000"/>
                </a:schemeClr>
              </a:solidFill>
              <a:prstDash val="solid"/>
              <a:round/>
            </a:ln>
          </a:bottom>
          <a:insideH>
            <a:ln w="25400" cap="flat">
              <a:solidFill>
                <a:schemeClr val="accent3">
                  <a:lumOff val="44000"/>
                </a:schemeClr>
              </a:solidFill>
              <a:prstDash val="solid"/>
              <a:round/>
            </a:ln>
          </a:insideH>
          <a:insideV>
            <a:ln w="25400" cap="flat">
              <a:solidFill>
                <a:schemeClr val="accent3">
                  <a:lumOff val="44000"/>
                </a:schemeClr>
              </a:solidFill>
              <a:prstDash val="solid"/>
              <a:round/>
            </a:ln>
          </a:insideV>
        </a:tcBdr>
        <a:fill>
          <a:solidFill>
            <a:schemeClr val="accent3">
              <a:lumOff val="44000"/>
            </a:schemeClr>
          </a:solidFill>
        </a:fill>
      </a:tcStyle>
    </a:firstRow>
  </a:tblStyle>
  <a:tblStyle styleId="{EEE7283C-3CF3-47DC-8721-378D4A62B228}" styleName="">
    <a:tblBg/>
    <a:wholeTbl>
      <a:tcTxStyle b="off" i="off">
        <a:fontRef idx="major">
          <a:srgbClr val="000000"/>
        </a:fontRef>
        <a:srgbClr val="000000"/>
      </a:tcTxStyle>
      <a:tcStyle>
        <a:tcBdr>
          <a:left>
            <a:ln w="25400" cap="flat">
              <a:solidFill>
                <a:schemeClr val="accent3">
                  <a:lumOff val="44000"/>
                </a:schemeClr>
              </a:solidFill>
              <a:prstDash val="solid"/>
              <a:round/>
            </a:ln>
          </a:left>
          <a:right>
            <a:ln w="25400" cap="flat">
              <a:solidFill>
                <a:schemeClr val="accent3">
                  <a:lumOff val="44000"/>
                </a:schemeClr>
              </a:solidFill>
              <a:prstDash val="solid"/>
              <a:round/>
            </a:ln>
          </a:right>
          <a:top>
            <a:ln w="25400" cap="flat">
              <a:solidFill>
                <a:schemeClr val="accent3">
                  <a:lumOff val="44000"/>
                </a:schemeClr>
              </a:solidFill>
              <a:prstDash val="solid"/>
              <a:round/>
            </a:ln>
          </a:top>
          <a:bottom>
            <a:ln w="25400" cap="flat">
              <a:solidFill>
                <a:schemeClr val="accent3">
                  <a:lumOff val="44000"/>
                </a:schemeClr>
              </a:solidFill>
              <a:prstDash val="solid"/>
              <a:round/>
            </a:ln>
          </a:bottom>
          <a:insideH>
            <a:ln w="25400" cap="flat">
              <a:solidFill>
                <a:schemeClr val="accent3">
                  <a:lumOff val="44000"/>
                </a:schemeClr>
              </a:solidFill>
              <a:prstDash val="solid"/>
              <a:round/>
            </a:ln>
          </a:insideH>
          <a:insideV>
            <a:ln w="25400" cap="flat">
              <a:solidFill>
                <a:schemeClr val="accent3">
                  <a:lumOff val="44000"/>
                </a:schemeClr>
              </a:solidFill>
              <a:prstDash val="solid"/>
              <a:round/>
            </a:ln>
          </a:insideV>
        </a:tcBdr>
        <a:fill>
          <a:solidFill>
            <a:srgbClr val="CCCCE6"/>
          </a:solidFill>
        </a:fill>
      </a:tcStyle>
    </a:wholeTbl>
    <a:band2H>
      <a:tcTxStyle/>
      <a:tcStyle>
        <a:tcBdr/>
        <a:fill>
          <a:solidFill>
            <a:srgbClr val="E7E7F3"/>
          </a:solidFill>
        </a:fill>
      </a:tcStyle>
    </a:band2H>
    <a:firstCol>
      <a:tcTxStyle b="on" i="off">
        <a:fontRef idx="major">
          <a:schemeClr val="accent3">
            <a:lumOff val="44000"/>
          </a:schemeClr>
        </a:fontRef>
        <a:schemeClr val="accent3">
          <a:lumOff val="44000"/>
        </a:schemeClr>
      </a:tcTxStyle>
      <a:tcStyle>
        <a:tcBdr>
          <a:left>
            <a:ln w="25400" cap="flat">
              <a:solidFill>
                <a:schemeClr val="accent3">
                  <a:lumOff val="44000"/>
                </a:schemeClr>
              </a:solidFill>
              <a:prstDash val="solid"/>
              <a:round/>
            </a:ln>
          </a:left>
          <a:right>
            <a:ln w="25400" cap="flat">
              <a:solidFill>
                <a:schemeClr val="accent3">
                  <a:lumOff val="44000"/>
                </a:schemeClr>
              </a:solidFill>
              <a:prstDash val="solid"/>
              <a:round/>
            </a:ln>
          </a:right>
          <a:top>
            <a:ln w="25400" cap="flat">
              <a:solidFill>
                <a:schemeClr val="accent3">
                  <a:lumOff val="44000"/>
                </a:schemeClr>
              </a:solidFill>
              <a:prstDash val="solid"/>
              <a:round/>
            </a:ln>
          </a:top>
          <a:bottom>
            <a:ln w="25400" cap="flat">
              <a:solidFill>
                <a:schemeClr val="accent3">
                  <a:lumOff val="44000"/>
                </a:schemeClr>
              </a:solidFill>
              <a:prstDash val="solid"/>
              <a:round/>
            </a:ln>
          </a:bottom>
          <a:insideH>
            <a:ln w="25400" cap="flat">
              <a:solidFill>
                <a:schemeClr val="accent3">
                  <a:lumOff val="44000"/>
                </a:schemeClr>
              </a:solidFill>
              <a:prstDash val="solid"/>
              <a:round/>
            </a:ln>
          </a:insideH>
          <a:insideV>
            <a:ln w="25400" cap="flat">
              <a:solidFill>
                <a:schemeClr val="accent3">
                  <a:lumOff val="44000"/>
                </a:schemeClr>
              </a:solidFill>
              <a:prstDash val="solid"/>
              <a:round/>
            </a:ln>
          </a:insideV>
        </a:tcBdr>
        <a:fill>
          <a:solidFill>
            <a:schemeClr val="accent6"/>
          </a:solidFill>
        </a:fill>
      </a:tcStyle>
    </a:firstCol>
    <a:lastRow>
      <a:tcTxStyle b="on" i="off">
        <a:fontRef idx="major">
          <a:schemeClr val="accent3">
            <a:lumOff val="44000"/>
          </a:schemeClr>
        </a:fontRef>
        <a:schemeClr val="accent3">
          <a:lumOff val="44000"/>
        </a:schemeClr>
      </a:tcTxStyle>
      <a:tcStyle>
        <a:tcBdr>
          <a:left>
            <a:ln w="25400" cap="flat">
              <a:solidFill>
                <a:schemeClr val="accent3">
                  <a:lumOff val="44000"/>
                </a:schemeClr>
              </a:solidFill>
              <a:prstDash val="solid"/>
              <a:round/>
            </a:ln>
          </a:left>
          <a:right>
            <a:ln w="25400" cap="flat">
              <a:solidFill>
                <a:schemeClr val="accent3">
                  <a:lumOff val="44000"/>
                </a:schemeClr>
              </a:solidFill>
              <a:prstDash val="solid"/>
              <a:round/>
            </a:ln>
          </a:right>
          <a:top>
            <a:ln w="101600" cap="flat">
              <a:solidFill>
                <a:schemeClr val="accent3">
                  <a:lumOff val="44000"/>
                </a:schemeClr>
              </a:solidFill>
              <a:prstDash val="solid"/>
              <a:round/>
            </a:ln>
          </a:top>
          <a:bottom>
            <a:ln w="25400" cap="flat">
              <a:solidFill>
                <a:schemeClr val="accent3">
                  <a:lumOff val="44000"/>
                </a:schemeClr>
              </a:solidFill>
              <a:prstDash val="solid"/>
              <a:round/>
            </a:ln>
          </a:bottom>
          <a:insideH>
            <a:ln w="25400" cap="flat">
              <a:solidFill>
                <a:schemeClr val="accent3">
                  <a:lumOff val="44000"/>
                </a:schemeClr>
              </a:solidFill>
              <a:prstDash val="solid"/>
              <a:round/>
            </a:ln>
          </a:insideH>
          <a:insideV>
            <a:ln w="25400" cap="flat">
              <a:solidFill>
                <a:schemeClr val="accent3">
                  <a:lumOff val="44000"/>
                </a:schemeClr>
              </a:solidFill>
              <a:prstDash val="solid"/>
              <a:round/>
            </a:ln>
          </a:insideV>
        </a:tcBdr>
        <a:fill>
          <a:solidFill>
            <a:schemeClr val="accent6"/>
          </a:solidFill>
        </a:fill>
      </a:tcStyle>
    </a:lastRow>
    <a:firstRow>
      <a:tcTxStyle b="on" i="off">
        <a:fontRef idx="major">
          <a:schemeClr val="accent3">
            <a:lumOff val="44000"/>
          </a:schemeClr>
        </a:fontRef>
        <a:schemeClr val="accent3">
          <a:lumOff val="44000"/>
        </a:schemeClr>
      </a:tcTxStyle>
      <a:tcStyle>
        <a:tcBdr>
          <a:left>
            <a:ln w="25400" cap="flat">
              <a:solidFill>
                <a:schemeClr val="accent3">
                  <a:lumOff val="44000"/>
                </a:schemeClr>
              </a:solidFill>
              <a:prstDash val="solid"/>
              <a:round/>
            </a:ln>
          </a:left>
          <a:right>
            <a:ln w="25400" cap="flat">
              <a:solidFill>
                <a:schemeClr val="accent3">
                  <a:lumOff val="44000"/>
                </a:schemeClr>
              </a:solidFill>
              <a:prstDash val="solid"/>
              <a:round/>
            </a:ln>
          </a:right>
          <a:top>
            <a:ln w="25400" cap="flat">
              <a:solidFill>
                <a:schemeClr val="accent3">
                  <a:lumOff val="44000"/>
                </a:schemeClr>
              </a:solidFill>
              <a:prstDash val="solid"/>
              <a:round/>
            </a:ln>
          </a:top>
          <a:bottom>
            <a:ln w="101600" cap="flat">
              <a:solidFill>
                <a:schemeClr val="accent3">
                  <a:lumOff val="44000"/>
                </a:schemeClr>
              </a:solidFill>
              <a:prstDash val="solid"/>
              <a:round/>
            </a:ln>
          </a:bottom>
          <a:insideH>
            <a:ln w="25400" cap="flat">
              <a:solidFill>
                <a:schemeClr val="accent3">
                  <a:lumOff val="44000"/>
                </a:schemeClr>
              </a:solidFill>
              <a:prstDash val="solid"/>
              <a:round/>
            </a:ln>
          </a:insideH>
          <a:insideV>
            <a:ln w="25400" cap="flat">
              <a:solidFill>
                <a:schemeClr val="accent3">
                  <a:lumOff val="44000"/>
                </a:schemeClr>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rgbClr val="E6E6E6"/>
          </a:solidFill>
        </a:fill>
      </a:tcStyle>
    </a:wholeTbl>
    <a:band2H>
      <a:tcTxStyle/>
      <a:tcStyle>
        <a:tcBdr/>
        <a:fill>
          <a:solidFill>
            <a:schemeClr val="accent3">
              <a:lumOff val="44000"/>
            </a:schemeClr>
          </a:solidFill>
        </a:fill>
      </a:tcStyle>
    </a:band2H>
    <a:firstCol>
      <a:tcTxStyle b="on" i="off">
        <a:fontRef idx="major">
          <a:schemeClr val="accent3">
            <a:lumOff val="44000"/>
          </a:schemeClr>
        </a:fontRef>
        <a:schemeClr val="accent3">
          <a:lumOff val="44000"/>
        </a:schemeClr>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chemeClr val="accent1"/>
          </a:solidFill>
        </a:fill>
      </a:tcStyle>
    </a:firstCol>
    <a:lastRow>
      <a:tcTxStyle b="on" i="off">
        <a:fontRef idx="major">
          <a:srgbClr val="000000"/>
        </a:fontRef>
        <a:srgbClr val="000000"/>
      </a:tcTxStyle>
      <a:tcStyle>
        <a:tcBdr>
          <a:left>
            <a:ln w="25400" cap="flat">
              <a:noFill/>
              <a:miter lim="400000"/>
            </a:ln>
          </a:left>
          <a:right>
            <a:ln w="25400" cap="flat">
              <a:noFill/>
              <a:miter lim="400000"/>
            </a:ln>
          </a:right>
          <a:top>
            <a:ln w="127000" cap="flat">
              <a:solidFill>
                <a:srgbClr val="000000"/>
              </a:solidFill>
              <a:prstDash val="solid"/>
              <a:round/>
            </a:ln>
          </a:top>
          <a:bottom>
            <a:ln w="63500" cap="flat">
              <a:solidFill>
                <a:srgbClr val="000000"/>
              </a:solidFill>
              <a:prstDash val="solid"/>
              <a:round/>
            </a:ln>
          </a:bottom>
          <a:insideH>
            <a:ln w="25400" cap="flat">
              <a:noFill/>
              <a:miter lim="400000"/>
            </a:ln>
          </a:insideH>
          <a:insideV>
            <a:ln w="25400" cap="flat">
              <a:noFill/>
              <a:miter lim="400000"/>
            </a:ln>
          </a:insideV>
        </a:tcBdr>
        <a:fill>
          <a:solidFill>
            <a:schemeClr val="accent3">
              <a:lumOff val="44000"/>
            </a:schemeClr>
          </a:solidFill>
        </a:fill>
      </a:tcStyle>
    </a:lastRow>
    <a:firstRow>
      <a:tcTxStyle b="on" i="off">
        <a:fontRef idx="major">
          <a:schemeClr val="accent3">
            <a:lumOff val="44000"/>
          </a:schemeClr>
        </a:fontRef>
        <a:schemeClr val="accent3">
          <a:lumOff val="44000"/>
        </a:schemeClr>
      </a:tcTxStyle>
      <a:tcStyle>
        <a:tcBdr>
          <a:left>
            <a:ln w="25400" cap="flat">
              <a:noFill/>
              <a:miter lim="400000"/>
            </a:ln>
          </a:left>
          <a:right>
            <a:ln w="25400" cap="flat">
              <a:noFill/>
              <a:miter lim="400000"/>
            </a:ln>
          </a:right>
          <a:top>
            <a:ln w="63500" cap="flat">
              <a:solidFill>
                <a:srgbClr val="000000"/>
              </a:solidFill>
              <a:prstDash val="solid"/>
              <a:round/>
            </a:ln>
          </a:top>
          <a:bottom>
            <a:ln w="63500" cap="flat">
              <a:solidFill>
                <a:srgbClr val="000000"/>
              </a:solidFill>
              <a:prstDash val="solid"/>
              <a:round/>
            </a:ln>
          </a:bottom>
          <a:insideH>
            <a:ln w="25400" cap="flat">
              <a:noFill/>
              <a:miter lim="400000"/>
            </a:ln>
          </a:insideH>
          <a:insideV>
            <a:ln w="254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25400" cap="flat">
              <a:solidFill>
                <a:schemeClr val="accent3">
                  <a:lumOff val="44000"/>
                </a:schemeClr>
              </a:solidFill>
              <a:prstDash val="solid"/>
              <a:round/>
            </a:ln>
          </a:left>
          <a:right>
            <a:ln w="25400" cap="flat">
              <a:solidFill>
                <a:schemeClr val="accent3">
                  <a:lumOff val="44000"/>
                </a:schemeClr>
              </a:solidFill>
              <a:prstDash val="solid"/>
              <a:round/>
            </a:ln>
          </a:right>
          <a:top>
            <a:ln w="25400" cap="flat">
              <a:solidFill>
                <a:schemeClr val="accent3">
                  <a:lumOff val="44000"/>
                </a:schemeClr>
              </a:solidFill>
              <a:prstDash val="solid"/>
              <a:round/>
            </a:ln>
          </a:top>
          <a:bottom>
            <a:ln w="25400" cap="flat">
              <a:solidFill>
                <a:schemeClr val="accent3">
                  <a:lumOff val="44000"/>
                </a:schemeClr>
              </a:solidFill>
              <a:prstDash val="solid"/>
              <a:round/>
            </a:ln>
          </a:bottom>
          <a:insideH>
            <a:ln w="25400" cap="flat">
              <a:solidFill>
                <a:schemeClr val="accent3">
                  <a:lumOff val="44000"/>
                </a:schemeClr>
              </a:solidFill>
              <a:prstDash val="solid"/>
              <a:round/>
            </a:ln>
          </a:insideH>
          <a:insideV>
            <a:ln w="25400" cap="flat">
              <a:solidFill>
                <a:schemeClr val="accent3">
                  <a:lumOff val="44000"/>
                </a:schemeClr>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chemeClr val="accent3">
            <a:lumOff val="44000"/>
          </a:schemeClr>
        </a:fontRef>
        <a:schemeClr val="accent3">
          <a:lumOff val="44000"/>
        </a:schemeClr>
      </a:tcTxStyle>
      <a:tcStyle>
        <a:tcBdr>
          <a:left>
            <a:ln w="25400" cap="flat">
              <a:solidFill>
                <a:schemeClr val="accent3">
                  <a:lumOff val="44000"/>
                </a:schemeClr>
              </a:solidFill>
              <a:prstDash val="solid"/>
              <a:round/>
            </a:ln>
          </a:left>
          <a:right>
            <a:ln w="25400" cap="flat">
              <a:solidFill>
                <a:schemeClr val="accent3">
                  <a:lumOff val="44000"/>
                </a:schemeClr>
              </a:solidFill>
              <a:prstDash val="solid"/>
              <a:round/>
            </a:ln>
          </a:right>
          <a:top>
            <a:ln w="25400" cap="flat">
              <a:solidFill>
                <a:schemeClr val="accent3">
                  <a:lumOff val="44000"/>
                </a:schemeClr>
              </a:solidFill>
              <a:prstDash val="solid"/>
              <a:round/>
            </a:ln>
          </a:top>
          <a:bottom>
            <a:ln w="25400" cap="flat">
              <a:solidFill>
                <a:schemeClr val="accent3">
                  <a:lumOff val="44000"/>
                </a:schemeClr>
              </a:solidFill>
              <a:prstDash val="solid"/>
              <a:round/>
            </a:ln>
          </a:bottom>
          <a:insideH>
            <a:ln w="25400" cap="flat">
              <a:solidFill>
                <a:schemeClr val="accent3">
                  <a:lumOff val="44000"/>
                </a:schemeClr>
              </a:solidFill>
              <a:prstDash val="solid"/>
              <a:round/>
            </a:ln>
          </a:insideH>
          <a:insideV>
            <a:ln w="25400" cap="flat">
              <a:solidFill>
                <a:schemeClr val="accent3">
                  <a:lumOff val="44000"/>
                </a:schemeClr>
              </a:solidFill>
              <a:prstDash val="solid"/>
              <a:round/>
            </a:ln>
          </a:insideV>
        </a:tcBdr>
        <a:fill>
          <a:solidFill>
            <a:srgbClr val="000000"/>
          </a:solidFill>
        </a:fill>
      </a:tcStyle>
    </a:firstCol>
    <a:lastRow>
      <a:tcTxStyle b="on" i="off">
        <a:fontRef idx="major">
          <a:schemeClr val="accent3">
            <a:lumOff val="44000"/>
          </a:schemeClr>
        </a:fontRef>
        <a:schemeClr val="accent3">
          <a:lumOff val="44000"/>
        </a:schemeClr>
      </a:tcTxStyle>
      <a:tcStyle>
        <a:tcBdr>
          <a:left>
            <a:ln w="25400" cap="flat">
              <a:solidFill>
                <a:schemeClr val="accent3">
                  <a:lumOff val="44000"/>
                </a:schemeClr>
              </a:solidFill>
              <a:prstDash val="solid"/>
              <a:round/>
            </a:ln>
          </a:left>
          <a:right>
            <a:ln w="25400" cap="flat">
              <a:solidFill>
                <a:schemeClr val="accent3">
                  <a:lumOff val="44000"/>
                </a:schemeClr>
              </a:solidFill>
              <a:prstDash val="solid"/>
              <a:round/>
            </a:ln>
          </a:right>
          <a:top>
            <a:ln w="101600" cap="flat">
              <a:solidFill>
                <a:schemeClr val="accent3">
                  <a:lumOff val="44000"/>
                </a:schemeClr>
              </a:solidFill>
              <a:prstDash val="solid"/>
              <a:round/>
            </a:ln>
          </a:top>
          <a:bottom>
            <a:ln w="25400" cap="flat">
              <a:solidFill>
                <a:schemeClr val="accent3">
                  <a:lumOff val="44000"/>
                </a:schemeClr>
              </a:solidFill>
              <a:prstDash val="solid"/>
              <a:round/>
            </a:ln>
          </a:bottom>
          <a:insideH>
            <a:ln w="25400" cap="flat">
              <a:solidFill>
                <a:schemeClr val="accent3">
                  <a:lumOff val="44000"/>
                </a:schemeClr>
              </a:solidFill>
              <a:prstDash val="solid"/>
              <a:round/>
            </a:ln>
          </a:insideH>
          <a:insideV>
            <a:ln w="25400" cap="flat">
              <a:solidFill>
                <a:schemeClr val="accent3">
                  <a:lumOff val="44000"/>
                </a:schemeClr>
              </a:solidFill>
              <a:prstDash val="solid"/>
              <a:round/>
            </a:ln>
          </a:insideV>
        </a:tcBdr>
        <a:fill>
          <a:solidFill>
            <a:srgbClr val="000000"/>
          </a:solidFill>
        </a:fill>
      </a:tcStyle>
    </a:lastRow>
    <a:firstRow>
      <a:tcTxStyle b="on" i="off">
        <a:fontRef idx="major">
          <a:schemeClr val="accent3">
            <a:lumOff val="44000"/>
          </a:schemeClr>
        </a:fontRef>
        <a:schemeClr val="accent3">
          <a:lumOff val="44000"/>
        </a:schemeClr>
      </a:tcTxStyle>
      <a:tcStyle>
        <a:tcBdr>
          <a:left>
            <a:ln w="25400" cap="flat">
              <a:solidFill>
                <a:schemeClr val="accent3">
                  <a:lumOff val="44000"/>
                </a:schemeClr>
              </a:solidFill>
              <a:prstDash val="solid"/>
              <a:round/>
            </a:ln>
          </a:left>
          <a:right>
            <a:ln w="25400" cap="flat">
              <a:solidFill>
                <a:schemeClr val="accent3">
                  <a:lumOff val="44000"/>
                </a:schemeClr>
              </a:solidFill>
              <a:prstDash val="solid"/>
              <a:round/>
            </a:ln>
          </a:right>
          <a:top>
            <a:ln w="25400" cap="flat">
              <a:solidFill>
                <a:schemeClr val="accent3">
                  <a:lumOff val="44000"/>
                </a:schemeClr>
              </a:solidFill>
              <a:prstDash val="solid"/>
              <a:round/>
            </a:ln>
          </a:top>
          <a:bottom>
            <a:ln w="101600" cap="flat">
              <a:solidFill>
                <a:schemeClr val="accent3">
                  <a:lumOff val="44000"/>
                </a:schemeClr>
              </a:solidFill>
              <a:prstDash val="solid"/>
              <a:round/>
            </a:ln>
          </a:bottom>
          <a:insideH>
            <a:ln w="25400" cap="flat">
              <a:solidFill>
                <a:schemeClr val="accent3">
                  <a:lumOff val="44000"/>
                </a:schemeClr>
              </a:solidFill>
              <a:prstDash val="solid"/>
              <a:round/>
            </a:ln>
          </a:insideH>
          <a:insideV>
            <a:ln w="25400" cap="flat">
              <a:solidFill>
                <a:schemeClr val="accent3">
                  <a:lumOff val="44000"/>
                </a:schemeClr>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wholeTbl>
    <a:band2H>
      <a:tcTxStyle/>
      <a:tcStyle>
        <a:tcBdr/>
        <a:fill>
          <a:solidFill>
            <a:schemeClr val="accent3">
              <a:lumOff val="44000"/>
            </a:schemeClr>
          </a:solidFill>
        </a:fill>
      </a:tcStyle>
    </a:band2H>
    <a:firstCol>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1270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lastRow>
    <a:firstRow>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635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9" d="100"/>
          <a:sy n="29" d="100"/>
        </p:scale>
        <p:origin x="96" y="30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8-08-11T15:53:45.059" idx="1">
    <p:pos x="12486" y="1605"/>
    <p:text>"3D Formats Texture Transmission TSG", </p:text>
    <p:extLst>
      <p:ext uri="{C676402C-5697-4E1C-873F-D02D1690AC5C}">
        <p15:threadingInfo xmlns:p15="http://schemas.microsoft.com/office/powerpoint/2012/main" timeZoneBias="-5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2" name="Shape 92"/>
          <p:cNvSpPr>
            <a:spLocks noGrp="1" noRot="1" noChangeAspect="1"/>
          </p:cNvSpPr>
          <p:nvPr>
            <p:ph type="sldImg"/>
          </p:nvPr>
        </p:nvSpPr>
        <p:spPr>
          <a:xfrm>
            <a:off x="1143000" y="685800"/>
            <a:ext cx="4572000" cy="3429000"/>
          </a:xfrm>
          <a:prstGeom prst="rect">
            <a:avLst/>
          </a:prstGeom>
        </p:spPr>
        <p:txBody>
          <a:bodyPr/>
          <a:lstStyle/>
          <a:p>
            <a:endParaRPr/>
          </a:p>
        </p:txBody>
      </p:sp>
      <p:sp>
        <p:nvSpPr>
          <p:cNvPr id="93" name="Shape 93"/>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600">
        <a:latin typeface="+mj-lt"/>
        <a:ea typeface="+mj-ea"/>
        <a:cs typeface="+mj-cs"/>
        <a:sym typeface="Arial"/>
      </a:defRPr>
    </a:lvl1pPr>
    <a:lvl2pPr indent="228600" latinLnBrk="0">
      <a:defRPr sz="1600">
        <a:latin typeface="+mj-lt"/>
        <a:ea typeface="+mj-ea"/>
        <a:cs typeface="+mj-cs"/>
        <a:sym typeface="Arial"/>
      </a:defRPr>
    </a:lvl2pPr>
    <a:lvl3pPr indent="457200" latinLnBrk="0">
      <a:defRPr sz="1600">
        <a:latin typeface="+mj-lt"/>
        <a:ea typeface="+mj-ea"/>
        <a:cs typeface="+mj-cs"/>
        <a:sym typeface="Arial"/>
      </a:defRPr>
    </a:lvl3pPr>
    <a:lvl4pPr indent="685800" latinLnBrk="0">
      <a:defRPr sz="1600">
        <a:latin typeface="+mj-lt"/>
        <a:ea typeface="+mj-ea"/>
        <a:cs typeface="+mj-cs"/>
        <a:sym typeface="Arial"/>
      </a:defRPr>
    </a:lvl4pPr>
    <a:lvl5pPr indent="914400" latinLnBrk="0">
      <a:defRPr sz="1600">
        <a:latin typeface="+mj-lt"/>
        <a:ea typeface="+mj-ea"/>
        <a:cs typeface="+mj-cs"/>
        <a:sym typeface="Arial"/>
      </a:defRPr>
    </a:lvl5pPr>
    <a:lvl6pPr indent="1143000" latinLnBrk="0">
      <a:defRPr sz="1600">
        <a:latin typeface="+mj-lt"/>
        <a:ea typeface="+mj-ea"/>
        <a:cs typeface="+mj-cs"/>
        <a:sym typeface="Arial"/>
      </a:defRPr>
    </a:lvl6pPr>
    <a:lvl7pPr indent="1371600" latinLnBrk="0">
      <a:defRPr sz="1600">
        <a:latin typeface="+mj-lt"/>
        <a:ea typeface="+mj-ea"/>
        <a:cs typeface="+mj-cs"/>
        <a:sym typeface="Arial"/>
      </a:defRPr>
    </a:lvl7pPr>
    <a:lvl8pPr indent="1600200" latinLnBrk="0">
      <a:defRPr sz="1600">
        <a:latin typeface="+mj-lt"/>
        <a:ea typeface="+mj-ea"/>
        <a:cs typeface="+mj-cs"/>
        <a:sym typeface="Arial"/>
      </a:defRPr>
    </a:lvl8pPr>
    <a:lvl9pPr indent="1828800" latinLnBrk="0">
      <a:defRPr sz="1600">
        <a:latin typeface="+mj-lt"/>
        <a:ea typeface="+mj-ea"/>
        <a:cs typeface="+mj-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381000" y="685800"/>
            <a:ext cx="6096000" cy="3429000"/>
          </a:xfrm>
          <a:prstGeom prst="rect">
            <a:avLst/>
          </a:prstGeom>
        </p:spPr>
        <p:txBody>
          <a:bodyPr/>
          <a:lstStyle/>
          <a:p>
            <a:endParaRPr/>
          </a:p>
        </p:txBody>
      </p:sp>
      <p:sp>
        <p:nvSpPr>
          <p:cNvPr id="117" name="Shape 117"/>
          <p:cNvSpPr>
            <a:spLocks noGrp="1"/>
          </p:cNvSpPr>
          <p:nvPr>
            <p:ph type="body" sz="quarter" idx="1"/>
          </p:nvPr>
        </p:nvSpPr>
        <p:spPr>
          <a:prstGeom prst="rect">
            <a:avLst/>
          </a:prstGeom>
        </p:spPr>
        <p:txBody>
          <a:bodyPr/>
          <a:lstStyle>
            <a:lvl1pPr marL="457200" indent="-298450">
              <a:buClr>
                <a:srgbClr val="000000"/>
              </a:buClr>
              <a:buSzPts val="1100"/>
              <a:buFont typeface="Arial"/>
              <a:buChar char="●"/>
              <a:defRPr sz="1100"/>
            </a:lvl1pPr>
          </a:lstStyle>
          <a:p>
            <a:r>
              <a:t>Examples of multi-image textures: mipmap pyramids, cubemaps, arrays and 3d textures (a.k.a volumes)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Shape 285"/>
          <p:cNvSpPr>
            <a:spLocks noGrp="1" noRot="1" noChangeAspect="1"/>
          </p:cNvSpPr>
          <p:nvPr>
            <p:ph type="sldImg"/>
          </p:nvPr>
        </p:nvSpPr>
        <p:spPr>
          <a:xfrm>
            <a:off x="381000" y="685800"/>
            <a:ext cx="6096000" cy="3429000"/>
          </a:xfrm>
          <a:prstGeom prst="rect">
            <a:avLst/>
          </a:prstGeom>
        </p:spPr>
        <p:txBody>
          <a:bodyPr/>
          <a:lstStyle/>
          <a:p>
            <a:endParaRPr/>
          </a:p>
        </p:txBody>
      </p:sp>
      <p:sp>
        <p:nvSpPr>
          <p:cNvPr id="286" name="Shape 286"/>
          <p:cNvSpPr>
            <a:spLocks noGrp="1"/>
          </p:cNvSpPr>
          <p:nvPr>
            <p:ph type="body" sz="quarter" idx="1"/>
          </p:nvPr>
        </p:nvSpPr>
        <p:spPr>
          <a:prstGeom prst="rect">
            <a:avLst/>
          </a:prstGeom>
        </p:spPr>
        <p:txBody>
          <a:bodyPr/>
          <a:lstStyle/>
          <a:p>
            <a:r>
              <a:t>Because mip levels are supercompresssed independently, can send smaller levels first.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Shape 293"/>
          <p:cNvSpPr>
            <a:spLocks noGrp="1" noRot="1" noChangeAspect="1"/>
          </p:cNvSpPr>
          <p:nvPr>
            <p:ph type="sldImg"/>
          </p:nvPr>
        </p:nvSpPr>
        <p:spPr>
          <a:xfrm>
            <a:off x="381000" y="685800"/>
            <a:ext cx="6096000" cy="3429000"/>
          </a:xfrm>
          <a:prstGeom prst="rect">
            <a:avLst/>
          </a:prstGeom>
        </p:spPr>
        <p:txBody>
          <a:bodyPr/>
          <a:lstStyle/>
          <a:p>
            <a:endParaRPr/>
          </a:p>
        </p:txBody>
      </p:sp>
      <p:sp>
        <p:nvSpPr>
          <p:cNvPr id="294" name="Shape 294"/>
          <p:cNvSpPr>
            <a:spLocks noGrp="1"/>
          </p:cNvSpPr>
          <p:nvPr>
            <p:ph type="body" sz="quarter" idx="1"/>
          </p:nvPr>
        </p:nvSpPr>
        <p:spPr>
          <a:prstGeom prst="rect">
            <a:avLst/>
          </a:prstGeom>
        </p:spPr>
        <p:txBody>
          <a:bodyPr/>
          <a:lstStyle/>
          <a:p>
            <a:r>
              <a:t>The APIs don’t accept multisample formats so there are no enums. But DFD can describe them. Shaders can be used to load them.</a:t>
            </a:r>
          </a:p>
          <a:p>
            <a:endParaRPr/>
          </a:p>
          <a:p>
            <a:r>
              <a:t>Whether to support multi-sample in KTX2 is currently under discussion.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Shape 301"/>
          <p:cNvSpPr>
            <a:spLocks noGrp="1" noRot="1" noChangeAspect="1"/>
          </p:cNvSpPr>
          <p:nvPr>
            <p:ph type="sldImg"/>
          </p:nvPr>
        </p:nvSpPr>
        <p:spPr>
          <a:xfrm>
            <a:off x="381000" y="685800"/>
            <a:ext cx="6096000" cy="3429000"/>
          </a:xfrm>
          <a:prstGeom prst="rect">
            <a:avLst/>
          </a:prstGeom>
        </p:spPr>
        <p:txBody>
          <a:bodyPr/>
          <a:lstStyle/>
          <a:p>
            <a:endParaRPr/>
          </a:p>
        </p:txBody>
      </p:sp>
      <p:sp>
        <p:nvSpPr>
          <p:cNvPr id="302" name="Shape 302"/>
          <p:cNvSpPr>
            <a:spLocks noGrp="1"/>
          </p:cNvSpPr>
          <p:nvPr>
            <p:ph type="body" sz="quarter" idx="1"/>
          </p:nvPr>
        </p:nvSpPr>
        <p:spPr>
          <a:prstGeom prst="rect">
            <a:avLst/>
          </a:prstGeom>
        </p:spPr>
        <p:txBody>
          <a:bodyPr/>
          <a:lstStyle/>
          <a:p>
            <a:r>
              <a:t>Color management is a complex topic that needs its own presentation.</a:t>
            </a:r>
          </a:p>
          <a:p>
            <a:r>
              <a:t>Suffice it to say, having color space information embedded in the image file is a fundamental requirement for managing color in a workflow.</a:t>
            </a:r>
          </a:p>
          <a:p>
            <a:endParaRPr/>
          </a:p>
          <a:p>
            <a:r>
              <a:t>Non-CTTF users of KTX2 may wish to use one or more of the common color spaces. Most color transforms can be done in shaders.</a:t>
            </a:r>
          </a:p>
          <a:p>
            <a:r>
              <a:t>But because colors should be converted to linear space before filtering (unless doing nearest neighbor sampling and the rest of the pipeline is set up correctly), dealing with transfer functions other than sRGB is an issue.</a:t>
            </a:r>
          </a:p>
          <a:p>
            <a:endParaRPr/>
          </a:p>
          <a:p>
            <a:r>
              <a:t>So most likely the CTTF will recommend or require that all color images used should have an sRGB or linear transfer function. Images can be converted to one of those spaces before transmission.</a:t>
            </a:r>
          </a:p>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Shape 307"/>
          <p:cNvSpPr>
            <a:spLocks noGrp="1" noRot="1" noChangeAspect="1"/>
          </p:cNvSpPr>
          <p:nvPr>
            <p:ph type="sldImg"/>
          </p:nvPr>
        </p:nvSpPr>
        <p:spPr>
          <a:xfrm>
            <a:off x="381000" y="685800"/>
            <a:ext cx="6096000" cy="3429000"/>
          </a:xfrm>
          <a:prstGeom prst="rect">
            <a:avLst/>
          </a:prstGeom>
        </p:spPr>
        <p:txBody>
          <a:bodyPr/>
          <a:lstStyle/>
          <a:p>
            <a:endParaRPr/>
          </a:p>
        </p:txBody>
      </p:sp>
      <p:sp>
        <p:nvSpPr>
          <p:cNvPr id="308" name="Shape 308"/>
          <p:cNvSpPr>
            <a:spLocks noGrp="1"/>
          </p:cNvSpPr>
          <p:nvPr>
            <p:ph type="body" sz="quarter" idx="1"/>
          </p:nvPr>
        </p:nvSpPr>
        <p:spPr>
          <a:prstGeom prst="rect">
            <a:avLst/>
          </a:prstGeom>
        </p:spPr>
        <p:txBody>
          <a:bodyPr/>
          <a:lstStyle/>
          <a:p>
            <a:r>
              <a:t>All 6 faces are required for cube map textures.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a:spLocks noGrp="1" noRot="1" noChangeAspect="1"/>
          </p:cNvSpPr>
          <p:nvPr>
            <p:ph type="sldImg"/>
          </p:nvPr>
        </p:nvSpPr>
        <p:spPr>
          <a:xfrm>
            <a:off x="381000" y="685800"/>
            <a:ext cx="6096000" cy="3429000"/>
          </a:xfrm>
          <a:prstGeom prst="rect">
            <a:avLst/>
          </a:prstGeom>
        </p:spPr>
        <p:txBody>
          <a:bodyPr/>
          <a:lstStyle/>
          <a:p>
            <a:endParaRPr/>
          </a:p>
        </p:txBody>
      </p:sp>
      <p:sp>
        <p:nvSpPr>
          <p:cNvPr id="125" name="Shape 125"/>
          <p:cNvSpPr>
            <a:spLocks noGrp="1"/>
          </p:cNvSpPr>
          <p:nvPr>
            <p:ph type="body" sz="quarter" idx="1"/>
          </p:nvPr>
        </p:nvSpPr>
        <p:spPr>
          <a:prstGeom prst="rect">
            <a:avLst/>
          </a:prstGeom>
        </p:spPr>
        <p:txBody>
          <a:bodyPr/>
          <a:lstStyle/>
          <a:p>
            <a:r>
              <a:t>GPU block-compressed formats are designed for random access to the texels.</a:t>
            </a:r>
          </a:p>
          <a:p>
            <a:r>
              <a:t>A blank texture with no information still requires transmission of all the blocks.</a:t>
            </a:r>
          </a:p>
          <a:p>
            <a:endParaRPr/>
          </a:p>
          <a:p>
            <a:r>
              <a:t>Natural thought is to decompress JPEG images and recompress to a block-compressed format but it is impractical. Same issues for webp, etc.</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a:spLocks noGrp="1" noRot="1" noChangeAspect="1"/>
          </p:cNvSpPr>
          <p:nvPr>
            <p:ph type="sldImg"/>
          </p:nvPr>
        </p:nvSpPr>
        <p:spPr>
          <a:xfrm>
            <a:off x="381000" y="685800"/>
            <a:ext cx="6096000" cy="3429000"/>
          </a:xfrm>
          <a:prstGeom prst="rect">
            <a:avLst/>
          </a:prstGeom>
        </p:spPr>
        <p:txBody>
          <a:bodyPr/>
          <a:lstStyle/>
          <a:p>
            <a:endParaRPr/>
          </a:p>
        </p:txBody>
      </p:sp>
      <p:sp>
        <p:nvSpPr>
          <p:cNvPr id="156" name="Shape 156"/>
          <p:cNvSpPr>
            <a:spLocks noGrp="1"/>
          </p:cNvSpPr>
          <p:nvPr>
            <p:ph type="body" sz="quarter" idx="1"/>
          </p:nvPr>
        </p:nvSpPr>
        <p:spPr>
          <a:prstGeom prst="rect">
            <a:avLst/>
          </a:prstGeom>
        </p:spPr>
        <p:txBody>
          <a:bodyPr/>
          <a:lstStyle/>
          <a:p>
            <a:pPr>
              <a:defRPr sz="1400"/>
            </a:pPr>
            <a:r>
              <a:t>Super here has similar meaning to its use in superscript or superimpose - to layer over. It does not mean some new supercalifragilisticexpealidocious compression mode. </a:t>
            </a:r>
          </a:p>
          <a:p>
            <a:pPr>
              <a:defRPr sz="1400"/>
            </a:pPr>
            <a:endParaRPr/>
          </a:p>
          <a:p>
            <a:pPr>
              <a:defRPr sz="1400"/>
            </a:pPr>
            <a:r>
              <a:t>Crunch, originally developed to compress BC 1-5 (DX 1-5) format textures, has been around a few years. Recently it has been extended to support ETC formats. It’s inventor, Rich Geldreich, has founded Binomial whose product Basis does similar things.</a:t>
            </a:r>
          </a:p>
          <a:p>
            <a:pPr>
              <a:defRPr sz="1400"/>
            </a:pPr>
            <a:endParaRPr/>
          </a:p>
          <a:p>
            <a:pPr>
              <a:defRPr sz="1400"/>
            </a:pPr>
            <a:r>
              <a:t>—— Click to show RDO —-</a:t>
            </a:r>
          </a:p>
          <a:p>
            <a:pPr>
              <a:defRPr sz="1400"/>
            </a:pPr>
            <a:endParaRPr/>
          </a:p>
          <a:p>
            <a:pPr>
              <a:defRPr sz="1400"/>
            </a:pPr>
            <a:r>
              <a:t>In RDO mode, Crunch quantizes the "raw BC1-5 or ETC bits" using clusterization and vector quantization (VQ) to lower their entropy, allowing LZ style codecs to better exploit the redundancy in the texture data.</a:t>
            </a:r>
          </a:p>
          <a:p>
            <a:pPr>
              <a:defRPr sz="1400"/>
            </a:pPr>
            <a:endParaRPr/>
          </a:p>
          <a:p>
            <a:pPr>
              <a:defRPr sz="1400"/>
            </a:pPr>
            <a:r>
              <a:t>Advantage: you don't need to ship any special code in your app because you most likely are LZ'ing the raw texture data anyway.</a:t>
            </a:r>
          </a:p>
          <a:p>
            <a:pPr>
              <a:defRPr sz="1400"/>
            </a:pPr>
            <a:endParaRPr/>
          </a:p>
          <a:p>
            <a:pPr>
              <a:defRPr sz="1400"/>
            </a:pPr>
            <a:r>
              <a:t>We believe there is room for improvement in RDO mode. It has never really been optimized and Basis’s RDO mode provides “much better quality” according to Rich. Apparently is has a built in mini-LZ step.</a:t>
            </a:r>
          </a:p>
          <a:p>
            <a:pPr>
              <a:defRPr sz="1400"/>
            </a:pPr>
            <a:endParaRPr/>
          </a:p>
          <a:p>
            <a:pPr>
              <a:defRPr sz="1400"/>
            </a:pPr>
            <a:r>
              <a:t>—— Click to show CRN —-</a:t>
            </a:r>
          </a:p>
          <a:p>
            <a:pPr>
              <a:defRPr sz="1400"/>
            </a:pPr>
            <a:endParaRPr/>
          </a:p>
          <a:p>
            <a:pPr>
              <a:defRPr sz="1400"/>
            </a:pPr>
            <a:r>
              <a:t>In CRN mode, Crunch quantizes the endpoints and selector data of the BC or ETC data using clusterization and vector quantization. The image bitstream consists of compressed endpoint/selector codebooks, and Huffman compressed per-block indices referring into these codebooks. It's a very efficient encoding, around .75-1.75 bits/texel, with user control over the quality vs. bitrate tradeoff. It's just as strong or stronger than RDO+Zstd now and does not require any additional  lossless compression step.</a:t>
            </a:r>
          </a:p>
          <a:p>
            <a:pPr>
              <a:defRPr sz="1400"/>
            </a:pPr>
            <a:endParaRPr/>
          </a:p>
          <a:p>
            <a:pPr>
              <a:defRPr sz="1400"/>
            </a:pPr>
            <a:r>
              <a:t>With both of these we’re approaching jpeg levels of compression.</a:t>
            </a:r>
          </a:p>
          <a:p>
            <a:pPr>
              <a:defRPr sz="1400"/>
            </a:pPr>
            <a:endParaRPr/>
          </a:p>
          <a:p>
            <a:pPr>
              <a:defRPr sz="1400"/>
            </a:pPr>
            <a:r>
              <a:t>The same techniques could be applied to BC6&amp;7 &amp; ASTC.</a:t>
            </a:r>
          </a:p>
          <a:p>
            <a:pPr>
              <a:defRPr sz="1400"/>
            </a:pPr>
            <a:endParaRPr/>
          </a:p>
          <a:p>
            <a:pPr>
              <a:defRPr sz="1400"/>
            </a:pPr>
            <a:r>
              <a:t>The same techniques could be applied to BC6&amp;7 &amp; ASTC.</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Shape 178"/>
          <p:cNvSpPr>
            <a:spLocks noGrp="1" noRot="1" noChangeAspect="1"/>
          </p:cNvSpPr>
          <p:nvPr>
            <p:ph type="sldImg"/>
          </p:nvPr>
        </p:nvSpPr>
        <p:spPr>
          <a:xfrm>
            <a:off x="381000" y="685800"/>
            <a:ext cx="6096000" cy="3429000"/>
          </a:xfrm>
          <a:prstGeom prst="rect">
            <a:avLst/>
          </a:prstGeom>
        </p:spPr>
        <p:txBody>
          <a:bodyPr/>
          <a:lstStyle/>
          <a:p>
            <a:endParaRPr/>
          </a:p>
        </p:txBody>
      </p:sp>
      <p:sp>
        <p:nvSpPr>
          <p:cNvPr id="179" name="Shape 179"/>
          <p:cNvSpPr>
            <a:spLocks noGrp="1"/>
          </p:cNvSpPr>
          <p:nvPr>
            <p:ph type="body" sz="quarter" idx="1"/>
          </p:nvPr>
        </p:nvSpPr>
        <p:spPr>
          <a:prstGeom prst="rect">
            <a:avLst/>
          </a:prstGeom>
        </p:spPr>
        <p:txBody>
          <a:bodyPr/>
          <a:lstStyle/>
          <a:p>
            <a:pPr>
              <a:defRPr sz="1400"/>
            </a:pPr>
            <a:r>
              <a:t>Crunch CRN mode is applied to a universal transcodable format.</a:t>
            </a:r>
          </a:p>
          <a:p>
            <a:pPr>
              <a:defRPr sz="1400"/>
            </a:pPr>
            <a:endParaRPr/>
          </a:p>
          <a:p>
            <a:pPr>
              <a:defRPr sz="1400"/>
            </a:pPr>
            <a:r>
              <a:t>The initial "Rosetta stone" universal format, is a subset of ETC1 called ETC1S. It uses no flips and disables individual modes, i.e. each 4x4 block has a single 5:5:5 color, a 3-bit table index, and 16 selectors. This is easily transcodable to all other GPU formats.</a:t>
            </a:r>
          </a:p>
          <a:p>
            <a:pPr>
              <a:defRPr sz="1400"/>
            </a:pPr>
            <a:endParaRPr/>
          </a:p>
          <a:p>
            <a:pPr>
              <a:defRPr sz="1400"/>
            </a:pPr>
            <a:r>
              <a:t>This baseline format's quality is BC1/ETC1 (not awesome but good enough for web). Alpha uses two ETC1S blocks. Implementation with this baseline provides a starting point for improvements and testing other technology. The experts see many possibilities for improvement.</a:t>
            </a:r>
          </a:p>
          <a:p>
            <a:pPr>
              <a:defRPr sz="1400"/>
            </a:pPr>
            <a:endParaRPr/>
          </a:p>
          <a:p>
            <a:pPr>
              <a:defRPr sz="1400"/>
            </a:pPr>
            <a:r>
              <a:t>The final "transcoder" part is a small blob of C++ code executed on the device's CPU. This step could be done in WebAssembly or in shader code. This code unpacks the codebooks into a temp buffer, then it unpacks a mip level's compressed block data (which refer to the endpoint/selector codebooks) and passes them to the specific GPU transcoder the caller has selected. The data can be transcoded to any other format very quickly using simple table lookups. It allows random access to individual mip levels once the codebooks are unpacked.</a:t>
            </a:r>
          </a:p>
          <a:p>
            <a:pPr>
              <a:defRPr sz="1400"/>
            </a:pPr>
            <a:endParaRPr/>
          </a:p>
          <a:p>
            <a:pPr>
              <a:defRPr sz="1400"/>
            </a:pPr>
            <a:r>
              <a:t>Importantly, excluding PVRTC there is no RGB(A) pixel level processing in the transcoder -- just simple per-block endpoint/selector processing. As WebAssembly doesn't support vector intrinsics yet, the transcoders are optimized to use simple scalar ops. Transcoding to PVRTC needs two passes. The PVRTC transcode step's selector pass is the slower part.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Shape 184"/>
          <p:cNvSpPr>
            <a:spLocks noGrp="1" noRot="1" noChangeAspect="1"/>
          </p:cNvSpPr>
          <p:nvPr>
            <p:ph type="sldImg"/>
          </p:nvPr>
        </p:nvSpPr>
        <p:spPr>
          <a:xfrm>
            <a:off x="381000" y="685800"/>
            <a:ext cx="6096000" cy="3429000"/>
          </a:xfrm>
          <a:prstGeom prst="rect">
            <a:avLst/>
          </a:prstGeom>
        </p:spPr>
        <p:txBody>
          <a:bodyPr/>
          <a:lstStyle/>
          <a:p>
            <a:endParaRPr/>
          </a:p>
        </p:txBody>
      </p:sp>
      <p:sp>
        <p:nvSpPr>
          <p:cNvPr id="185" name="Shape 185"/>
          <p:cNvSpPr>
            <a:spLocks noGrp="1"/>
          </p:cNvSpPr>
          <p:nvPr>
            <p:ph type="body" sz="quarter" idx="1"/>
          </p:nvPr>
        </p:nvSpPr>
        <p:spPr>
          <a:prstGeom prst="rect">
            <a:avLst/>
          </a:prstGeom>
        </p:spPr>
        <p:txBody>
          <a:bodyPr/>
          <a:lstStyle/>
          <a:p>
            <a:r>
              <a:t>Hard-edged and highly detailed artwork suffers due to the blocking artifacts of ETC1S.</a:t>
            </a:r>
          </a:p>
          <a:p>
            <a:endParaRPr/>
          </a:p>
          <a:p>
            <a:r>
              <a:t>LZ may be sufficient on its own or there may be an alternative transform that could be applied to reduce entropy prior to the LZ step. T.B.D.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Shape 201"/>
          <p:cNvSpPr>
            <a:spLocks noGrp="1" noRot="1" noChangeAspect="1"/>
          </p:cNvSpPr>
          <p:nvPr>
            <p:ph type="sldImg"/>
          </p:nvPr>
        </p:nvSpPr>
        <p:spPr>
          <a:xfrm>
            <a:off x="381000" y="685800"/>
            <a:ext cx="6096000" cy="3429000"/>
          </a:xfrm>
          <a:prstGeom prst="rect">
            <a:avLst/>
          </a:prstGeom>
        </p:spPr>
        <p:txBody>
          <a:bodyPr/>
          <a:lstStyle/>
          <a:p>
            <a:endParaRPr/>
          </a:p>
        </p:txBody>
      </p:sp>
      <p:sp>
        <p:nvSpPr>
          <p:cNvPr id="202" name="Shape 202"/>
          <p:cNvSpPr>
            <a:spLocks noGrp="1"/>
          </p:cNvSpPr>
          <p:nvPr>
            <p:ph type="body" sz="quarter" idx="1"/>
          </p:nvPr>
        </p:nvSpPr>
        <p:spPr>
          <a:prstGeom prst="rect">
            <a:avLst/>
          </a:prstGeom>
        </p:spPr>
        <p:txBody>
          <a:bodyPr/>
          <a:lstStyle/>
          <a:p>
            <a:r>
              <a:t>Note: bitrate numbers are for the LZMA-packed bitstream.</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Shape 220"/>
          <p:cNvSpPr>
            <a:spLocks noGrp="1" noRot="1" noChangeAspect="1"/>
          </p:cNvSpPr>
          <p:nvPr>
            <p:ph type="sldImg"/>
          </p:nvPr>
        </p:nvSpPr>
        <p:spPr>
          <a:xfrm>
            <a:off x="381000" y="685800"/>
            <a:ext cx="6096000" cy="3429000"/>
          </a:xfrm>
          <a:prstGeom prst="rect">
            <a:avLst/>
          </a:prstGeom>
        </p:spPr>
        <p:txBody>
          <a:bodyPr/>
          <a:lstStyle/>
          <a:p>
            <a:endParaRPr/>
          </a:p>
        </p:txBody>
      </p:sp>
      <p:sp>
        <p:nvSpPr>
          <p:cNvPr id="221" name="Shape 221"/>
          <p:cNvSpPr>
            <a:spLocks noGrp="1"/>
          </p:cNvSpPr>
          <p:nvPr>
            <p:ph type="body" sz="quarter" idx="1"/>
          </p:nvPr>
        </p:nvSpPr>
        <p:spPr>
          <a:prstGeom prst="rect">
            <a:avLst/>
          </a:prstGeom>
        </p:spPr>
        <p:txBody>
          <a:bodyPr/>
          <a:lstStyle/>
          <a:p>
            <a:r>
              <a:t>KTX is a Khronos Group specification.</a:t>
            </a:r>
          </a:p>
          <a:p>
            <a:endParaRPr/>
          </a:p>
          <a:p>
            <a:r>
              <a:t>It is basically an array of mip levels.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Shape 256"/>
          <p:cNvSpPr>
            <a:spLocks noGrp="1" noRot="1" noChangeAspect="1"/>
          </p:cNvSpPr>
          <p:nvPr>
            <p:ph type="sldImg"/>
          </p:nvPr>
        </p:nvSpPr>
        <p:spPr>
          <a:xfrm>
            <a:off x="381000" y="685800"/>
            <a:ext cx="6096000" cy="3429000"/>
          </a:xfrm>
          <a:prstGeom prst="rect">
            <a:avLst/>
          </a:prstGeom>
        </p:spPr>
        <p:txBody>
          <a:bodyPr/>
          <a:lstStyle/>
          <a:p>
            <a:endParaRPr/>
          </a:p>
        </p:txBody>
      </p:sp>
      <p:sp>
        <p:nvSpPr>
          <p:cNvPr id="257" name="Shape 257"/>
          <p:cNvSpPr>
            <a:spLocks noGrp="1"/>
          </p:cNvSpPr>
          <p:nvPr>
            <p:ph type="body" sz="quarter" idx="1"/>
          </p:nvPr>
        </p:nvSpPr>
        <p:spPr>
          <a:prstGeom prst="rect">
            <a:avLst/>
          </a:prstGeom>
        </p:spPr>
        <p:txBody>
          <a:bodyPr/>
          <a:lstStyle/>
          <a:p>
            <a:r>
              <a:t>A mip level contains all the layers and face-slices for that level so a single KTX file contains all levels, layers and face-slices for a texture.</a:t>
            </a:r>
          </a:p>
          <a:p>
            <a:endParaRPr/>
          </a:p>
          <a:p>
            <a:r>
              <a:t>face-slice means a cube map face or a z-slice of a 3D texture.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Shape 275"/>
          <p:cNvSpPr>
            <a:spLocks noGrp="1" noRot="1" noChangeAspect="1"/>
          </p:cNvSpPr>
          <p:nvPr>
            <p:ph type="sldImg"/>
          </p:nvPr>
        </p:nvSpPr>
        <p:spPr>
          <a:xfrm>
            <a:off x="381000" y="685800"/>
            <a:ext cx="6096000" cy="3429000"/>
          </a:xfrm>
          <a:prstGeom prst="rect">
            <a:avLst/>
          </a:prstGeom>
        </p:spPr>
        <p:txBody>
          <a:bodyPr/>
          <a:lstStyle/>
          <a:p>
            <a:endParaRPr/>
          </a:p>
        </p:txBody>
      </p:sp>
      <p:sp>
        <p:nvSpPr>
          <p:cNvPr id="276" name="Shape 276"/>
          <p:cNvSpPr>
            <a:spLocks noGrp="1"/>
          </p:cNvSpPr>
          <p:nvPr>
            <p:ph type="body" sz="quarter" idx="1"/>
          </p:nvPr>
        </p:nvSpPr>
        <p:spPr>
          <a:prstGeom prst="rect">
            <a:avLst/>
          </a:prstGeom>
        </p:spPr>
        <p:txBody>
          <a:bodyPr/>
          <a:lstStyle/>
          <a:p>
            <a:r>
              <a:t>Structure is same as KTX1 except for addition of DFD, supercompression Global Data, some header fields and some metadata.</a:t>
            </a:r>
          </a:p>
          <a:p>
            <a:endParaRPr/>
          </a:p>
          <a:p>
            <a:r>
              <a:t>Mip level structure is unchanged. Note that mip levels are supercompressed independently allowing for random access.</a:t>
            </a:r>
          </a:p>
          <a:p>
            <a:endParaRPr/>
          </a:p>
          <a:p>
            <a:pPr marL="213894" indent="-213894">
              <a:buSzPct val="100000"/>
              <a:buAutoNum type="arabicPeriod"/>
            </a:pPr>
            <a:r>
              <a:t>Header Additions. Currently discussing removing the glInternalformat, glFormat and glType fields.</a:t>
            </a:r>
          </a:p>
          <a:p>
            <a:endParaRPr/>
          </a:p>
          <a:p>
            <a:pPr marL="213894" indent="-213894">
              <a:buSzPct val="100000"/>
              <a:buAutoNum type="arabicPeriod" startAt="2"/>
            </a:pPr>
            <a:r>
              <a:t>Meta Data Additions. We’ve also changed the format of the KTXorientation value.</a:t>
            </a:r>
          </a:p>
          <a:p>
            <a:pPr>
              <a:defRPr sz="1400"/>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p:spTree>
      <p:nvGrpSpPr>
        <p:cNvPr id="1" name=""/>
        <p:cNvGrpSpPr/>
        <p:nvPr/>
      </p:nvGrpSpPr>
      <p:grpSpPr>
        <a:xfrm>
          <a:off x="0" y="0"/>
          <a:ext cx="0" cy="0"/>
          <a:chOff x="0" y="0"/>
          <a:chExt cx="0" cy="0"/>
        </a:xfrm>
      </p:grpSpPr>
      <p:sp>
        <p:nvSpPr>
          <p:cNvPr id="13" name="Slide Number"/>
          <p:cNvSpPr txBox="1">
            <a:spLocks noGrp="1"/>
          </p:cNvSpPr>
          <p:nvPr>
            <p:ph type="sldNum" sz="quarter" idx="2"/>
          </p:nvPr>
        </p:nvSpPr>
        <p:spPr>
          <a:xfrm>
            <a:off x="8636000" y="13292666"/>
            <a:ext cx="621646" cy="618843"/>
          </a:xfrm>
          <a:prstGeom prst="rect">
            <a:avLst/>
          </a:prstGeom>
        </p:spPr>
        <p:txBody>
          <a:bodyPr/>
          <a:lstStyle>
            <a:lvl1pPr>
              <a:defRPr sz="3600"/>
            </a:lvl1pPr>
          </a:lstStyle>
          <a:p>
            <a:fld id="{86CB4B4D-7CA3-9044-876B-883B54F8677D}" type="slidenum">
              <a:t>‹#›</a:t>
            </a:fld>
            <a:endParaRPr/>
          </a:p>
        </p:txBody>
      </p:sp>
      <p:sp>
        <p:nvSpPr>
          <p:cNvPr id="14" name="Title Text"/>
          <p:cNvSpPr txBox="1">
            <a:spLocks noGrp="1"/>
          </p:cNvSpPr>
          <p:nvPr>
            <p:ph type="title"/>
          </p:nvPr>
        </p:nvSpPr>
        <p:spPr>
          <a:xfrm>
            <a:off x="1828799" y="7238458"/>
            <a:ext cx="20726401" cy="2940801"/>
          </a:xfrm>
          <a:prstGeom prst="rect">
            <a:avLst/>
          </a:prstGeom>
        </p:spPr>
        <p:txBody>
          <a:bodyPr/>
          <a:lstStyle>
            <a:lvl1pPr algn="ctr">
              <a:lnSpc>
                <a:spcPct val="85000"/>
              </a:lnSpc>
              <a:defRPr sz="9800"/>
            </a:lvl1pPr>
          </a:lstStyle>
          <a:p>
            <a:r>
              <a:t>Title Text</a:t>
            </a:r>
          </a:p>
        </p:txBody>
      </p:sp>
      <p:sp>
        <p:nvSpPr>
          <p:cNvPr id="15" name="Body Level One…"/>
          <p:cNvSpPr txBox="1">
            <a:spLocks noGrp="1"/>
          </p:cNvSpPr>
          <p:nvPr>
            <p:ph type="body" sz="quarter" idx="1"/>
          </p:nvPr>
        </p:nvSpPr>
        <p:spPr>
          <a:xfrm>
            <a:off x="3657599" y="10750730"/>
            <a:ext cx="17068801" cy="2142401"/>
          </a:xfrm>
          <a:prstGeom prst="rect">
            <a:avLst/>
          </a:prstGeom>
        </p:spPr>
        <p:txBody>
          <a:bodyPr/>
          <a:lstStyle>
            <a:lvl1pPr marL="897466" indent="-776816" algn="ctr">
              <a:lnSpc>
                <a:spcPct val="85000"/>
              </a:lnSpc>
              <a:spcBef>
                <a:spcPts val="0"/>
              </a:spcBef>
              <a:buClrTx/>
              <a:buSzTx/>
              <a:buFontTx/>
              <a:buNone/>
              <a:defRPr sz="6000"/>
            </a:lvl1pPr>
            <a:lvl2pPr marL="1765673" indent="-1187823" algn="ctr">
              <a:lnSpc>
                <a:spcPct val="85000"/>
              </a:lnSpc>
              <a:spcBef>
                <a:spcPts val="0"/>
              </a:spcBef>
              <a:buClrTx/>
              <a:buSzPts val="6000"/>
              <a:buFontTx/>
              <a:defRPr sz="6000"/>
            </a:lvl2pPr>
            <a:lvl3pPr marL="2222873" indent="-1187823" algn="ctr">
              <a:lnSpc>
                <a:spcPct val="85000"/>
              </a:lnSpc>
              <a:spcBef>
                <a:spcPts val="0"/>
              </a:spcBef>
              <a:buClrTx/>
              <a:buSzPts val="6000"/>
              <a:buFontTx/>
              <a:defRPr sz="6000"/>
            </a:lvl3pPr>
            <a:lvl4pPr marL="2680073" indent="-1187823" algn="ctr">
              <a:lnSpc>
                <a:spcPct val="85000"/>
              </a:lnSpc>
              <a:spcBef>
                <a:spcPts val="0"/>
              </a:spcBef>
              <a:buClrTx/>
              <a:buSzPts val="6000"/>
              <a:buFontTx/>
              <a:defRPr sz="6000"/>
            </a:lvl4pPr>
            <a:lvl5pPr marL="3137273" indent="-1187823" algn="ctr">
              <a:lnSpc>
                <a:spcPct val="85000"/>
              </a:lnSpc>
              <a:spcBef>
                <a:spcPts val="0"/>
              </a:spcBef>
              <a:buClrTx/>
              <a:buSzPts val="6000"/>
              <a:buFontTx/>
              <a:defRPr sz="6000"/>
            </a:lvl5pPr>
          </a:lstStyle>
          <a:p>
            <a:r>
              <a:t>Body Level One</a:t>
            </a:r>
          </a:p>
          <a:p>
            <a:pPr lvl="1"/>
            <a:r>
              <a:t>Body Level Two</a:t>
            </a:r>
          </a:p>
          <a:p>
            <a:pPr lvl="2"/>
            <a:r>
              <a:t>Body Level Three</a:t>
            </a:r>
          </a:p>
          <a:p>
            <a:pPr lvl="3"/>
            <a:r>
              <a:t>Body Level Four</a:t>
            </a:r>
          </a:p>
          <a:p>
            <a:pPr lvl="4"/>
            <a:r>
              <a:t>Body Level Five</a:t>
            </a:r>
          </a:p>
        </p:txBody>
      </p:sp>
      <p:pic>
        <p:nvPicPr>
          <p:cNvPr id="16" name="Shape 12" descr="Shape 12"/>
          <p:cNvPicPr>
            <a:picLocks noChangeAspect="1"/>
          </p:cNvPicPr>
          <p:nvPr/>
        </p:nvPicPr>
        <p:blipFill>
          <a:blip r:embed="rId2">
            <a:extLst/>
          </a:blip>
          <a:stretch>
            <a:fillRect/>
          </a:stretch>
        </p:blipFill>
        <p:spPr>
          <a:xfrm>
            <a:off x="3292410" y="2400554"/>
            <a:ext cx="17799184" cy="4237897"/>
          </a:xfrm>
          <a:prstGeom prst="rect">
            <a:avLst/>
          </a:prstGeom>
          <a:ln w="12700">
            <a:miter lim="400000"/>
          </a:ln>
        </p:spPr>
      </p:pic>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OBJECT">
    <p:spTree>
      <p:nvGrpSpPr>
        <p:cNvPr id="1" name=""/>
        <p:cNvGrpSpPr/>
        <p:nvPr/>
      </p:nvGrpSpPr>
      <p:grpSpPr>
        <a:xfrm>
          <a:off x="0" y="0"/>
          <a:ext cx="0" cy="0"/>
          <a:chOff x="0" y="0"/>
          <a:chExt cx="0" cy="0"/>
        </a:xfrm>
      </p:grpSpPr>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4" name="Title Text"/>
          <p:cNvSpPr txBox="1">
            <a:spLocks noGrp="1"/>
          </p:cNvSpPr>
          <p:nvPr>
            <p:ph type="title"/>
          </p:nvPr>
        </p:nvSpPr>
        <p:spPr>
          <a:prstGeom prst="rect">
            <a:avLst/>
          </a:prstGeom>
        </p:spPr>
        <p:txBody>
          <a:bodyPr/>
          <a:lstStyle/>
          <a:p>
            <a:r>
              <a:t>Title Text</a:t>
            </a:r>
          </a:p>
        </p:txBody>
      </p:sp>
      <p:sp>
        <p:nvSpPr>
          <p:cNvPr id="25"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3 Small Font Long Bullets">
    <p:spTree>
      <p:nvGrpSpPr>
        <p:cNvPr id="1" name=""/>
        <p:cNvGrpSpPr/>
        <p:nvPr/>
      </p:nvGrpSpPr>
      <p:grpSpPr>
        <a:xfrm>
          <a:off x="0" y="0"/>
          <a:ext cx="0" cy="0"/>
          <a:chOff x="0" y="0"/>
          <a:chExt cx="0" cy="0"/>
        </a:xfrm>
      </p:grpSpPr>
      <p:sp>
        <p:nvSpPr>
          <p:cNvPr id="32" name="Slide Number"/>
          <p:cNvSpPr txBox="1">
            <a:spLocks noGrp="1"/>
          </p:cNvSpPr>
          <p:nvPr>
            <p:ph type="sldNum" sz="quarter" idx="2"/>
          </p:nvPr>
        </p:nvSpPr>
        <p:spPr>
          <a:xfrm>
            <a:off x="8636000" y="13292666"/>
            <a:ext cx="621646" cy="618843"/>
          </a:xfrm>
          <a:prstGeom prst="rect">
            <a:avLst/>
          </a:prstGeom>
        </p:spPr>
        <p:txBody>
          <a:bodyPr/>
          <a:lstStyle>
            <a:lvl1pPr>
              <a:defRPr sz="3600"/>
            </a:lvl1pPr>
          </a:lstStyle>
          <a:p>
            <a:fld id="{86CB4B4D-7CA3-9044-876B-883B54F8677D}" type="slidenum">
              <a:t>‹#›</a:t>
            </a:fld>
            <a:endParaRPr/>
          </a:p>
        </p:txBody>
      </p:sp>
      <p:sp>
        <p:nvSpPr>
          <p:cNvPr id="33" name="Title Text"/>
          <p:cNvSpPr txBox="1">
            <a:spLocks noGrp="1"/>
          </p:cNvSpPr>
          <p:nvPr>
            <p:ph type="title"/>
          </p:nvPr>
        </p:nvSpPr>
        <p:spPr>
          <a:prstGeom prst="rect">
            <a:avLst/>
          </a:prstGeom>
        </p:spPr>
        <p:txBody>
          <a:bodyPr/>
          <a:lstStyle/>
          <a:p>
            <a:r>
              <a:t>Title Text</a:t>
            </a:r>
          </a:p>
        </p:txBody>
      </p:sp>
      <p:sp>
        <p:nvSpPr>
          <p:cNvPr id="34" name="Body Level One…"/>
          <p:cNvSpPr txBox="1">
            <a:spLocks noGrp="1"/>
          </p:cNvSpPr>
          <p:nvPr>
            <p:ph type="body" idx="1"/>
          </p:nvPr>
        </p:nvSpPr>
        <p:spPr>
          <a:prstGeom prst="rect">
            <a:avLst/>
          </a:prstGeom>
        </p:spPr>
        <p:txBody>
          <a:bodyPr/>
          <a:lstStyle>
            <a:lvl1pPr marL="996950" indent="-863600">
              <a:buSzPts val="4000"/>
              <a:defRPr sz="4000"/>
            </a:lvl1pPr>
            <a:lvl2pPr marL="1454150" indent="-863600">
              <a:buSzPts val="4000"/>
              <a:defRPr sz="4000"/>
            </a:lvl2pPr>
            <a:lvl3pPr marL="2017834" indent="-957384">
              <a:buSzPts val="4000"/>
              <a:defRPr sz="4000"/>
            </a:lvl3pPr>
            <a:lvl4pPr marL="2475034" indent="-957384">
              <a:buSzPts val="4000"/>
              <a:defRPr sz="4000"/>
            </a:lvl4pPr>
            <a:lvl5pPr marL="2932234" indent="-957384">
              <a:buSzPts val="4000"/>
              <a:defRPr sz="4000"/>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4 Medium Bullets">
    <p:spTree>
      <p:nvGrpSpPr>
        <p:cNvPr id="1" name=""/>
        <p:cNvGrpSpPr/>
        <p:nvPr/>
      </p:nvGrpSpPr>
      <p:grpSpPr>
        <a:xfrm>
          <a:off x="0" y="0"/>
          <a:ext cx="0" cy="0"/>
          <a:chOff x="0" y="0"/>
          <a:chExt cx="0" cy="0"/>
        </a:xfrm>
      </p:grpSpPr>
      <p:sp>
        <p:nvSpPr>
          <p:cNvPr id="41" name="Slide Number"/>
          <p:cNvSpPr txBox="1">
            <a:spLocks noGrp="1"/>
          </p:cNvSpPr>
          <p:nvPr>
            <p:ph type="sldNum" sz="quarter" idx="2"/>
          </p:nvPr>
        </p:nvSpPr>
        <p:spPr>
          <a:xfrm>
            <a:off x="23871767" y="13258800"/>
            <a:ext cx="410757" cy="392501"/>
          </a:xfrm>
          <a:prstGeom prst="rect">
            <a:avLst/>
          </a:prstGeom>
        </p:spPr>
        <p:txBody>
          <a:bodyPr/>
          <a:lstStyle>
            <a:lvl1pPr>
              <a:defRPr b="1">
                <a:solidFill>
                  <a:schemeClr val="accent3">
                    <a:lumOff val="-11199"/>
                  </a:schemeClr>
                </a:solidFill>
                <a:latin typeface="Trebuchet MS"/>
                <a:ea typeface="Trebuchet MS"/>
                <a:cs typeface="Trebuchet MS"/>
                <a:sym typeface="Trebuchet MS"/>
              </a:defRPr>
            </a:lvl1pPr>
          </a:lstStyle>
          <a:p>
            <a:fld id="{86CB4B4D-7CA3-9044-876B-883B54F8677D}" type="slidenum">
              <a:t>‹#›</a:t>
            </a:fld>
            <a:endParaRPr/>
          </a:p>
        </p:txBody>
      </p:sp>
      <p:sp>
        <p:nvSpPr>
          <p:cNvPr id="42" name="Title Text"/>
          <p:cNvSpPr txBox="1">
            <a:spLocks noGrp="1"/>
          </p:cNvSpPr>
          <p:nvPr>
            <p:ph type="title"/>
          </p:nvPr>
        </p:nvSpPr>
        <p:spPr>
          <a:prstGeom prst="rect">
            <a:avLst/>
          </a:prstGeom>
        </p:spPr>
        <p:txBody>
          <a:bodyPr/>
          <a:lstStyle/>
          <a:p>
            <a:r>
              <a:t>Title Text</a:t>
            </a:r>
          </a:p>
        </p:txBody>
      </p:sp>
      <p:sp>
        <p:nvSpPr>
          <p:cNvPr id="43" name="Body Level One…"/>
          <p:cNvSpPr txBox="1">
            <a:spLocks noGrp="1"/>
          </p:cNvSpPr>
          <p:nvPr>
            <p:ph type="body" idx="1"/>
          </p:nvPr>
        </p:nvSpPr>
        <p:spPr>
          <a:xfrm>
            <a:off x="1862666" y="1777999"/>
            <a:ext cx="12700001" cy="1138320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5 Short Bullets">
    <p:spTree>
      <p:nvGrpSpPr>
        <p:cNvPr id="1" name=""/>
        <p:cNvGrpSpPr/>
        <p:nvPr/>
      </p:nvGrpSpPr>
      <p:grpSpPr>
        <a:xfrm>
          <a:off x="0" y="0"/>
          <a:ext cx="0" cy="0"/>
          <a:chOff x="0" y="0"/>
          <a:chExt cx="0" cy="0"/>
        </a:xfrm>
      </p:grpSpPr>
      <p:sp>
        <p:nvSpPr>
          <p:cNvPr id="50" name="Slide Number"/>
          <p:cNvSpPr txBox="1">
            <a:spLocks noGrp="1"/>
          </p:cNvSpPr>
          <p:nvPr>
            <p:ph type="sldNum" sz="quarter" idx="2"/>
          </p:nvPr>
        </p:nvSpPr>
        <p:spPr>
          <a:xfrm>
            <a:off x="8636000" y="13292666"/>
            <a:ext cx="621646" cy="618843"/>
          </a:xfrm>
          <a:prstGeom prst="rect">
            <a:avLst/>
          </a:prstGeom>
        </p:spPr>
        <p:txBody>
          <a:bodyPr/>
          <a:lstStyle>
            <a:lvl1pPr>
              <a:defRPr sz="3600"/>
            </a:lvl1pPr>
          </a:lstStyle>
          <a:p>
            <a:fld id="{86CB4B4D-7CA3-9044-876B-883B54F8677D}" type="slidenum">
              <a:t>‹#›</a:t>
            </a:fld>
            <a:endParaRPr/>
          </a:p>
        </p:txBody>
      </p:sp>
      <p:sp>
        <p:nvSpPr>
          <p:cNvPr id="51" name="Title Text"/>
          <p:cNvSpPr txBox="1">
            <a:spLocks noGrp="1"/>
          </p:cNvSpPr>
          <p:nvPr>
            <p:ph type="title"/>
          </p:nvPr>
        </p:nvSpPr>
        <p:spPr>
          <a:prstGeom prst="rect">
            <a:avLst/>
          </a:prstGeom>
        </p:spPr>
        <p:txBody>
          <a:bodyPr/>
          <a:lstStyle/>
          <a:p>
            <a:r>
              <a:t>Title Text</a:t>
            </a:r>
          </a:p>
        </p:txBody>
      </p:sp>
      <p:sp>
        <p:nvSpPr>
          <p:cNvPr id="52" name="Body Level One…"/>
          <p:cNvSpPr txBox="1">
            <a:spLocks noGrp="1"/>
          </p:cNvSpPr>
          <p:nvPr>
            <p:ph type="body" sz="half" idx="1"/>
          </p:nvPr>
        </p:nvSpPr>
        <p:spPr>
          <a:xfrm>
            <a:off x="1862666" y="1777999"/>
            <a:ext cx="6604001" cy="11176001"/>
          </a:xfrm>
          <a:prstGeom prst="rect">
            <a:avLst/>
          </a:prstGeom>
        </p:spPr>
        <p:txBody>
          <a:bodyPr/>
          <a:lstStyle>
            <a:lvl1pPr marL="996950" indent="-863600">
              <a:buSzPts val="4000"/>
              <a:defRPr sz="4000"/>
            </a:lvl1pPr>
            <a:lvl2pPr marL="1454150" indent="-863600">
              <a:buSzPts val="4000"/>
              <a:defRPr sz="4000"/>
            </a:lvl2pPr>
            <a:lvl3pPr marL="2017834" indent="-957384">
              <a:buSzPts val="4000"/>
              <a:defRPr sz="4000"/>
            </a:lvl3pPr>
            <a:lvl4pPr marL="2475034" indent="-957384">
              <a:buSzPts val="4000"/>
              <a:defRPr sz="4000"/>
            </a:lvl4pPr>
            <a:lvl5pPr marL="2932234" indent="-957384">
              <a:buSzPts val="4000"/>
              <a:defRPr sz="4000"/>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6 Double Bullets">
    <p:spTree>
      <p:nvGrpSpPr>
        <p:cNvPr id="1" name=""/>
        <p:cNvGrpSpPr/>
        <p:nvPr/>
      </p:nvGrpSpPr>
      <p:grpSpPr>
        <a:xfrm>
          <a:off x="0" y="0"/>
          <a:ext cx="0" cy="0"/>
          <a:chOff x="0" y="0"/>
          <a:chExt cx="0" cy="0"/>
        </a:xfrm>
      </p:grpSpPr>
      <p:sp>
        <p:nvSpPr>
          <p:cNvPr id="59" name="Slide Number"/>
          <p:cNvSpPr txBox="1">
            <a:spLocks noGrp="1"/>
          </p:cNvSpPr>
          <p:nvPr>
            <p:ph type="sldNum" sz="quarter" idx="2"/>
          </p:nvPr>
        </p:nvSpPr>
        <p:spPr>
          <a:xfrm>
            <a:off x="8636000" y="13292666"/>
            <a:ext cx="621646" cy="618843"/>
          </a:xfrm>
          <a:prstGeom prst="rect">
            <a:avLst/>
          </a:prstGeom>
        </p:spPr>
        <p:txBody>
          <a:bodyPr/>
          <a:lstStyle>
            <a:lvl1pPr>
              <a:defRPr sz="3600"/>
            </a:lvl1pPr>
          </a:lstStyle>
          <a:p>
            <a:fld id="{86CB4B4D-7CA3-9044-876B-883B54F8677D}" type="slidenum">
              <a:t>‹#›</a:t>
            </a:fld>
            <a:endParaRPr/>
          </a:p>
        </p:txBody>
      </p:sp>
      <p:sp>
        <p:nvSpPr>
          <p:cNvPr id="60" name="Title Text"/>
          <p:cNvSpPr txBox="1">
            <a:spLocks noGrp="1"/>
          </p:cNvSpPr>
          <p:nvPr>
            <p:ph type="title"/>
          </p:nvPr>
        </p:nvSpPr>
        <p:spPr>
          <a:prstGeom prst="rect">
            <a:avLst/>
          </a:prstGeom>
        </p:spPr>
        <p:txBody>
          <a:bodyPr/>
          <a:lstStyle/>
          <a:p>
            <a:r>
              <a:t>Title Text</a:t>
            </a:r>
          </a:p>
        </p:txBody>
      </p:sp>
      <p:sp>
        <p:nvSpPr>
          <p:cNvPr id="61" name="Body Level One…"/>
          <p:cNvSpPr txBox="1">
            <a:spLocks noGrp="1"/>
          </p:cNvSpPr>
          <p:nvPr>
            <p:ph type="body" sz="half" idx="1"/>
          </p:nvPr>
        </p:nvSpPr>
        <p:spPr>
          <a:xfrm>
            <a:off x="1862666" y="1947333"/>
            <a:ext cx="10668001" cy="11176001"/>
          </a:xfrm>
          <a:prstGeom prst="rect">
            <a:avLst/>
          </a:prstGeom>
        </p:spPr>
        <p:txBody>
          <a:bodyPr/>
          <a:lstStyle>
            <a:lvl1pPr marL="996950" indent="-863600">
              <a:buSzPts val="4000"/>
              <a:defRPr sz="4000"/>
            </a:lvl1pPr>
            <a:lvl2pPr marL="1454150" indent="-863600">
              <a:buSzPts val="4000"/>
              <a:defRPr sz="4000"/>
            </a:lvl2pPr>
            <a:lvl3pPr marL="2017834" indent="-957384">
              <a:buSzPts val="4000"/>
              <a:defRPr sz="4000"/>
            </a:lvl3pPr>
            <a:lvl4pPr marL="2475034" indent="-957384">
              <a:buSzPts val="4000"/>
              <a:defRPr sz="4000"/>
            </a:lvl4pPr>
            <a:lvl5pPr marL="2932234" indent="-957384">
              <a:buSzPts val="4000"/>
              <a:defRPr sz="4000"/>
            </a:lvl5pPr>
          </a:lstStyle>
          <a:p>
            <a:r>
              <a:t>Body Level One</a:t>
            </a:r>
          </a:p>
          <a:p>
            <a:pPr lvl="1"/>
            <a:r>
              <a:t>Body Level Two</a:t>
            </a:r>
          </a:p>
          <a:p>
            <a:pPr lvl="2"/>
            <a:r>
              <a:t>Body Level Three</a:t>
            </a:r>
          </a:p>
          <a:p>
            <a:pPr lvl="3"/>
            <a:r>
              <a:t>Body Level Four</a:t>
            </a:r>
          </a:p>
          <a:p>
            <a:pPr lvl="4"/>
            <a:r>
              <a:t>Body Level Five</a:t>
            </a:r>
          </a:p>
        </p:txBody>
      </p:sp>
      <p:sp>
        <p:nvSpPr>
          <p:cNvPr id="62" name="Shape 36"/>
          <p:cNvSpPr txBox="1">
            <a:spLocks noGrp="1"/>
          </p:cNvSpPr>
          <p:nvPr>
            <p:ph type="body" sz="half" idx="13"/>
          </p:nvPr>
        </p:nvSpPr>
        <p:spPr>
          <a:xfrm>
            <a:off x="12700000" y="1947333"/>
            <a:ext cx="11514401" cy="11176001"/>
          </a:xfrm>
          <a:prstGeom prst="rect">
            <a:avLst/>
          </a:prstGeom>
        </p:spPr>
        <p:txBody>
          <a:bodyPr/>
          <a:lstStyle/>
          <a:p>
            <a:pPr marL="996950" indent="-863600">
              <a:buSzPts val="4000"/>
              <a:defRPr sz="4000"/>
            </a:pPr>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_ONLY">
    <p:spTree>
      <p:nvGrpSpPr>
        <p:cNvPr id="1" name=""/>
        <p:cNvGrpSpPr/>
        <p:nvPr/>
      </p:nvGrpSpPr>
      <p:grpSpPr>
        <a:xfrm>
          <a:off x="0" y="0"/>
          <a:ext cx="0" cy="0"/>
          <a:chOff x="0" y="0"/>
          <a:chExt cx="0" cy="0"/>
        </a:xfrm>
      </p:grpSpPr>
      <p:sp>
        <p:nvSpPr>
          <p:cNvPr id="69" name="Slide Number"/>
          <p:cNvSpPr txBox="1">
            <a:spLocks noGrp="1"/>
          </p:cNvSpPr>
          <p:nvPr>
            <p:ph type="sldNum" sz="quarter" idx="2"/>
          </p:nvPr>
        </p:nvSpPr>
        <p:spPr>
          <a:xfrm>
            <a:off x="23884467" y="13271500"/>
            <a:ext cx="410757" cy="392501"/>
          </a:xfrm>
          <a:prstGeom prst="rect">
            <a:avLst/>
          </a:prstGeom>
        </p:spPr>
        <p:txBody>
          <a:bodyPr/>
          <a:lstStyle>
            <a:lvl1pPr>
              <a:defRPr b="1">
                <a:solidFill>
                  <a:schemeClr val="accent3">
                    <a:lumOff val="-11199"/>
                  </a:schemeClr>
                </a:solidFill>
                <a:latin typeface="Trebuchet MS"/>
                <a:ea typeface="Trebuchet MS"/>
                <a:cs typeface="Trebuchet MS"/>
                <a:sym typeface="Trebuchet MS"/>
              </a:defRPr>
            </a:lvl1pPr>
          </a:lstStyle>
          <a:p>
            <a:fld id="{86CB4B4D-7CA3-9044-876B-883B54F8677D}" type="slidenum">
              <a:t>‹#›</a:t>
            </a:fld>
            <a:endParaRPr/>
          </a:p>
        </p:txBody>
      </p:sp>
      <p:sp>
        <p:nvSpPr>
          <p:cNvPr id="70" name="Title Text"/>
          <p:cNvSpPr txBox="1">
            <a:spLocks noGrp="1"/>
          </p:cNvSpPr>
          <p:nvPr>
            <p:ph type="title"/>
          </p:nvPr>
        </p:nvSpPr>
        <p:spPr>
          <a:xfrm>
            <a:off x="1862666" y="423333"/>
            <a:ext cx="22182402" cy="1407201"/>
          </a:xfrm>
          <a:prstGeom prst="rect">
            <a:avLst/>
          </a:prstGeom>
        </p:spPr>
        <p:txBody>
          <a:bodyPr/>
          <a:lstStyle/>
          <a:p>
            <a:r>
              <a:t>Title Text</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77" name="Slide Number"/>
          <p:cNvSpPr txBox="1">
            <a:spLocks noGrp="1"/>
          </p:cNvSpPr>
          <p:nvPr>
            <p:ph type="sldNum" sz="quarter" idx="2"/>
          </p:nvPr>
        </p:nvSpPr>
        <p:spPr>
          <a:xfrm>
            <a:off x="23842133" y="13191066"/>
            <a:ext cx="379504" cy="392501"/>
          </a:xfrm>
          <a:prstGeom prst="rect">
            <a:avLst/>
          </a:prstGeom>
        </p:spPr>
        <p:txBody>
          <a:bodyPr/>
          <a:lstStyle>
            <a:lvl1pPr>
              <a:defRPr>
                <a:latin typeface="Trebuchet MS"/>
                <a:ea typeface="Trebuchet MS"/>
                <a:cs typeface="Trebuchet MS"/>
                <a:sym typeface="Trebuchet MS"/>
              </a:defRPr>
            </a:lvl1p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TITLE_1">
    <p:spTree>
      <p:nvGrpSpPr>
        <p:cNvPr id="1" name=""/>
        <p:cNvGrpSpPr/>
        <p:nvPr/>
      </p:nvGrpSpPr>
      <p:grpSpPr>
        <a:xfrm>
          <a:off x="0" y="0"/>
          <a:ext cx="0" cy="0"/>
          <a:chOff x="0" y="0"/>
          <a:chExt cx="0" cy="0"/>
        </a:xfrm>
      </p:grpSpPr>
      <p:sp>
        <p:nvSpPr>
          <p:cNvPr id="84" name="Slide Number"/>
          <p:cNvSpPr txBox="1">
            <a:spLocks noGrp="1"/>
          </p:cNvSpPr>
          <p:nvPr>
            <p:ph type="sldNum" sz="quarter" idx="2"/>
          </p:nvPr>
        </p:nvSpPr>
        <p:spPr>
          <a:xfrm>
            <a:off x="8636000" y="13292666"/>
            <a:ext cx="621646" cy="618843"/>
          </a:xfrm>
          <a:prstGeom prst="rect">
            <a:avLst/>
          </a:prstGeom>
        </p:spPr>
        <p:txBody>
          <a:bodyPr/>
          <a:lstStyle>
            <a:lvl1pPr>
              <a:defRPr sz="3600"/>
            </a:lvl1pPr>
          </a:lstStyle>
          <a:p>
            <a:fld id="{86CB4B4D-7CA3-9044-876B-883B54F8677D}" type="slidenum">
              <a:t>‹#›</a:t>
            </a:fld>
            <a:endParaRPr/>
          </a:p>
        </p:txBody>
      </p:sp>
      <p:sp>
        <p:nvSpPr>
          <p:cNvPr id="85" name="Title Text"/>
          <p:cNvSpPr txBox="1">
            <a:spLocks noGrp="1"/>
          </p:cNvSpPr>
          <p:nvPr>
            <p:ph type="title"/>
          </p:nvPr>
        </p:nvSpPr>
        <p:spPr>
          <a:xfrm>
            <a:off x="831221" y="1985533"/>
            <a:ext cx="22721601" cy="5473601"/>
          </a:xfrm>
          <a:prstGeom prst="rect">
            <a:avLst/>
          </a:prstGeom>
        </p:spPr>
        <p:txBody>
          <a:bodyPr anchor="b"/>
          <a:lstStyle>
            <a:lvl1pPr algn="ctr">
              <a:defRPr sz="13800"/>
            </a:lvl1pPr>
          </a:lstStyle>
          <a:p>
            <a:r>
              <a:t>Title Text</a:t>
            </a:r>
          </a:p>
        </p:txBody>
      </p:sp>
      <p:sp>
        <p:nvSpPr>
          <p:cNvPr id="86" name="Body Level One…"/>
          <p:cNvSpPr txBox="1">
            <a:spLocks noGrp="1"/>
          </p:cNvSpPr>
          <p:nvPr>
            <p:ph type="body" sz="quarter" idx="1"/>
          </p:nvPr>
        </p:nvSpPr>
        <p:spPr>
          <a:xfrm>
            <a:off x="831199" y="7557666"/>
            <a:ext cx="22721602" cy="2113601"/>
          </a:xfrm>
          <a:prstGeom prst="rect">
            <a:avLst/>
          </a:prstGeom>
        </p:spPr>
        <p:txBody>
          <a:bodyPr/>
          <a:lstStyle>
            <a:lvl1pPr marL="897466" indent="-776816" algn="ctr">
              <a:lnSpc>
                <a:spcPct val="100000"/>
              </a:lnSpc>
              <a:buClrTx/>
              <a:buSzTx/>
              <a:buFontTx/>
              <a:buNone/>
              <a:defRPr sz="7400"/>
            </a:lvl1pPr>
            <a:lvl2pPr marL="897466" indent="-319616" algn="ctr">
              <a:lnSpc>
                <a:spcPct val="100000"/>
              </a:lnSpc>
              <a:buClrTx/>
              <a:buSzTx/>
              <a:buFontTx/>
              <a:buNone/>
              <a:defRPr sz="7400"/>
            </a:lvl2pPr>
            <a:lvl3pPr marL="897466" indent="137583" algn="ctr">
              <a:lnSpc>
                <a:spcPct val="100000"/>
              </a:lnSpc>
              <a:buClrTx/>
              <a:buSzTx/>
              <a:buFontTx/>
              <a:buNone/>
              <a:defRPr sz="7400"/>
            </a:lvl3pPr>
            <a:lvl4pPr marL="897466" indent="594783" algn="ctr">
              <a:lnSpc>
                <a:spcPct val="100000"/>
              </a:lnSpc>
              <a:buClrTx/>
              <a:buSzTx/>
              <a:buFontTx/>
              <a:buNone/>
              <a:defRPr sz="7400"/>
            </a:lvl4pPr>
            <a:lvl5pPr marL="897466" indent="1051983" algn="ctr">
              <a:lnSpc>
                <a:spcPct val="100000"/>
              </a:lnSpc>
              <a:buClrTx/>
              <a:buSzTx/>
              <a:buFontTx/>
              <a:buNone/>
              <a:defRPr sz="7400"/>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Off val="44000"/>
          </a:schemeClr>
        </a:solidFill>
        <a:effectLst/>
      </p:bgPr>
    </p:bg>
    <p:spTree>
      <p:nvGrpSpPr>
        <p:cNvPr id="1" name=""/>
        <p:cNvGrpSpPr/>
        <p:nvPr/>
      </p:nvGrpSpPr>
      <p:grpSpPr>
        <a:xfrm>
          <a:off x="0" y="0"/>
          <a:ext cx="0" cy="0"/>
          <a:chOff x="0" y="0"/>
          <a:chExt cx="0" cy="0"/>
        </a:xfrm>
      </p:grpSpPr>
      <p:sp>
        <p:nvSpPr>
          <p:cNvPr id="2" name="Slide Number"/>
          <p:cNvSpPr txBox="1">
            <a:spLocks noGrp="1"/>
          </p:cNvSpPr>
          <p:nvPr>
            <p:ph type="sldNum" sz="quarter" idx="2"/>
          </p:nvPr>
        </p:nvSpPr>
        <p:spPr>
          <a:xfrm>
            <a:off x="23837900" y="13279966"/>
            <a:ext cx="395626" cy="384191"/>
          </a:xfrm>
          <a:prstGeom prst="rect">
            <a:avLst/>
          </a:prstGeom>
          <a:ln w="25400">
            <a:miter lim="400000"/>
          </a:ln>
        </p:spPr>
        <p:txBody>
          <a:bodyPr wrap="none" lIns="50200" tIns="50200" rIns="50200" bIns="50200">
            <a:spAutoFit/>
          </a:bodyPr>
          <a:lstStyle>
            <a:lvl1pPr>
              <a:defRPr sz="2000"/>
            </a:lvl1pPr>
          </a:lstStyle>
          <a:p>
            <a:fld id="{86CB4B4D-7CA3-9044-876B-883B54F8677D}" type="slidenum">
              <a:t>‹#›</a:t>
            </a:fld>
            <a:endParaRPr/>
          </a:p>
        </p:txBody>
      </p:sp>
      <p:sp>
        <p:nvSpPr>
          <p:cNvPr id="3" name="Shape 14"/>
          <p:cNvSpPr/>
          <p:nvPr/>
        </p:nvSpPr>
        <p:spPr>
          <a:xfrm>
            <a:off x="-1" y="-1"/>
            <a:ext cx="1354401" cy="13716001"/>
          </a:xfrm>
          <a:prstGeom prst="rect">
            <a:avLst/>
          </a:prstGeom>
          <a:gradFill>
            <a:gsLst>
              <a:gs pos="0">
                <a:srgbClr val="FFEFD1"/>
              </a:gs>
              <a:gs pos="64999">
                <a:srgbClr val="F0EBD5"/>
              </a:gs>
              <a:gs pos="100000">
                <a:srgbClr val="D1C39F"/>
              </a:gs>
            </a:gsLst>
            <a:lin ang="12000000"/>
          </a:gradFill>
          <a:ln w="12700">
            <a:miter lim="400000"/>
          </a:ln>
        </p:spPr>
        <p:txBody>
          <a:bodyPr lIns="121919" tIns="121919" rIns="121919" bIns="121919"/>
          <a:lstStyle/>
          <a:p>
            <a:pPr>
              <a:lnSpc>
                <a:spcPct val="99000"/>
              </a:lnSpc>
              <a:defRPr sz="8000">
                <a:solidFill>
                  <a:schemeClr val="accent3">
                    <a:lumOff val="44000"/>
                  </a:schemeClr>
                </a:solidFill>
                <a:latin typeface="Trebuchet MS"/>
                <a:ea typeface="Trebuchet MS"/>
                <a:cs typeface="Trebuchet MS"/>
                <a:sym typeface="Trebuchet MS"/>
              </a:defRPr>
            </a:pPr>
            <a:endParaRPr/>
          </a:p>
        </p:txBody>
      </p:sp>
      <p:pic>
        <p:nvPicPr>
          <p:cNvPr id="4" name="Shape 15" descr="Shape 15"/>
          <p:cNvPicPr>
            <a:picLocks noChangeAspect="1"/>
          </p:cNvPicPr>
          <p:nvPr/>
        </p:nvPicPr>
        <p:blipFill>
          <a:blip r:embed="rId11">
            <a:extLst/>
          </a:blip>
          <a:stretch>
            <a:fillRect/>
          </a:stretch>
        </p:blipFill>
        <p:spPr>
          <a:xfrm rot="16200000">
            <a:off x="-2140617" y="10197498"/>
            <a:ext cx="5607479" cy="1335116"/>
          </a:xfrm>
          <a:prstGeom prst="rect">
            <a:avLst/>
          </a:prstGeom>
          <a:ln w="12700">
            <a:miter lim="400000"/>
          </a:ln>
        </p:spPr>
      </p:pic>
      <p:sp>
        <p:nvSpPr>
          <p:cNvPr id="5" name="Title Text"/>
          <p:cNvSpPr txBox="1">
            <a:spLocks noGrp="1"/>
          </p:cNvSpPr>
          <p:nvPr>
            <p:ph type="title"/>
          </p:nvPr>
        </p:nvSpPr>
        <p:spPr>
          <a:xfrm>
            <a:off x="1862666" y="423333"/>
            <a:ext cx="22352001" cy="140720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08799" tIns="108799" rIns="108799" bIns="108799" anchor="ctr">
            <a:normAutofit/>
          </a:bodyPr>
          <a:lstStyle/>
          <a:p>
            <a:r>
              <a:t>Title Text</a:t>
            </a:r>
          </a:p>
        </p:txBody>
      </p:sp>
      <p:sp>
        <p:nvSpPr>
          <p:cNvPr id="6" name="Body Level One…"/>
          <p:cNvSpPr txBox="1">
            <a:spLocks noGrp="1"/>
          </p:cNvSpPr>
          <p:nvPr>
            <p:ph type="body" idx="1"/>
          </p:nvPr>
        </p:nvSpPr>
        <p:spPr>
          <a:xfrm>
            <a:off x="1862666" y="1777999"/>
            <a:ext cx="22352001" cy="1117600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08799" tIns="108799" rIns="108799" bIns="108799">
            <a:normAutofit/>
          </a:bodyPr>
          <a:lstStyle/>
          <a:p>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l" defTabSz="2438400" rtl="0" latinLnBrk="0">
        <a:lnSpc>
          <a:spcPct val="100000"/>
        </a:lnSpc>
        <a:spcBef>
          <a:spcPts val="0"/>
        </a:spcBef>
        <a:spcAft>
          <a:spcPts val="0"/>
        </a:spcAft>
        <a:buClrTx/>
        <a:buSzTx/>
        <a:buFontTx/>
        <a:buNone/>
        <a:tabLst/>
        <a:defRPr sz="7600" b="1" i="0" u="none" strike="noStrike" cap="none" spc="0" baseline="0">
          <a:ln>
            <a:noFill/>
          </a:ln>
          <a:solidFill>
            <a:srgbClr val="000000"/>
          </a:solidFill>
          <a:uFillTx/>
          <a:latin typeface="Trebuchet MS"/>
          <a:ea typeface="Trebuchet MS"/>
          <a:cs typeface="Trebuchet MS"/>
          <a:sym typeface="Trebuchet MS"/>
        </a:defRPr>
      </a:lvl1pPr>
      <a:lvl2pPr marL="0" marR="0" indent="0" algn="l" defTabSz="2438400" rtl="0" latinLnBrk="0">
        <a:lnSpc>
          <a:spcPct val="100000"/>
        </a:lnSpc>
        <a:spcBef>
          <a:spcPts val="0"/>
        </a:spcBef>
        <a:spcAft>
          <a:spcPts val="0"/>
        </a:spcAft>
        <a:buClrTx/>
        <a:buSzTx/>
        <a:buFontTx/>
        <a:buNone/>
        <a:tabLst/>
        <a:defRPr sz="7600" b="1" i="0" u="none" strike="noStrike" cap="none" spc="0" baseline="0">
          <a:ln>
            <a:noFill/>
          </a:ln>
          <a:solidFill>
            <a:srgbClr val="000000"/>
          </a:solidFill>
          <a:uFillTx/>
          <a:latin typeface="Trebuchet MS"/>
          <a:ea typeface="Trebuchet MS"/>
          <a:cs typeface="Trebuchet MS"/>
          <a:sym typeface="Trebuchet MS"/>
        </a:defRPr>
      </a:lvl2pPr>
      <a:lvl3pPr marL="0" marR="0" indent="0" algn="l" defTabSz="2438400" rtl="0" latinLnBrk="0">
        <a:lnSpc>
          <a:spcPct val="100000"/>
        </a:lnSpc>
        <a:spcBef>
          <a:spcPts val="0"/>
        </a:spcBef>
        <a:spcAft>
          <a:spcPts val="0"/>
        </a:spcAft>
        <a:buClrTx/>
        <a:buSzTx/>
        <a:buFontTx/>
        <a:buNone/>
        <a:tabLst/>
        <a:defRPr sz="7600" b="1" i="0" u="none" strike="noStrike" cap="none" spc="0" baseline="0">
          <a:ln>
            <a:noFill/>
          </a:ln>
          <a:solidFill>
            <a:srgbClr val="000000"/>
          </a:solidFill>
          <a:uFillTx/>
          <a:latin typeface="Trebuchet MS"/>
          <a:ea typeface="Trebuchet MS"/>
          <a:cs typeface="Trebuchet MS"/>
          <a:sym typeface="Trebuchet MS"/>
        </a:defRPr>
      </a:lvl3pPr>
      <a:lvl4pPr marL="0" marR="0" indent="0" algn="l" defTabSz="2438400" rtl="0" latinLnBrk="0">
        <a:lnSpc>
          <a:spcPct val="100000"/>
        </a:lnSpc>
        <a:spcBef>
          <a:spcPts val="0"/>
        </a:spcBef>
        <a:spcAft>
          <a:spcPts val="0"/>
        </a:spcAft>
        <a:buClrTx/>
        <a:buSzTx/>
        <a:buFontTx/>
        <a:buNone/>
        <a:tabLst/>
        <a:defRPr sz="7600" b="1" i="0" u="none" strike="noStrike" cap="none" spc="0" baseline="0">
          <a:ln>
            <a:noFill/>
          </a:ln>
          <a:solidFill>
            <a:srgbClr val="000000"/>
          </a:solidFill>
          <a:uFillTx/>
          <a:latin typeface="Trebuchet MS"/>
          <a:ea typeface="Trebuchet MS"/>
          <a:cs typeface="Trebuchet MS"/>
          <a:sym typeface="Trebuchet MS"/>
        </a:defRPr>
      </a:lvl4pPr>
      <a:lvl5pPr marL="0" marR="0" indent="0" algn="l" defTabSz="2438400" rtl="0" latinLnBrk="0">
        <a:lnSpc>
          <a:spcPct val="100000"/>
        </a:lnSpc>
        <a:spcBef>
          <a:spcPts val="0"/>
        </a:spcBef>
        <a:spcAft>
          <a:spcPts val="0"/>
        </a:spcAft>
        <a:buClrTx/>
        <a:buSzTx/>
        <a:buFontTx/>
        <a:buNone/>
        <a:tabLst/>
        <a:defRPr sz="7600" b="1" i="0" u="none" strike="noStrike" cap="none" spc="0" baseline="0">
          <a:ln>
            <a:noFill/>
          </a:ln>
          <a:solidFill>
            <a:srgbClr val="000000"/>
          </a:solidFill>
          <a:uFillTx/>
          <a:latin typeface="Trebuchet MS"/>
          <a:ea typeface="Trebuchet MS"/>
          <a:cs typeface="Trebuchet MS"/>
          <a:sym typeface="Trebuchet MS"/>
        </a:defRPr>
      </a:lvl5pPr>
      <a:lvl6pPr marL="0" marR="0" indent="0" algn="l" defTabSz="2438400" rtl="0" latinLnBrk="0">
        <a:lnSpc>
          <a:spcPct val="100000"/>
        </a:lnSpc>
        <a:spcBef>
          <a:spcPts val="0"/>
        </a:spcBef>
        <a:spcAft>
          <a:spcPts val="0"/>
        </a:spcAft>
        <a:buClrTx/>
        <a:buSzTx/>
        <a:buFontTx/>
        <a:buNone/>
        <a:tabLst/>
        <a:defRPr sz="7600" b="1" i="0" u="none" strike="noStrike" cap="none" spc="0" baseline="0">
          <a:ln>
            <a:noFill/>
          </a:ln>
          <a:solidFill>
            <a:srgbClr val="000000"/>
          </a:solidFill>
          <a:uFillTx/>
          <a:latin typeface="Trebuchet MS"/>
          <a:ea typeface="Trebuchet MS"/>
          <a:cs typeface="Trebuchet MS"/>
          <a:sym typeface="Trebuchet MS"/>
        </a:defRPr>
      </a:lvl6pPr>
      <a:lvl7pPr marL="0" marR="0" indent="0" algn="l" defTabSz="2438400" rtl="0" latinLnBrk="0">
        <a:lnSpc>
          <a:spcPct val="100000"/>
        </a:lnSpc>
        <a:spcBef>
          <a:spcPts val="0"/>
        </a:spcBef>
        <a:spcAft>
          <a:spcPts val="0"/>
        </a:spcAft>
        <a:buClrTx/>
        <a:buSzTx/>
        <a:buFontTx/>
        <a:buNone/>
        <a:tabLst/>
        <a:defRPr sz="7600" b="1" i="0" u="none" strike="noStrike" cap="none" spc="0" baseline="0">
          <a:ln>
            <a:noFill/>
          </a:ln>
          <a:solidFill>
            <a:srgbClr val="000000"/>
          </a:solidFill>
          <a:uFillTx/>
          <a:latin typeface="Trebuchet MS"/>
          <a:ea typeface="Trebuchet MS"/>
          <a:cs typeface="Trebuchet MS"/>
          <a:sym typeface="Trebuchet MS"/>
        </a:defRPr>
      </a:lvl7pPr>
      <a:lvl8pPr marL="0" marR="0" indent="0" algn="l" defTabSz="2438400" rtl="0" latinLnBrk="0">
        <a:lnSpc>
          <a:spcPct val="100000"/>
        </a:lnSpc>
        <a:spcBef>
          <a:spcPts val="0"/>
        </a:spcBef>
        <a:spcAft>
          <a:spcPts val="0"/>
        </a:spcAft>
        <a:buClrTx/>
        <a:buSzTx/>
        <a:buFontTx/>
        <a:buNone/>
        <a:tabLst/>
        <a:defRPr sz="7600" b="1" i="0" u="none" strike="noStrike" cap="none" spc="0" baseline="0">
          <a:ln>
            <a:noFill/>
          </a:ln>
          <a:solidFill>
            <a:srgbClr val="000000"/>
          </a:solidFill>
          <a:uFillTx/>
          <a:latin typeface="Trebuchet MS"/>
          <a:ea typeface="Trebuchet MS"/>
          <a:cs typeface="Trebuchet MS"/>
          <a:sym typeface="Trebuchet MS"/>
        </a:defRPr>
      </a:lvl8pPr>
      <a:lvl9pPr marL="0" marR="0" indent="0" algn="l" defTabSz="2438400" rtl="0" latinLnBrk="0">
        <a:lnSpc>
          <a:spcPct val="100000"/>
        </a:lnSpc>
        <a:spcBef>
          <a:spcPts val="0"/>
        </a:spcBef>
        <a:spcAft>
          <a:spcPts val="0"/>
        </a:spcAft>
        <a:buClrTx/>
        <a:buSzTx/>
        <a:buFontTx/>
        <a:buNone/>
        <a:tabLst/>
        <a:defRPr sz="7600" b="1" i="0" u="none" strike="noStrike" cap="none" spc="0" baseline="0">
          <a:ln>
            <a:noFill/>
          </a:ln>
          <a:solidFill>
            <a:srgbClr val="000000"/>
          </a:solidFill>
          <a:uFillTx/>
          <a:latin typeface="Trebuchet MS"/>
          <a:ea typeface="Trebuchet MS"/>
          <a:cs typeface="Trebuchet MS"/>
          <a:sym typeface="Trebuchet MS"/>
        </a:defRPr>
      </a:lvl9pPr>
    </p:titleStyle>
    <p:bodyStyle>
      <a:lvl1pPr marL="991720" marR="0" indent="-871070" algn="l" defTabSz="2438400" rtl="0" latinLnBrk="0">
        <a:lnSpc>
          <a:spcPct val="104999"/>
        </a:lnSpc>
        <a:spcBef>
          <a:spcPts val="1000"/>
        </a:spcBef>
        <a:spcAft>
          <a:spcPts val="0"/>
        </a:spcAft>
        <a:buClr>
          <a:srgbClr val="FF0000"/>
        </a:buClr>
        <a:buSzPts val="4400"/>
        <a:buFont typeface="Trebuchet MS"/>
        <a:buChar char="•"/>
        <a:tabLst/>
        <a:defRPr sz="4400" b="1" i="0" u="none" strike="noStrike" cap="none" spc="0" baseline="0">
          <a:ln>
            <a:noFill/>
          </a:ln>
          <a:solidFill>
            <a:srgbClr val="000000"/>
          </a:solidFill>
          <a:uFillTx/>
          <a:latin typeface="Trebuchet MS"/>
          <a:ea typeface="Trebuchet MS"/>
          <a:cs typeface="Trebuchet MS"/>
          <a:sym typeface="Trebuchet MS"/>
        </a:defRPr>
      </a:lvl1pPr>
      <a:lvl2pPr marL="1448920" marR="0" indent="-871070" algn="l" defTabSz="2438400" rtl="0" latinLnBrk="0">
        <a:lnSpc>
          <a:spcPct val="104999"/>
        </a:lnSpc>
        <a:spcBef>
          <a:spcPts val="1000"/>
        </a:spcBef>
        <a:spcAft>
          <a:spcPts val="0"/>
        </a:spcAft>
        <a:buClr>
          <a:srgbClr val="FF0000"/>
        </a:buClr>
        <a:buSzPts val="4400"/>
        <a:buFont typeface="Trebuchet MS"/>
        <a:buChar char="-"/>
        <a:tabLst/>
        <a:defRPr sz="4400" b="1" i="0" u="none" strike="noStrike" cap="none" spc="0" baseline="0">
          <a:ln>
            <a:noFill/>
          </a:ln>
          <a:solidFill>
            <a:srgbClr val="000000"/>
          </a:solidFill>
          <a:uFillTx/>
          <a:latin typeface="Trebuchet MS"/>
          <a:ea typeface="Trebuchet MS"/>
          <a:cs typeface="Trebuchet MS"/>
          <a:sym typeface="Trebuchet MS"/>
        </a:defRPr>
      </a:lvl2pPr>
      <a:lvl3pPr marL="1997710" marR="0" indent="-949960" algn="l" defTabSz="2438400" rtl="0" latinLnBrk="0">
        <a:lnSpc>
          <a:spcPct val="104999"/>
        </a:lnSpc>
        <a:spcBef>
          <a:spcPts val="1000"/>
        </a:spcBef>
        <a:spcAft>
          <a:spcPts val="0"/>
        </a:spcAft>
        <a:buClr>
          <a:srgbClr val="FF0000"/>
        </a:buClr>
        <a:buSzPts val="4400"/>
        <a:buFont typeface="Trebuchet MS"/>
        <a:buChar char="-"/>
        <a:tabLst/>
        <a:defRPr sz="4400" b="1" i="0" u="none" strike="noStrike" cap="none" spc="0" baseline="0">
          <a:ln>
            <a:noFill/>
          </a:ln>
          <a:solidFill>
            <a:srgbClr val="000000"/>
          </a:solidFill>
          <a:uFillTx/>
          <a:latin typeface="Trebuchet MS"/>
          <a:ea typeface="Trebuchet MS"/>
          <a:cs typeface="Trebuchet MS"/>
          <a:sym typeface="Trebuchet MS"/>
        </a:defRPr>
      </a:lvl3pPr>
      <a:lvl4pPr marL="2454910" marR="0" indent="-949960" algn="l" defTabSz="2438400" rtl="0" latinLnBrk="0">
        <a:lnSpc>
          <a:spcPct val="104999"/>
        </a:lnSpc>
        <a:spcBef>
          <a:spcPts val="1000"/>
        </a:spcBef>
        <a:spcAft>
          <a:spcPts val="0"/>
        </a:spcAft>
        <a:buClr>
          <a:srgbClr val="FF0000"/>
        </a:buClr>
        <a:buSzPts val="4400"/>
        <a:buFont typeface="Trebuchet MS"/>
        <a:buChar char="-"/>
        <a:tabLst/>
        <a:defRPr sz="4400" b="1" i="0" u="none" strike="noStrike" cap="none" spc="0" baseline="0">
          <a:ln>
            <a:noFill/>
          </a:ln>
          <a:solidFill>
            <a:srgbClr val="000000"/>
          </a:solidFill>
          <a:uFillTx/>
          <a:latin typeface="Trebuchet MS"/>
          <a:ea typeface="Trebuchet MS"/>
          <a:cs typeface="Trebuchet MS"/>
          <a:sym typeface="Trebuchet MS"/>
        </a:defRPr>
      </a:lvl4pPr>
      <a:lvl5pPr marL="2912110" marR="0" indent="-949960" algn="l" defTabSz="2438400" rtl="0" latinLnBrk="0">
        <a:lnSpc>
          <a:spcPct val="104999"/>
        </a:lnSpc>
        <a:spcBef>
          <a:spcPts val="1000"/>
        </a:spcBef>
        <a:spcAft>
          <a:spcPts val="0"/>
        </a:spcAft>
        <a:buClr>
          <a:srgbClr val="FF0000"/>
        </a:buClr>
        <a:buSzPts val="4400"/>
        <a:buFont typeface="Trebuchet MS"/>
        <a:buChar char="-"/>
        <a:tabLst/>
        <a:defRPr sz="4400" b="1" i="0" u="none" strike="noStrike" cap="none" spc="0" baseline="0">
          <a:ln>
            <a:noFill/>
          </a:ln>
          <a:solidFill>
            <a:srgbClr val="000000"/>
          </a:solidFill>
          <a:uFillTx/>
          <a:latin typeface="Trebuchet MS"/>
          <a:ea typeface="Trebuchet MS"/>
          <a:cs typeface="Trebuchet MS"/>
          <a:sym typeface="Trebuchet MS"/>
        </a:defRPr>
      </a:lvl5pPr>
      <a:lvl6pPr marL="3485173" marR="0" indent="-1053123" algn="l" defTabSz="2438400" rtl="0" latinLnBrk="0">
        <a:lnSpc>
          <a:spcPct val="104999"/>
        </a:lnSpc>
        <a:spcBef>
          <a:spcPts val="1000"/>
        </a:spcBef>
        <a:spcAft>
          <a:spcPts val="0"/>
        </a:spcAft>
        <a:buClr>
          <a:srgbClr val="FF0000"/>
        </a:buClr>
        <a:buSzPts val="4400"/>
        <a:buFont typeface="Trebuchet MS"/>
        <a:buChar char="-"/>
        <a:tabLst/>
        <a:defRPr sz="4400" b="1" i="0" u="none" strike="noStrike" cap="none" spc="0" baseline="0">
          <a:ln>
            <a:noFill/>
          </a:ln>
          <a:solidFill>
            <a:srgbClr val="000000"/>
          </a:solidFill>
          <a:uFillTx/>
          <a:latin typeface="Trebuchet MS"/>
          <a:ea typeface="Trebuchet MS"/>
          <a:cs typeface="Trebuchet MS"/>
          <a:sym typeface="Trebuchet MS"/>
        </a:defRPr>
      </a:lvl6pPr>
      <a:lvl7pPr marL="3942373" marR="0" indent="-1053123" algn="l" defTabSz="2438400" rtl="0" latinLnBrk="0">
        <a:lnSpc>
          <a:spcPct val="104999"/>
        </a:lnSpc>
        <a:spcBef>
          <a:spcPts val="1000"/>
        </a:spcBef>
        <a:spcAft>
          <a:spcPts val="0"/>
        </a:spcAft>
        <a:buClr>
          <a:srgbClr val="FF0000"/>
        </a:buClr>
        <a:buSzPts val="4400"/>
        <a:buFont typeface="Trebuchet MS"/>
        <a:buChar char="-"/>
        <a:tabLst/>
        <a:defRPr sz="4400" b="1" i="0" u="none" strike="noStrike" cap="none" spc="0" baseline="0">
          <a:ln>
            <a:noFill/>
          </a:ln>
          <a:solidFill>
            <a:srgbClr val="000000"/>
          </a:solidFill>
          <a:uFillTx/>
          <a:latin typeface="Trebuchet MS"/>
          <a:ea typeface="Trebuchet MS"/>
          <a:cs typeface="Trebuchet MS"/>
          <a:sym typeface="Trebuchet MS"/>
        </a:defRPr>
      </a:lvl7pPr>
      <a:lvl8pPr marL="4399573" marR="0" indent="-1053123" algn="l" defTabSz="2438400" rtl="0" latinLnBrk="0">
        <a:lnSpc>
          <a:spcPct val="104999"/>
        </a:lnSpc>
        <a:spcBef>
          <a:spcPts val="1000"/>
        </a:spcBef>
        <a:spcAft>
          <a:spcPts val="0"/>
        </a:spcAft>
        <a:buClr>
          <a:srgbClr val="FF0000"/>
        </a:buClr>
        <a:buSzPts val="4400"/>
        <a:buFont typeface="Trebuchet MS"/>
        <a:buChar char="-"/>
        <a:tabLst/>
        <a:defRPr sz="4400" b="1" i="0" u="none" strike="noStrike" cap="none" spc="0" baseline="0">
          <a:ln>
            <a:noFill/>
          </a:ln>
          <a:solidFill>
            <a:srgbClr val="000000"/>
          </a:solidFill>
          <a:uFillTx/>
          <a:latin typeface="Trebuchet MS"/>
          <a:ea typeface="Trebuchet MS"/>
          <a:cs typeface="Trebuchet MS"/>
          <a:sym typeface="Trebuchet MS"/>
        </a:defRPr>
      </a:lvl8pPr>
      <a:lvl9pPr marL="4856773" marR="0" indent="-1053123" algn="l" defTabSz="2438400" rtl="0" latinLnBrk="0">
        <a:lnSpc>
          <a:spcPct val="104999"/>
        </a:lnSpc>
        <a:spcBef>
          <a:spcPts val="1000"/>
        </a:spcBef>
        <a:spcAft>
          <a:spcPts val="0"/>
        </a:spcAft>
        <a:buClr>
          <a:srgbClr val="FF0000"/>
        </a:buClr>
        <a:buSzPts val="4400"/>
        <a:buFont typeface="Trebuchet MS"/>
        <a:buChar char="-"/>
        <a:tabLst/>
        <a:defRPr sz="4400" b="1" i="0" u="none" strike="noStrike" cap="none" spc="0" baseline="0">
          <a:ln>
            <a:noFill/>
          </a:ln>
          <a:solidFill>
            <a:srgbClr val="000000"/>
          </a:solidFill>
          <a:uFillTx/>
          <a:latin typeface="Trebuchet MS"/>
          <a:ea typeface="Trebuchet MS"/>
          <a:cs typeface="Trebuchet MS"/>
          <a:sym typeface="Trebuchet MS"/>
        </a:defRPr>
      </a:lvl9pPr>
    </p:bodyStyle>
    <p:otherStyle>
      <a:lvl1pPr marL="0" marR="0" indent="0" algn="l" defTabSz="243840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Arial"/>
        </a:defRPr>
      </a:lvl1pPr>
      <a:lvl2pPr marL="0" marR="0" indent="0" algn="l" defTabSz="243840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Arial"/>
        </a:defRPr>
      </a:lvl2pPr>
      <a:lvl3pPr marL="0" marR="0" indent="0" algn="l" defTabSz="243840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Arial"/>
        </a:defRPr>
      </a:lvl3pPr>
      <a:lvl4pPr marL="0" marR="0" indent="0" algn="l" defTabSz="243840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Arial"/>
        </a:defRPr>
      </a:lvl4pPr>
      <a:lvl5pPr marL="0" marR="0" indent="0" algn="l" defTabSz="243840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Arial"/>
        </a:defRPr>
      </a:lvl5pPr>
      <a:lvl6pPr marL="0" marR="0" indent="0" algn="l" defTabSz="243840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Arial"/>
        </a:defRPr>
      </a:lvl6pPr>
      <a:lvl7pPr marL="0" marR="0" indent="0" algn="l" defTabSz="243840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Arial"/>
        </a:defRPr>
      </a:lvl7pPr>
      <a:lvl8pPr marL="0" marR="0" indent="0" algn="l" defTabSz="243840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Arial"/>
        </a:defRPr>
      </a:lvl8pPr>
      <a:lvl9pPr marL="0" marR="0" indent="0" algn="l" defTabSz="243840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www.khronos.org/dataformat"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github.com/KhronosGroup/glTF-Texture-Transmission-Tools/issues" TargetMode="External"/><Relationship Id="rId2" Type="http://schemas.openxmlformats.org/officeDocument/2006/relationships/hyperlink" Target="https://github.com/KhronosGroup/KTX-Specification/issues" TargetMode="External"/><Relationship Id="rId1" Type="http://schemas.openxmlformats.org/officeDocument/2006/relationships/slideLayout" Target="../slideLayouts/slideLayout4.xml"/><Relationship Id="rId5" Type="http://schemas.openxmlformats.org/officeDocument/2006/relationships/hyperlink" Target="http://github.khronos.org/KTX-Specification/" TargetMode="External"/><Relationship Id="rId4" Type="http://schemas.openxmlformats.org/officeDocument/2006/relationships/hyperlink" Target="https://github.com/KhronosGroup/glTF/issue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github.com/KhronosGroup/KTX-Specification/issues/14" TargetMode="External"/><Relationship Id="rId2" Type="http://schemas.openxmlformats.org/officeDocument/2006/relationships/hyperlink" Target="https://github.com/KhronosGroup/KTX-Specification/issues/8" TargetMode="External"/><Relationship Id="rId1" Type="http://schemas.openxmlformats.org/officeDocument/2006/relationships/slideLayout" Target="../slideLayouts/slideLayout4.xml"/><Relationship Id="rId4" Type="http://schemas.openxmlformats.org/officeDocument/2006/relationships/hyperlink" Target="https://github.com/KhronosGroup/KTX-Specification/issues/27"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hyperlink" Target="https://github.com/KhronosGroup/glTF-Compressonator" TargetMode="External"/><Relationship Id="rId3" Type="http://schemas.openxmlformats.org/officeDocument/2006/relationships/hyperlink" Target="https://blogs.unity3d.com/2017/12/15/crunch-compression-of-etc-textures/" TargetMode="External"/><Relationship Id="rId7" Type="http://schemas.openxmlformats.org/officeDocument/2006/relationships/hyperlink" Target="https://github.com/KhronosGroup/glTF-Texture-Transmission-Tools" TargetMode="External"/><Relationship Id="rId2" Type="http://schemas.openxmlformats.org/officeDocument/2006/relationships/hyperlink" Target="https://github.com/BinomialLLC/crunch" TargetMode="External"/><Relationship Id="rId1" Type="http://schemas.openxmlformats.org/officeDocument/2006/relationships/slideLayout" Target="../slideLayouts/slideLayout7.xml"/><Relationship Id="rId6" Type="http://schemas.openxmlformats.org/officeDocument/2006/relationships/hyperlink" Target="https://github.com/KhronosGroup/KTX-Specification" TargetMode="External"/><Relationship Id="rId5" Type="http://schemas.openxmlformats.org/officeDocument/2006/relationships/hyperlink" Target="http://github.khronos.org/KTX-Specification/" TargetMode="External"/><Relationship Id="rId4" Type="http://schemas.openxmlformats.org/officeDocument/2006/relationships/hyperlink" Target="http://richg42.blogspot.com/2018/05/some-basis-baseline-universal-format.html" TargetMode="External"/><Relationship Id="rId9" Type="http://schemas.openxmlformats.org/officeDocument/2006/relationships/hyperlink" Target="https://github.com/KhronosGroup/glTF-Texture-Transmission-Samples"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hape 54"/>
          <p:cNvSpPr txBox="1">
            <a:spLocks noGrp="1"/>
          </p:cNvSpPr>
          <p:nvPr>
            <p:ph type="title"/>
          </p:nvPr>
        </p:nvSpPr>
        <p:spPr>
          <a:xfrm>
            <a:off x="9355133" y="4891866"/>
            <a:ext cx="13641603" cy="3645601"/>
          </a:xfrm>
          <a:prstGeom prst="rect">
            <a:avLst/>
          </a:prstGeom>
        </p:spPr>
        <p:txBody>
          <a:bodyPr>
            <a:normAutofit fontScale="90000"/>
          </a:bodyPr>
          <a:lstStyle/>
          <a:p>
            <a:pPr algn="r" defTabSz="2316479">
              <a:defRPr sz="11590"/>
            </a:pPr>
            <a:r>
              <a:t>C</a:t>
            </a:r>
            <a:r>
              <a:rPr sz="9120"/>
              <a:t>ompressed </a:t>
            </a:r>
            <a:r>
              <a:t>T</a:t>
            </a:r>
            <a:r>
              <a:rPr sz="9120"/>
              <a:t>exture </a:t>
            </a:r>
            <a:r>
              <a:t>T</a:t>
            </a:r>
            <a:r>
              <a:rPr sz="9120"/>
              <a:t>ransmission </a:t>
            </a:r>
            <a:r>
              <a:t>F</a:t>
            </a:r>
            <a:r>
              <a:rPr sz="9120"/>
              <a:t>ormat</a:t>
            </a:r>
          </a:p>
        </p:txBody>
      </p:sp>
      <p:sp>
        <p:nvSpPr>
          <p:cNvPr id="96" name="Shape 55"/>
          <p:cNvSpPr txBox="1">
            <a:spLocks noGrp="1"/>
          </p:cNvSpPr>
          <p:nvPr>
            <p:ph type="body" sz="quarter" idx="1"/>
          </p:nvPr>
        </p:nvSpPr>
        <p:spPr>
          <a:xfrm>
            <a:off x="11482262" y="9001666"/>
            <a:ext cx="11514470" cy="3357875"/>
          </a:xfrm>
          <a:prstGeom prst="rect">
            <a:avLst/>
          </a:prstGeom>
        </p:spPr>
        <p:txBody>
          <a:bodyPr/>
          <a:lstStyle/>
          <a:p>
            <a:pPr marL="0" indent="0" algn="r">
              <a:defRPr sz="6400"/>
            </a:pPr>
            <a:r>
              <a:t>Mark Callow</a:t>
            </a:r>
          </a:p>
          <a:p>
            <a:pPr marL="0" indent="0" algn="r">
              <a:defRPr sz="6400"/>
            </a:pPr>
            <a:r>
              <a:t>David Wilkinson</a:t>
            </a:r>
          </a:p>
          <a:p>
            <a:pPr marL="0" indent="0" algn="r">
              <a:defRPr sz="4800"/>
            </a:pPr>
            <a:r>
              <a:t>Siggraph Asia, Tokyo, Dec 4th, 2018</a:t>
            </a:r>
          </a:p>
        </p:txBody>
      </p:sp>
      <p:pic>
        <p:nvPicPr>
          <p:cNvPr id="97" name="Shape 56" descr="Shape 56"/>
          <p:cNvPicPr>
            <a:picLocks noChangeAspect="1"/>
          </p:cNvPicPr>
          <p:nvPr/>
        </p:nvPicPr>
        <p:blipFill>
          <a:blip r:embed="rId2">
            <a:extLst/>
          </a:blip>
          <a:stretch>
            <a:fillRect/>
          </a:stretch>
        </p:blipFill>
        <p:spPr>
          <a:xfrm>
            <a:off x="1354666" y="4767333"/>
            <a:ext cx="7789335" cy="3894665"/>
          </a:xfrm>
          <a:prstGeom prst="rect">
            <a:avLst/>
          </a:prstGeom>
          <a:ln w="12700">
            <a:miter lim="400000"/>
          </a:ln>
        </p:spPr>
      </p:pic>
      <p:pic>
        <p:nvPicPr>
          <p:cNvPr id="98" name="Shape 57" descr="Shape 57"/>
          <p:cNvPicPr>
            <a:picLocks noChangeAspect="1"/>
          </p:cNvPicPr>
          <p:nvPr/>
        </p:nvPicPr>
        <p:blipFill>
          <a:blip r:embed="rId3">
            <a:extLst/>
          </a:blip>
          <a:stretch>
            <a:fillRect/>
          </a:stretch>
        </p:blipFill>
        <p:spPr>
          <a:xfrm>
            <a:off x="12159412" y="1561541"/>
            <a:ext cx="10837332" cy="2580315"/>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10</a:t>
            </a:fld>
            <a:endParaRPr/>
          </a:p>
        </p:txBody>
      </p:sp>
      <p:sp>
        <p:nvSpPr>
          <p:cNvPr id="224" name="KTX1 File Structure"/>
          <p:cNvSpPr txBox="1">
            <a:spLocks noGrp="1"/>
          </p:cNvSpPr>
          <p:nvPr>
            <p:ph type="title"/>
          </p:nvPr>
        </p:nvSpPr>
        <p:spPr>
          <a:prstGeom prst="rect">
            <a:avLst/>
          </a:prstGeom>
        </p:spPr>
        <p:txBody>
          <a:bodyPr/>
          <a:lstStyle/>
          <a:p>
            <a:r>
              <a:t>KTX1 File Structure</a:t>
            </a:r>
          </a:p>
        </p:txBody>
      </p:sp>
      <p:sp>
        <p:nvSpPr>
          <p:cNvPr id="225" name="Rectangle"/>
          <p:cNvSpPr/>
          <p:nvPr/>
        </p:nvSpPr>
        <p:spPr>
          <a:xfrm>
            <a:off x="2130738" y="7239000"/>
            <a:ext cx="21214457" cy="4581790"/>
          </a:xfrm>
          <a:prstGeom prst="rect">
            <a:avLst/>
          </a:prstGeom>
          <a:solidFill>
            <a:schemeClr val="accent3">
              <a:lumOff val="44000"/>
            </a:schemeClr>
          </a:solidFill>
          <a:ln w="63500">
            <a:solidFill>
              <a:srgbClr val="9BC44D"/>
            </a:solidFill>
          </a:ln>
          <a:effectLst>
            <a:outerShdw blurRad="101600" dist="50800" dir="5400000" rotWithShape="0">
              <a:srgbClr val="000000">
                <a:alpha val="35000"/>
              </a:srgbClr>
            </a:outerShdw>
          </a:effectLst>
        </p:spPr>
        <p:txBody>
          <a:bodyPr lIns="121919" tIns="121919" rIns="121919" bIns="121919" anchor="ctr"/>
          <a:lstStyle/>
          <a:p>
            <a:endParaRPr/>
          </a:p>
        </p:txBody>
      </p:sp>
      <p:sp>
        <p:nvSpPr>
          <p:cNvPr id="226" name="Array layer 0"/>
          <p:cNvSpPr/>
          <p:nvPr/>
        </p:nvSpPr>
        <p:spPr>
          <a:xfrm>
            <a:off x="2480382" y="7748785"/>
            <a:ext cx="9070631" cy="3569363"/>
          </a:xfrm>
          <a:prstGeom prst="rect">
            <a:avLst/>
          </a:prstGeom>
          <a:gradFill>
            <a:gsLst>
              <a:gs pos="0">
                <a:schemeClr val="accent4">
                  <a:lumOff val="28974"/>
                </a:schemeClr>
              </a:gs>
              <a:gs pos="35000">
                <a:srgbClr val="CFCFCF"/>
              </a:gs>
              <a:gs pos="100000">
                <a:schemeClr val="accent4">
                  <a:lumOff val="48879"/>
                </a:schemeClr>
              </a:gs>
            </a:gsLst>
            <a:lin ang="16200000"/>
          </a:gradFill>
          <a:ln w="25400">
            <a:solidFill>
              <a:srgbClr val="000000"/>
            </a:solidFill>
          </a:ln>
          <a:effectLst>
            <a:outerShdw blurRad="101600" dist="50800" dir="5400000" rotWithShape="0">
              <a:srgbClr val="000000">
                <a:alpha val="38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9" tIns="121919" rIns="121919" bIns="121919" anchor="b"/>
          <a:lstStyle>
            <a:lvl1pPr algn="ctr"/>
          </a:lstStyle>
          <a:p>
            <a:r>
              <a:t>Array layer 0</a:t>
            </a:r>
          </a:p>
        </p:txBody>
      </p:sp>
      <p:sp>
        <p:nvSpPr>
          <p:cNvPr id="227" name="Circle"/>
          <p:cNvSpPr/>
          <p:nvPr/>
        </p:nvSpPr>
        <p:spPr>
          <a:xfrm>
            <a:off x="6672103" y="9099137"/>
            <a:ext cx="271098" cy="271098"/>
          </a:xfrm>
          <a:prstGeom prst="ellipse">
            <a:avLst/>
          </a:prstGeom>
          <a:gradFill>
            <a:gsLst>
              <a:gs pos="0">
                <a:schemeClr val="accent4">
                  <a:lumOff val="28974"/>
                </a:schemeClr>
              </a:gs>
              <a:gs pos="35000">
                <a:srgbClr val="CFCFCF"/>
              </a:gs>
              <a:gs pos="100000">
                <a:schemeClr val="accent4">
                  <a:lumOff val="48879"/>
                </a:schemeClr>
              </a:gs>
            </a:gsLst>
            <a:lin ang="16200000"/>
          </a:gradFill>
          <a:ln w="25400">
            <a:solidFill>
              <a:srgbClr val="000000"/>
            </a:solidFill>
          </a:ln>
          <a:effectLst>
            <a:outerShdw blurRad="101600" dist="50800" dir="5400000" rotWithShape="0">
              <a:srgbClr val="000000">
                <a:alpha val="38000"/>
              </a:srgbClr>
            </a:outerShdw>
          </a:effectLst>
        </p:spPr>
        <p:txBody>
          <a:bodyPr lIns="121919" tIns="121919" rIns="121919" bIns="121919" anchor="ctr"/>
          <a:lstStyle/>
          <a:p>
            <a:endParaRPr/>
          </a:p>
        </p:txBody>
      </p:sp>
      <p:sp>
        <p:nvSpPr>
          <p:cNvPr id="228" name="Circle"/>
          <p:cNvSpPr/>
          <p:nvPr/>
        </p:nvSpPr>
        <p:spPr>
          <a:xfrm>
            <a:off x="7216531" y="9099137"/>
            <a:ext cx="271098" cy="271098"/>
          </a:xfrm>
          <a:prstGeom prst="ellipse">
            <a:avLst/>
          </a:prstGeom>
          <a:gradFill>
            <a:gsLst>
              <a:gs pos="0">
                <a:schemeClr val="accent4">
                  <a:lumOff val="28974"/>
                </a:schemeClr>
              </a:gs>
              <a:gs pos="35000">
                <a:srgbClr val="CFCFCF"/>
              </a:gs>
              <a:gs pos="100000">
                <a:schemeClr val="accent4">
                  <a:lumOff val="48879"/>
                </a:schemeClr>
              </a:gs>
            </a:gsLst>
            <a:lin ang="16200000"/>
          </a:gradFill>
          <a:ln w="25400">
            <a:solidFill>
              <a:srgbClr val="000000"/>
            </a:solidFill>
          </a:ln>
          <a:effectLst>
            <a:outerShdw blurRad="101600" dist="50800" dir="5400000" rotWithShape="0">
              <a:srgbClr val="000000">
                <a:alpha val="38000"/>
              </a:srgbClr>
            </a:outerShdw>
          </a:effectLst>
        </p:spPr>
        <p:txBody>
          <a:bodyPr lIns="121919" tIns="121919" rIns="121919" bIns="121919" anchor="ctr"/>
          <a:lstStyle/>
          <a:p>
            <a:endParaRPr/>
          </a:p>
        </p:txBody>
      </p:sp>
      <p:sp>
        <p:nvSpPr>
          <p:cNvPr id="229" name="Circle"/>
          <p:cNvSpPr/>
          <p:nvPr/>
        </p:nvSpPr>
        <p:spPr>
          <a:xfrm>
            <a:off x="11925889" y="9397918"/>
            <a:ext cx="271098" cy="271098"/>
          </a:xfrm>
          <a:prstGeom prst="ellipse">
            <a:avLst/>
          </a:prstGeom>
          <a:gradFill>
            <a:gsLst>
              <a:gs pos="0">
                <a:schemeClr val="accent4">
                  <a:lumOff val="28974"/>
                </a:schemeClr>
              </a:gs>
              <a:gs pos="35000">
                <a:srgbClr val="CFCFCF"/>
              </a:gs>
              <a:gs pos="100000">
                <a:schemeClr val="accent4">
                  <a:lumOff val="48879"/>
                </a:schemeClr>
              </a:gs>
            </a:gsLst>
            <a:lin ang="16200000"/>
          </a:gradFill>
          <a:ln w="25400">
            <a:solidFill>
              <a:srgbClr val="000000"/>
            </a:solidFill>
          </a:ln>
          <a:effectLst>
            <a:outerShdw blurRad="101600" dist="50800" dir="5400000" rotWithShape="0">
              <a:srgbClr val="000000">
                <a:alpha val="38000"/>
              </a:srgbClr>
            </a:outerShdw>
          </a:effectLst>
        </p:spPr>
        <p:txBody>
          <a:bodyPr lIns="121919" tIns="121919" rIns="121919" bIns="121919" anchor="ctr"/>
          <a:lstStyle/>
          <a:p>
            <a:endParaRPr/>
          </a:p>
        </p:txBody>
      </p:sp>
      <p:sp>
        <p:nvSpPr>
          <p:cNvPr id="230" name="Circle"/>
          <p:cNvSpPr/>
          <p:nvPr/>
        </p:nvSpPr>
        <p:spPr>
          <a:xfrm>
            <a:off x="12662432" y="9397918"/>
            <a:ext cx="271098" cy="271098"/>
          </a:xfrm>
          <a:prstGeom prst="ellipse">
            <a:avLst/>
          </a:prstGeom>
          <a:gradFill>
            <a:gsLst>
              <a:gs pos="0">
                <a:schemeClr val="accent4">
                  <a:lumOff val="28974"/>
                </a:schemeClr>
              </a:gs>
              <a:gs pos="35000">
                <a:srgbClr val="CFCFCF"/>
              </a:gs>
              <a:gs pos="100000">
                <a:schemeClr val="accent4">
                  <a:lumOff val="48879"/>
                </a:schemeClr>
              </a:gs>
            </a:gsLst>
            <a:lin ang="16200000"/>
          </a:gradFill>
          <a:ln w="25400">
            <a:solidFill>
              <a:srgbClr val="000000"/>
            </a:solidFill>
          </a:ln>
          <a:effectLst>
            <a:outerShdw blurRad="101600" dist="50800" dir="5400000" rotWithShape="0">
              <a:srgbClr val="000000">
                <a:alpha val="38000"/>
              </a:srgbClr>
            </a:outerShdw>
          </a:effectLst>
        </p:spPr>
        <p:txBody>
          <a:bodyPr lIns="121919" tIns="121919" rIns="121919" bIns="121919" anchor="ctr"/>
          <a:lstStyle/>
          <a:p>
            <a:endParaRPr/>
          </a:p>
        </p:txBody>
      </p:sp>
      <p:sp>
        <p:nvSpPr>
          <p:cNvPr id="231" name="face / z-slice 0"/>
          <p:cNvSpPr/>
          <p:nvPr/>
        </p:nvSpPr>
        <p:spPr>
          <a:xfrm>
            <a:off x="2821168" y="8043862"/>
            <a:ext cx="3471550" cy="2403211"/>
          </a:xfrm>
          <a:prstGeom prst="rect">
            <a:avLst/>
          </a:prstGeom>
          <a:solidFill>
            <a:schemeClr val="accent3">
              <a:lumOff val="44000"/>
            </a:schemeClr>
          </a:solidFill>
          <a:ln w="63500">
            <a:solidFill>
              <a:srgbClr val="9BC44D"/>
            </a:solidFill>
          </a:ln>
          <a:effectLst>
            <a:outerShdw blurRad="101600" dist="50800" dir="5400000" rotWithShape="0">
              <a:srgbClr val="000000">
                <a:alpha val="3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9" tIns="121919" rIns="121919" bIns="121919" anchor="b"/>
          <a:lstStyle>
            <a:lvl1pPr algn="ctr"/>
          </a:lstStyle>
          <a:p>
            <a:r>
              <a:t>face / z-slice 0</a:t>
            </a:r>
          </a:p>
        </p:txBody>
      </p:sp>
      <p:pic>
        <p:nvPicPr>
          <p:cNvPr id="232" name="Screen Shot 2018-06-12 at 16.39.12.png" descr="Screen Shot 2018-06-12 at 16.39.12.png"/>
          <p:cNvPicPr>
            <a:picLocks noChangeAspect="1"/>
          </p:cNvPicPr>
          <p:nvPr/>
        </p:nvPicPr>
        <p:blipFill>
          <a:blip r:embed="rId3">
            <a:extLst/>
          </a:blip>
          <a:stretch>
            <a:fillRect/>
          </a:stretch>
        </p:blipFill>
        <p:spPr>
          <a:xfrm>
            <a:off x="3922322" y="8276214"/>
            <a:ext cx="1354402" cy="1359671"/>
          </a:xfrm>
          <a:prstGeom prst="rect">
            <a:avLst/>
          </a:prstGeom>
          <a:ln w="12700">
            <a:miter lim="400000"/>
          </a:ln>
        </p:spPr>
      </p:pic>
      <p:sp>
        <p:nvSpPr>
          <p:cNvPr id="233" name="face / z-slice n"/>
          <p:cNvSpPr/>
          <p:nvPr/>
        </p:nvSpPr>
        <p:spPr>
          <a:xfrm>
            <a:off x="7782127" y="8043862"/>
            <a:ext cx="3471550" cy="2403211"/>
          </a:xfrm>
          <a:prstGeom prst="rect">
            <a:avLst/>
          </a:prstGeom>
          <a:solidFill>
            <a:schemeClr val="accent3">
              <a:lumOff val="44000"/>
            </a:schemeClr>
          </a:solidFill>
          <a:ln w="63500">
            <a:solidFill>
              <a:srgbClr val="9BC44D"/>
            </a:solidFill>
          </a:ln>
          <a:effectLst>
            <a:outerShdw blurRad="101600" dist="50800" dir="5400000" rotWithShape="0">
              <a:srgbClr val="000000">
                <a:alpha val="3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9" tIns="121919" rIns="121919" bIns="121919" anchor="b"/>
          <a:lstStyle>
            <a:lvl1pPr algn="ctr"/>
          </a:lstStyle>
          <a:p>
            <a:r>
              <a:t>face / z-slice n</a:t>
            </a:r>
          </a:p>
        </p:txBody>
      </p:sp>
      <p:sp>
        <p:nvSpPr>
          <p:cNvPr id="234" name="Array layer n"/>
          <p:cNvSpPr/>
          <p:nvPr/>
        </p:nvSpPr>
        <p:spPr>
          <a:xfrm>
            <a:off x="13946917" y="7748785"/>
            <a:ext cx="9070631" cy="3569363"/>
          </a:xfrm>
          <a:prstGeom prst="rect">
            <a:avLst/>
          </a:prstGeom>
          <a:gradFill>
            <a:gsLst>
              <a:gs pos="0">
                <a:schemeClr val="accent4">
                  <a:lumOff val="28974"/>
                </a:schemeClr>
              </a:gs>
              <a:gs pos="35000">
                <a:srgbClr val="CFCFCF"/>
              </a:gs>
              <a:gs pos="100000">
                <a:schemeClr val="accent4">
                  <a:lumOff val="48879"/>
                </a:schemeClr>
              </a:gs>
            </a:gsLst>
            <a:lin ang="16200000"/>
          </a:gradFill>
          <a:ln w="25400">
            <a:solidFill>
              <a:srgbClr val="000000"/>
            </a:solidFill>
          </a:ln>
          <a:effectLst>
            <a:outerShdw blurRad="101600" dist="50800" dir="5400000" rotWithShape="0">
              <a:srgbClr val="000000">
                <a:alpha val="38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9" tIns="121919" rIns="121919" bIns="121919" anchor="b"/>
          <a:lstStyle>
            <a:lvl1pPr algn="ctr"/>
          </a:lstStyle>
          <a:p>
            <a:r>
              <a:t>Array layer n</a:t>
            </a:r>
          </a:p>
        </p:txBody>
      </p:sp>
      <p:sp>
        <p:nvSpPr>
          <p:cNvPr id="235" name="Circle"/>
          <p:cNvSpPr/>
          <p:nvPr/>
        </p:nvSpPr>
        <p:spPr>
          <a:xfrm>
            <a:off x="18138638" y="9099137"/>
            <a:ext cx="271098" cy="271098"/>
          </a:xfrm>
          <a:prstGeom prst="ellipse">
            <a:avLst/>
          </a:prstGeom>
          <a:gradFill>
            <a:gsLst>
              <a:gs pos="0">
                <a:schemeClr val="accent4">
                  <a:lumOff val="28974"/>
                </a:schemeClr>
              </a:gs>
              <a:gs pos="35000">
                <a:srgbClr val="CFCFCF"/>
              </a:gs>
              <a:gs pos="100000">
                <a:schemeClr val="accent4">
                  <a:lumOff val="48879"/>
                </a:schemeClr>
              </a:gs>
            </a:gsLst>
            <a:lin ang="16200000"/>
          </a:gradFill>
          <a:ln w="25400">
            <a:solidFill>
              <a:srgbClr val="000000"/>
            </a:solidFill>
          </a:ln>
          <a:effectLst>
            <a:outerShdw blurRad="101600" dist="50800" dir="5400000" rotWithShape="0">
              <a:srgbClr val="000000">
                <a:alpha val="38000"/>
              </a:srgbClr>
            </a:outerShdw>
          </a:effectLst>
        </p:spPr>
        <p:txBody>
          <a:bodyPr lIns="121919" tIns="121919" rIns="121919" bIns="121919" anchor="ctr"/>
          <a:lstStyle/>
          <a:p>
            <a:endParaRPr/>
          </a:p>
        </p:txBody>
      </p:sp>
      <p:sp>
        <p:nvSpPr>
          <p:cNvPr id="236" name="Circle"/>
          <p:cNvSpPr/>
          <p:nvPr/>
        </p:nvSpPr>
        <p:spPr>
          <a:xfrm>
            <a:off x="18683067" y="9099137"/>
            <a:ext cx="271098" cy="271098"/>
          </a:xfrm>
          <a:prstGeom prst="ellipse">
            <a:avLst/>
          </a:prstGeom>
          <a:gradFill>
            <a:gsLst>
              <a:gs pos="0">
                <a:schemeClr val="accent4">
                  <a:lumOff val="28974"/>
                </a:schemeClr>
              </a:gs>
              <a:gs pos="35000">
                <a:srgbClr val="CFCFCF"/>
              </a:gs>
              <a:gs pos="100000">
                <a:schemeClr val="accent4">
                  <a:lumOff val="48879"/>
                </a:schemeClr>
              </a:gs>
            </a:gsLst>
            <a:lin ang="16200000"/>
          </a:gradFill>
          <a:ln w="25400">
            <a:solidFill>
              <a:srgbClr val="000000"/>
            </a:solidFill>
          </a:ln>
          <a:effectLst>
            <a:outerShdw blurRad="101600" dist="50800" dir="5400000" rotWithShape="0">
              <a:srgbClr val="000000">
                <a:alpha val="38000"/>
              </a:srgbClr>
            </a:outerShdw>
          </a:effectLst>
        </p:spPr>
        <p:txBody>
          <a:bodyPr lIns="121919" tIns="121919" rIns="121919" bIns="121919" anchor="ctr"/>
          <a:lstStyle/>
          <a:p>
            <a:endParaRPr/>
          </a:p>
        </p:txBody>
      </p:sp>
      <p:sp>
        <p:nvSpPr>
          <p:cNvPr id="237" name="face / z-slice 0"/>
          <p:cNvSpPr/>
          <p:nvPr/>
        </p:nvSpPr>
        <p:spPr>
          <a:xfrm>
            <a:off x="14287703" y="8043862"/>
            <a:ext cx="3471550" cy="2403211"/>
          </a:xfrm>
          <a:prstGeom prst="rect">
            <a:avLst/>
          </a:prstGeom>
          <a:solidFill>
            <a:schemeClr val="accent3">
              <a:lumOff val="44000"/>
            </a:schemeClr>
          </a:solidFill>
          <a:ln w="63500">
            <a:solidFill>
              <a:srgbClr val="9BC44D"/>
            </a:solidFill>
          </a:ln>
          <a:effectLst>
            <a:outerShdw blurRad="101600" dist="50800" dir="5400000" rotWithShape="0">
              <a:srgbClr val="000000">
                <a:alpha val="3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9" tIns="121919" rIns="121919" bIns="121919" anchor="b"/>
          <a:lstStyle>
            <a:lvl1pPr algn="ctr"/>
          </a:lstStyle>
          <a:p>
            <a:r>
              <a:t>face / z-slice 0</a:t>
            </a:r>
          </a:p>
        </p:txBody>
      </p:sp>
      <p:sp>
        <p:nvSpPr>
          <p:cNvPr id="238" name="face / z-slice n"/>
          <p:cNvSpPr/>
          <p:nvPr/>
        </p:nvSpPr>
        <p:spPr>
          <a:xfrm>
            <a:off x="19248660" y="8043862"/>
            <a:ext cx="3471551" cy="2403211"/>
          </a:xfrm>
          <a:prstGeom prst="rect">
            <a:avLst/>
          </a:prstGeom>
          <a:solidFill>
            <a:schemeClr val="accent3">
              <a:lumOff val="44000"/>
            </a:schemeClr>
          </a:solidFill>
          <a:ln w="63500">
            <a:solidFill>
              <a:srgbClr val="9BC44D"/>
            </a:solidFill>
          </a:ln>
          <a:effectLst>
            <a:outerShdw blurRad="101600" dist="50800" dir="5400000" rotWithShape="0">
              <a:srgbClr val="000000">
                <a:alpha val="3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9" tIns="121919" rIns="121919" bIns="121919" anchor="b"/>
          <a:lstStyle>
            <a:lvl1pPr algn="ctr"/>
          </a:lstStyle>
          <a:p>
            <a:r>
              <a:t>face / z-slice n</a:t>
            </a:r>
          </a:p>
        </p:txBody>
      </p:sp>
      <p:pic>
        <p:nvPicPr>
          <p:cNvPr id="239" name="Screen Shot 2018-06-12 at 16.39.40.png" descr="Screen Shot 2018-06-12 at 16.39.40.png"/>
          <p:cNvPicPr>
            <a:picLocks noChangeAspect="1"/>
          </p:cNvPicPr>
          <p:nvPr/>
        </p:nvPicPr>
        <p:blipFill>
          <a:blip r:embed="rId4">
            <a:extLst/>
          </a:blip>
          <a:stretch>
            <a:fillRect/>
          </a:stretch>
        </p:blipFill>
        <p:spPr>
          <a:xfrm>
            <a:off x="15412953" y="8283337"/>
            <a:ext cx="1335116" cy="1345425"/>
          </a:xfrm>
          <a:prstGeom prst="rect">
            <a:avLst/>
          </a:prstGeom>
          <a:ln w="12700">
            <a:miter lim="400000"/>
          </a:ln>
        </p:spPr>
      </p:pic>
      <p:sp>
        <p:nvSpPr>
          <p:cNvPr id="240" name="Circle"/>
          <p:cNvSpPr/>
          <p:nvPr/>
        </p:nvSpPr>
        <p:spPr>
          <a:xfrm>
            <a:off x="13398975" y="9397918"/>
            <a:ext cx="271099" cy="271098"/>
          </a:xfrm>
          <a:prstGeom prst="ellipse">
            <a:avLst/>
          </a:prstGeom>
          <a:gradFill>
            <a:gsLst>
              <a:gs pos="0">
                <a:schemeClr val="accent4">
                  <a:lumOff val="28974"/>
                </a:schemeClr>
              </a:gs>
              <a:gs pos="35000">
                <a:srgbClr val="CFCFCF"/>
              </a:gs>
              <a:gs pos="100000">
                <a:schemeClr val="accent4">
                  <a:lumOff val="48879"/>
                </a:schemeClr>
              </a:gs>
            </a:gsLst>
            <a:lin ang="16200000"/>
          </a:gradFill>
          <a:ln w="25400">
            <a:solidFill>
              <a:srgbClr val="000000"/>
            </a:solidFill>
          </a:ln>
          <a:effectLst>
            <a:outerShdw blurRad="101600" dist="50800" dir="5400000" rotWithShape="0">
              <a:srgbClr val="000000">
                <a:alpha val="38000"/>
              </a:srgbClr>
            </a:outerShdw>
          </a:effectLst>
        </p:spPr>
        <p:txBody>
          <a:bodyPr lIns="121919" tIns="121919" rIns="121919" bIns="121919" anchor="ctr"/>
          <a:lstStyle/>
          <a:p>
            <a:endParaRPr/>
          </a:p>
        </p:txBody>
      </p:sp>
      <p:sp>
        <p:nvSpPr>
          <p:cNvPr id="241" name="Mip Level Structure"/>
          <p:cNvSpPr txBox="1"/>
          <p:nvPr/>
        </p:nvSpPr>
        <p:spPr>
          <a:xfrm>
            <a:off x="9942371" y="12222552"/>
            <a:ext cx="4499259" cy="762284"/>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9" tIns="121919" rIns="121919" bIns="121919">
            <a:spAutoFit/>
          </a:bodyPr>
          <a:lstStyle>
            <a:lvl1pPr>
              <a:defRPr b="1"/>
            </a:lvl1pPr>
          </a:lstStyle>
          <a:p>
            <a:r>
              <a:t>Mip Level Structure</a:t>
            </a:r>
          </a:p>
        </p:txBody>
      </p:sp>
      <p:sp>
        <p:nvSpPr>
          <p:cNvPr id="242" name="Transition Rectangle"/>
          <p:cNvSpPr/>
          <p:nvPr/>
        </p:nvSpPr>
        <p:spPr>
          <a:xfrm>
            <a:off x="2132971" y="7219950"/>
            <a:ext cx="21209992" cy="4619890"/>
          </a:xfrm>
          <a:prstGeom prst="rect">
            <a:avLst/>
          </a:prstGeom>
          <a:ln w="63500">
            <a:solidFill>
              <a:srgbClr val="9BC44D"/>
            </a:solidFill>
          </a:ln>
          <a:effectLst>
            <a:outerShdw blurRad="101600" dist="50800" dir="5400000" rotWithShape="0">
              <a:srgbClr val="000000">
                <a:alpha val="35000"/>
              </a:srgbClr>
            </a:outerShdw>
          </a:effectLst>
        </p:spPr>
        <p:txBody>
          <a:bodyPr lIns="121919" tIns="121919" rIns="121919" bIns="121919" anchor="ctr"/>
          <a:lstStyle/>
          <a:p>
            <a:endParaRPr/>
          </a:p>
        </p:txBody>
      </p:sp>
      <p:sp>
        <p:nvSpPr>
          <p:cNvPr id="243" name="Rectangle"/>
          <p:cNvSpPr/>
          <p:nvPr/>
        </p:nvSpPr>
        <p:spPr>
          <a:xfrm>
            <a:off x="2115357" y="2827169"/>
            <a:ext cx="21257156" cy="3386668"/>
          </a:xfrm>
          <a:prstGeom prst="rect">
            <a:avLst/>
          </a:prstGeom>
          <a:solidFill>
            <a:schemeClr val="accent3">
              <a:lumOff val="44000"/>
            </a:schemeClr>
          </a:solidFill>
          <a:ln w="63500">
            <a:solidFill>
              <a:srgbClr val="9BC44D"/>
            </a:solidFill>
          </a:ln>
          <a:effectLst>
            <a:outerShdw blurRad="101600" dist="50800" dir="5400000" rotWithShape="0">
              <a:srgbClr val="000000">
                <a:alpha val="35000"/>
              </a:srgbClr>
            </a:outerShdw>
          </a:effectLst>
        </p:spPr>
        <p:txBody>
          <a:bodyPr lIns="121919" tIns="121919" rIns="121919" bIns="121919" anchor="ctr"/>
          <a:lstStyle/>
          <a:p>
            <a:endParaRPr/>
          </a:p>
        </p:txBody>
      </p:sp>
      <p:sp>
        <p:nvSpPr>
          <p:cNvPr id="244" name="Mip level 0"/>
          <p:cNvSpPr/>
          <p:nvPr/>
        </p:nvSpPr>
        <p:spPr>
          <a:xfrm>
            <a:off x="8127464" y="3415933"/>
            <a:ext cx="3329048" cy="2209140"/>
          </a:xfrm>
          <a:prstGeom prst="rect">
            <a:avLst/>
          </a:prstGeom>
          <a:gradFill>
            <a:gsLst>
              <a:gs pos="0">
                <a:schemeClr val="accent4">
                  <a:lumOff val="28974"/>
                </a:schemeClr>
              </a:gs>
              <a:gs pos="35000">
                <a:srgbClr val="CFCFCF"/>
              </a:gs>
              <a:gs pos="100000">
                <a:schemeClr val="accent4">
                  <a:lumOff val="48879"/>
                </a:schemeClr>
              </a:gs>
            </a:gsLst>
            <a:lin ang="16200000"/>
          </a:gradFill>
          <a:ln w="25400">
            <a:solidFill>
              <a:srgbClr val="000000"/>
            </a:solidFill>
          </a:ln>
          <a:effectLst>
            <a:outerShdw blurRad="101600" dist="303294" dir="2100000" rotWithShape="0">
              <a:srgbClr val="000000">
                <a:alpha val="38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9" tIns="121919" rIns="121919" bIns="121919" anchor="ctr"/>
          <a:lstStyle>
            <a:lvl1pPr algn="ctr"/>
          </a:lstStyle>
          <a:p>
            <a:r>
              <a:t>Mip level 0</a:t>
            </a:r>
          </a:p>
        </p:txBody>
      </p:sp>
      <p:sp>
        <p:nvSpPr>
          <p:cNvPr id="245" name="Mip level n"/>
          <p:cNvSpPr/>
          <p:nvPr/>
        </p:nvSpPr>
        <p:spPr>
          <a:xfrm>
            <a:off x="18486983" y="3415933"/>
            <a:ext cx="3329049" cy="2209140"/>
          </a:xfrm>
          <a:prstGeom prst="rect">
            <a:avLst/>
          </a:prstGeom>
          <a:gradFill>
            <a:gsLst>
              <a:gs pos="0">
                <a:schemeClr val="accent4">
                  <a:lumOff val="28974"/>
                </a:schemeClr>
              </a:gs>
              <a:gs pos="35000">
                <a:srgbClr val="CFCFCF"/>
              </a:gs>
              <a:gs pos="100000">
                <a:schemeClr val="accent4">
                  <a:lumOff val="48879"/>
                </a:schemeClr>
              </a:gs>
            </a:gsLst>
            <a:lin ang="16200000"/>
          </a:gradFill>
          <a:ln w="25400">
            <a:solidFill>
              <a:srgbClr val="000000"/>
            </a:solidFill>
          </a:ln>
          <a:effectLst>
            <a:outerShdw blurRad="101600" dist="50800" dir="5400000" rotWithShape="0">
              <a:srgbClr val="000000">
                <a:alpha val="38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9" tIns="121919" rIns="121919" bIns="121919" anchor="ctr"/>
          <a:lstStyle>
            <a:lvl1pPr algn="ctr"/>
          </a:lstStyle>
          <a:p>
            <a:r>
              <a:t>Mip level n</a:t>
            </a:r>
          </a:p>
        </p:txBody>
      </p:sp>
      <p:sp>
        <p:nvSpPr>
          <p:cNvPr id="246" name="Header"/>
          <p:cNvSpPr/>
          <p:nvPr/>
        </p:nvSpPr>
        <p:spPr>
          <a:xfrm>
            <a:off x="3280300" y="3415933"/>
            <a:ext cx="2256104" cy="2209140"/>
          </a:xfrm>
          <a:prstGeom prst="rect">
            <a:avLst/>
          </a:prstGeom>
          <a:gradFill>
            <a:gsLst>
              <a:gs pos="0">
                <a:srgbClr val="9BC44D"/>
              </a:gs>
              <a:gs pos="100000">
                <a:srgbClr val="C3F661"/>
              </a:gs>
            </a:gsLst>
            <a:lin ang="16200000"/>
          </a:gradFill>
          <a:ln w="25400">
            <a:solidFill>
              <a:srgbClr val="9BC44D"/>
            </a:solidFill>
          </a:ln>
          <a:effectLst>
            <a:outerShdw blurRad="101600" dist="50800" dir="5400000" rotWithShape="0">
              <a:srgbClr val="000000">
                <a:alpha val="3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9" tIns="121919" rIns="121919" bIns="121919" anchor="ctr"/>
          <a:lstStyle>
            <a:lvl1pPr algn="ctr">
              <a:defRPr>
                <a:solidFill>
                  <a:srgbClr val="902AFF"/>
                </a:solidFill>
              </a:defRPr>
            </a:lvl1pPr>
          </a:lstStyle>
          <a:p>
            <a:r>
              <a:t>Header</a:t>
            </a:r>
          </a:p>
        </p:txBody>
      </p:sp>
      <p:sp>
        <p:nvSpPr>
          <p:cNvPr id="247" name="Meta…"/>
          <p:cNvSpPr/>
          <p:nvPr/>
        </p:nvSpPr>
        <p:spPr>
          <a:xfrm>
            <a:off x="5725049" y="3439415"/>
            <a:ext cx="2213770" cy="2162176"/>
          </a:xfrm>
          <a:prstGeom prst="rect">
            <a:avLst/>
          </a:prstGeom>
          <a:solidFill>
            <a:schemeClr val="accent3">
              <a:lumOff val="44000"/>
            </a:schemeClr>
          </a:solidFill>
          <a:ln w="63500">
            <a:solidFill>
              <a:schemeClr val="accent1"/>
            </a:solidFill>
          </a:ln>
          <a:effectLst>
            <a:outerShdw blurRad="101600" dist="50800" dir="5400000" rotWithShape="0">
              <a:srgbClr val="000000">
                <a:alpha val="3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9" tIns="121919" rIns="121919" bIns="121919" anchor="ctr"/>
          <a:lstStyle/>
          <a:p>
            <a:pPr algn="ctr"/>
            <a:r>
              <a:t>Meta</a:t>
            </a:r>
          </a:p>
          <a:p>
            <a:pPr algn="ctr"/>
            <a:r>
              <a:t>data</a:t>
            </a:r>
          </a:p>
        </p:txBody>
      </p:sp>
      <p:sp>
        <p:nvSpPr>
          <p:cNvPr id="248" name="Circle"/>
          <p:cNvSpPr/>
          <p:nvPr/>
        </p:nvSpPr>
        <p:spPr>
          <a:xfrm>
            <a:off x="12182894" y="4384954"/>
            <a:ext cx="271098" cy="271098"/>
          </a:xfrm>
          <a:prstGeom prst="ellipse">
            <a:avLst/>
          </a:prstGeom>
          <a:gradFill>
            <a:gsLst>
              <a:gs pos="0">
                <a:schemeClr val="accent4">
                  <a:lumOff val="28974"/>
                </a:schemeClr>
              </a:gs>
              <a:gs pos="35000">
                <a:srgbClr val="CFCFCF"/>
              </a:gs>
              <a:gs pos="100000">
                <a:schemeClr val="accent4">
                  <a:lumOff val="48879"/>
                </a:schemeClr>
              </a:gs>
            </a:gsLst>
            <a:lin ang="16200000"/>
          </a:gradFill>
          <a:ln w="25400">
            <a:solidFill>
              <a:srgbClr val="000000"/>
            </a:solidFill>
          </a:ln>
          <a:effectLst>
            <a:outerShdw blurRad="101600" dist="50800" dir="5400000" rotWithShape="0">
              <a:srgbClr val="000000">
                <a:alpha val="38000"/>
              </a:srgbClr>
            </a:outerShdw>
          </a:effectLst>
        </p:spPr>
        <p:txBody>
          <a:bodyPr lIns="121919" tIns="121919" rIns="121919" bIns="121919" anchor="ctr"/>
          <a:lstStyle/>
          <a:p>
            <a:endParaRPr/>
          </a:p>
        </p:txBody>
      </p:sp>
      <p:sp>
        <p:nvSpPr>
          <p:cNvPr id="249" name="Circle"/>
          <p:cNvSpPr/>
          <p:nvPr/>
        </p:nvSpPr>
        <p:spPr>
          <a:xfrm>
            <a:off x="12940981" y="4384954"/>
            <a:ext cx="271098" cy="271098"/>
          </a:xfrm>
          <a:prstGeom prst="ellipse">
            <a:avLst/>
          </a:prstGeom>
          <a:gradFill>
            <a:gsLst>
              <a:gs pos="0">
                <a:schemeClr val="accent4">
                  <a:lumOff val="28974"/>
                </a:schemeClr>
              </a:gs>
              <a:gs pos="35000">
                <a:srgbClr val="CFCFCF"/>
              </a:gs>
              <a:gs pos="100000">
                <a:schemeClr val="accent4">
                  <a:lumOff val="48879"/>
                </a:schemeClr>
              </a:gs>
            </a:gsLst>
            <a:lin ang="16200000"/>
          </a:gradFill>
          <a:ln w="25400">
            <a:solidFill>
              <a:srgbClr val="000000"/>
            </a:solidFill>
          </a:ln>
          <a:effectLst>
            <a:outerShdw blurRad="101600" dist="50800" dir="5400000" rotWithShape="0">
              <a:srgbClr val="000000">
                <a:alpha val="38000"/>
              </a:srgbClr>
            </a:outerShdw>
          </a:effectLst>
        </p:spPr>
        <p:txBody>
          <a:bodyPr lIns="121919" tIns="121919" rIns="121919" bIns="121919" anchor="ctr"/>
          <a:lstStyle/>
          <a:p>
            <a:endParaRPr/>
          </a:p>
        </p:txBody>
      </p:sp>
      <p:sp>
        <p:nvSpPr>
          <p:cNvPr id="250" name="Circle"/>
          <p:cNvSpPr/>
          <p:nvPr/>
        </p:nvSpPr>
        <p:spPr>
          <a:xfrm>
            <a:off x="13699067" y="4384954"/>
            <a:ext cx="271098" cy="271098"/>
          </a:xfrm>
          <a:prstGeom prst="ellipse">
            <a:avLst/>
          </a:prstGeom>
          <a:gradFill>
            <a:gsLst>
              <a:gs pos="0">
                <a:schemeClr val="accent4">
                  <a:lumOff val="28974"/>
                </a:schemeClr>
              </a:gs>
              <a:gs pos="35000">
                <a:srgbClr val="CFCFCF"/>
              </a:gs>
              <a:gs pos="100000">
                <a:schemeClr val="accent4">
                  <a:lumOff val="48879"/>
                </a:schemeClr>
              </a:gs>
            </a:gsLst>
            <a:lin ang="16200000"/>
          </a:gradFill>
          <a:ln w="25400">
            <a:solidFill>
              <a:srgbClr val="000000"/>
            </a:solidFill>
          </a:ln>
          <a:effectLst>
            <a:outerShdw blurRad="101600" dist="50800" dir="5400000" rotWithShape="0">
              <a:srgbClr val="000000">
                <a:alpha val="38000"/>
              </a:srgbClr>
            </a:outerShdw>
          </a:effectLst>
        </p:spPr>
        <p:txBody>
          <a:bodyPr lIns="121919" tIns="121919" rIns="121919" bIns="121919" anchor="ctr"/>
          <a:lstStyle/>
          <a:p>
            <a:endParaRPr/>
          </a:p>
        </p:txBody>
      </p:sp>
      <p:sp>
        <p:nvSpPr>
          <p:cNvPr id="251" name="Circle"/>
          <p:cNvSpPr/>
          <p:nvPr/>
        </p:nvSpPr>
        <p:spPr>
          <a:xfrm>
            <a:off x="14457154" y="4384954"/>
            <a:ext cx="271098" cy="271098"/>
          </a:xfrm>
          <a:prstGeom prst="ellipse">
            <a:avLst/>
          </a:prstGeom>
          <a:gradFill>
            <a:gsLst>
              <a:gs pos="0">
                <a:schemeClr val="accent4">
                  <a:lumOff val="28974"/>
                </a:schemeClr>
              </a:gs>
              <a:gs pos="35000">
                <a:srgbClr val="CFCFCF"/>
              </a:gs>
              <a:gs pos="100000">
                <a:schemeClr val="accent4">
                  <a:lumOff val="48879"/>
                </a:schemeClr>
              </a:gs>
            </a:gsLst>
            <a:lin ang="16200000"/>
          </a:gradFill>
          <a:ln w="25400">
            <a:solidFill>
              <a:srgbClr val="000000"/>
            </a:solidFill>
          </a:ln>
          <a:effectLst>
            <a:outerShdw blurRad="101600" dist="50800" dir="5400000" rotWithShape="0">
              <a:srgbClr val="000000">
                <a:alpha val="38000"/>
              </a:srgbClr>
            </a:outerShdw>
          </a:effectLst>
        </p:spPr>
        <p:txBody>
          <a:bodyPr lIns="121919" tIns="121919" rIns="121919" bIns="121919" anchor="ctr"/>
          <a:lstStyle/>
          <a:p>
            <a:endParaRPr/>
          </a:p>
        </p:txBody>
      </p:sp>
      <p:sp>
        <p:nvSpPr>
          <p:cNvPr id="252" name="Circle"/>
          <p:cNvSpPr/>
          <p:nvPr/>
        </p:nvSpPr>
        <p:spPr>
          <a:xfrm>
            <a:off x="15215241" y="4384954"/>
            <a:ext cx="271098" cy="271098"/>
          </a:xfrm>
          <a:prstGeom prst="ellipse">
            <a:avLst/>
          </a:prstGeom>
          <a:gradFill>
            <a:gsLst>
              <a:gs pos="0">
                <a:schemeClr val="accent4">
                  <a:lumOff val="28974"/>
                </a:schemeClr>
              </a:gs>
              <a:gs pos="35000">
                <a:srgbClr val="CFCFCF"/>
              </a:gs>
              <a:gs pos="100000">
                <a:schemeClr val="accent4">
                  <a:lumOff val="48879"/>
                </a:schemeClr>
              </a:gs>
            </a:gsLst>
            <a:lin ang="16200000"/>
          </a:gradFill>
          <a:ln w="25400">
            <a:solidFill>
              <a:srgbClr val="000000"/>
            </a:solidFill>
          </a:ln>
          <a:effectLst>
            <a:outerShdw blurRad="101600" dist="50800" dir="5400000" rotWithShape="0">
              <a:srgbClr val="000000">
                <a:alpha val="38000"/>
              </a:srgbClr>
            </a:outerShdw>
          </a:effectLst>
        </p:spPr>
        <p:txBody>
          <a:bodyPr lIns="121919" tIns="121919" rIns="121919" bIns="121919" anchor="ctr"/>
          <a:lstStyle/>
          <a:p>
            <a:endParaRPr/>
          </a:p>
        </p:txBody>
      </p:sp>
      <p:sp>
        <p:nvSpPr>
          <p:cNvPr id="253" name="Circle"/>
          <p:cNvSpPr/>
          <p:nvPr/>
        </p:nvSpPr>
        <p:spPr>
          <a:xfrm>
            <a:off x="15973328" y="4384954"/>
            <a:ext cx="271098" cy="271098"/>
          </a:xfrm>
          <a:prstGeom prst="ellipse">
            <a:avLst/>
          </a:prstGeom>
          <a:gradFill>
            <a:gsLst>
              <a:gs pos="0">
                <a:schemeClr val="accent4">
                  <a:lumOff val="28974"/>
                </a:schemeClr>
              </a:gs>
              <a:gs pos="35000">
                <a:srgbClr val="CFCFCF"/>
              </a:gs>
              <a:gs pos="100000">
                <a:schemeClr val="accent4">
                  <a:lumOff val="48879"/>
                </a:schemeClr>
              </a:gs>
            </a:gsLst>
            <a:lin ang="16200000"/>
          </a:gradFill>
          <a:ln w="25400">
            <a:solidFill>
              <a:srgbClr val="000000"/>
            </a:solidFill>
          </a:ln>
          <a:effectLst>
            <a:outerShdw blurRad="101600" dist="50800" dir="5400000" rotWithShape="0">
              <a:srgbClr val="000000">
                <a:alpha val="38000"/>
              </a:srgbClr>
            </a:outerShdw>
          </a:effectLst>
        </p:spPr>
        <p:txBody>
          <a:bodyPr lIns="121919" tIns="121919" rIns="121919" bIns="121919" anchor="ctr"/>
          <a:lstStyle/>
          <a:p>
            <a:endParaRPr/>
          </a:p>
        </p:txBody>
      </p:sp>
      <p:sp>
        <p:nvSpPr>
          <p:cNvPr id="254" name="Circle"/>
          <p:cNvSpPr/>
          <p:nvPr/>
        </p:nvSpPr>
        <p:spPr>
          <a:xfrm>
            <a:off x="16731415" y="4384954"/>
            <a:ext cx="271099" cy="271098"/>
          </a:xfrm>
          <a:prstGeom prst="ellipse">
            <a:avLst/>
          </a:prstGeom>
          <a:gradFill>
            <a:gsLst>
              <a:gs pos="0">
                <a:schemeClr val="accent4">
                  <a:lumOff val="28974"/>
                </a:schemeClr>
              </a:gs>
              <a:gs pos="35000">
                <a:srgbClr val="CFCFCF"/>
              </a:gs>
              <a:gs pos="100000">
                <a:schemeClr val="accent4">
                  <a:lumOff val="48879"/>
                </a:schemeClr>
              </a:gs>
            </a:gsLst>
            <a:lin ang="16200000"/>
          </a:gradFill>
          <a:ln w="25400">
            <a:solidFill>
              <a:srgbClr val="000000"/>
            </a:solidFill>
          </a:ln>
          <a:effectLst>
            <a:outerShdw blurRad="101600" dist="50800" dir="5400000" rotWithShape="0">
              <a:srgbClr val="000000">
                <a:alpha val="38000"/>
              </a:srgbClr>
            </a:outerShdw>
          </a:effectLst>
        </p:spPr>
        <p:txBody>
          <a:bodyPr lIns="121919" tIns="121919" rIns="121919" bIns="121919" anchor="ctr"/>
          <a:lstStyle/>
          <a:p>
            <a:endParaRPr/>
          </a:p>
        </p:txBody>
      </p:sp>
      <p:sp>
        <p:nvSpPr>
          <p:cNvPr id="255" name="Circle"/>
          <p:cNvSpPr/>
          <p:nvPr/>
        </p:nvSpPr>
        <p:spPr>
          <a:xfrm>
            <a:off x="17489504" y="4384954"/>
            <a:ext cx="271098" cy="271098"/>
          </a:xfrm>
          <a:prstGeom prst="ellipse">
            <a:avLst/>
          </a:prstGeom>
          <a:gradFill>
            <a:gsLst>
              <a:gs pos="0">
                <a:schemeClr val="accent4">
                  <a:lumOff val="28974"/>
                </a:schemeClr>
              </a:gs>
              <a:gs pos="35000">
                <a:srgbClr val="CFCFCF"/>
              </a:gs>
              <a:gs pos="100000">
                <a:schemeClr val="accent4">
                  <a:lumOff val="48879"/>
                </a:schemeClr>
              </a:gs>
            </a:gsLst>
            <a:lin ang="16200000"/>
          </a:gradFill>
          <a:ln w="25400">
            <a:solidFill>
              <a:srgbClr val="000000"/>
            </a:solidFill>
          </a:ln>
          <a:effectLst>
            <a:outerShdw blurRad="101600" dist="50800" dir="5400000" rotWithShape="0">
              <a:srgbClr val="000000">
                <a:alpha val="38000"/>
              </a:srgbClr>
            </a:outerShdw>
          </a:effectLst>
        </p:spPr>
        <p:txBody>
          <a:bodyPr lIns="121919" tIns="121919" rIns="121919" bIns="121919" anchor="ct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a14="http://schemas.microsoft.com/office/drawing/2010/main" xmlns:m="http://schemas.openxmlformats.org/officeDocument/2006/math"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11</a:t>
            </a:fld>
            <a:endParaRPr/>
          </a:p>
        </p:txBody>
      </p:sp>
      <p:sp>
        <p:nvSpPr>
          <p:cNvPr id="260" name="KTX2 File Structure"/>
          <p:cNvSpPr txBox="1">
            <a:spLocks noGrp="1"/>
          </p:cNvSpPr>
          <p:nvPr>
            <p:ph type="title"/>
          </p:nvPr>
        </p:nvSpPr>
        <p:spPr>
          <a:prstGeom prst="rect">
            <a:avLst/>
          </a:prstGeom>
        </p:spPr>
        <p:txBody>
          <a:bodyPr/>
          <a:lstStyle/>
          <a:p>
            <a:r>
              <a:t>KTX2 File Structure</a:t>
            </a:r>
          </a:p>
        </p:txBody>
      </p:sp>
      <p:sp>
        <p:nvSpPr>
          <p:cNvPr id="261" name="Rectangle"/>
          <p:cNvSpPr/>
          <p:nvPr/>
        </p:nvSpPr>
        <p:spPr>
          <a:xfrm>
            <a:off x="1698938" y="3245448"/>
            <a:ext cx="21738202" cy="3386668"/>
          </a:xfrm>
          <a:prstGeom prst="rect">
            <a:avLst/>
          </a:prstGeom>
          <a:solidFill>
            <a:schemeClr val="accent3">
              <a:lumOff val="44000"/>
            </a:schemeClr>
          </a:solidFill>
          <a:ln w="63500">
            <a:solidFill>
              <a:srgbClr val="9BC44D"/>
            </a:solidFill>
          </a:ln>
          <a:effectLst>
            <a:outerShdw blurRad="101600" dist="50800" dir="5400000" rotWithShape="0">
              <a:srgbClr val="000000">
                <a:alpha val="35000"/>
              </a:srgbClr>
            </a:outerShdw>
          </a:effectLst>
        </p:spPr>
        <p:txBody>
          <a:bodyPr lIns="121919" tIns="121919" rIns="121919" bIns="121919" anchor="ctr"/>
          <a:lstStyle/>
          <a:p>
            <a:endParaRPr/>
          </a:p>
        </p:txBody>
      </p:sp>
      <p:sp>
        <p:nvSpPr>
          <p:cNvPr id="262" name="Mip level 0"/>
          <p:cNvSpPr/>
          <p:nvPr/>
        </p:nvSpPr>
        <p:spPr>
          <a:xfrm>
            <a:off x="13620909" y="3834212"/>
            <a:ext cx="3329048" cy="2209140"/>
          </a:xfrm>
          <a:prstGeom prst="rect">
            <a:avLst/>
          </a:prstGeom>
          <a:gradFill>
            <a:gsLst>
              <a:gs pos="0">
                <a:schemeClr val="accent4">
                  <a:lumOff val="28974"/>
                </a:schemeClr>
              </a:gs>
              <a:gs pos="35000">
                <a:srgbClr val="CFCFCF"/>
              </a:gs>
              <a:gs pos="100000">
                <a:schemeClr val="accent4">
                  <a:lumOff val="48879"/>
                </a:schemeClr>
              </a:gs>
            </a:gsLst>
            <a:lin ang="16200000"/>
          </a:gradFill>
          <a:ln w="25400">
            <a:solidFill>
              <a:srgbClr val="000000"/>
            </a:solidFill>
          </a:ln>
          <a:effectLst>
            <a:outerShdw blurRad="101600" dist="50800" dir="5400000" rotWithShape="0">
              <a:srgbClr val="000000">
                <a:alpha val="38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9" tIns="121919" rIns="121919" bIns="121919" anchor="ctr"/>
          <a:lstStyle>
            <a:lvl1pPr algn="ctr"/>
          </a:lstStyle>
          <a:p>
            <a:r>
              <a:t>Mip level 0</a:t>
            </a:r>
          </a:p>
        </p:txBody>
      </p:sp>
      <p:sp>
        <p:nvSpPr>
          <p:cNvPr id="263" name="Mip level n"/>
          <p:cNvSpPr/>
          <p:nvPr/>
        </p:nvSpPr>
        <p:spPr>
          <a:xfrm>
            <a:off x="19703214" y="3834212"/>
            <a:ext cx="3329049" cy="2209140"/>
          </a:xfrm>
          <a:prstGeom prst="rect">
            <a:avLst/>
          </a:prstGeom>
          <a:gradFill>
            <a:gsLst>
              <a:gs pos="0">
                <a:schemeClr val="accent4">
                  <a:lumOff val="28974"/>
                </a:schemeClr>
              </a:gs>
              <a:gs pos="35000">
                <a:srgbClr val="CFCFCF"/>
              </a:gs>
              <a:gs pos="100000">
                <a:schemeClr val="accent4">
                  <a:lumOff val="48879"/>
                </a:schemeClr>
              </a:gs>
            </a:gsLst>
            <a:lin ang="16200000"/>
          </a:gradFill>
          <a:ln w="25400">
            <a:solidFill>
              <a:srgbClr val="000000"/>
            </a:solidFill>
          </a:ln>
          <a:effectLst>
            <a:outerShdw blurRad="101600" dist="50800" dir="5400000" rotWithShape="0">
              <a:srgbClr val="000000">
                <a:alpha val="38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9" tIns="121919" rIns="121919" bIns="121919" anchor="ctr"/>
          <a:lstStyle>
            <a:lvl1pPr algn="ctr"/>
          </a:lstStyle>
          <a:p>
            <a:r>
              <a:t>Mip level n</a:t>
            </a:r>
          </a:p>
        </p:txBody>
      </p:sp>
      <p:sp>
        <p:nvSpPr>
          <p:cNvPr id="264" name="Header"/>
          <p:cNvSpPr/>
          <p:nvPr/>
        </p:nvSpPr>
        <p:spPr>
          <a:xfrm>
            <a:off x="2051315" y="3834212"/>
            <a:ext cx="2498183" cy="2209140"/>
          </a:xfrm>
          <a:prstGeom prst="rect">
            <a:avLst/>
          </a:prstGeom>
          <a:gradFill>
            <a:gsLst>
              <a:gs pos="0">
                <a:srgbClr val="9BC44D"/>
              </a:gs>
              <a:gs pos="100000">
                <a:srgbClr val="C3F661"/>
              </a:gs>
            </a:gsLst>
            <a:lin ang="16200000"/>
          </a:gradFill>
          <a:ln w="25400">
            <a:solidFill>
              <a:srgbClr val="9BC44D"/>
            </a:solidFill>
          </a:ln>
          <a:effectLst>
            <a:outerShdw blurRad="101600" dist="50800" dir="5400000" rotWithShape="0">
              <a:srgbClr val="000000">
                <a:alpha val="3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9" tIns="121919" rIns="121919" bIns="121919" anchor="ctr"/>
          <a:lstStyle>
            <a:lvl1pPr>
              <a:defRPr>
                <a:solidFill>
                  <a:srgbClr val="902AFF"/>
                </a:solidFill>
              </a:defRPr>
            </a:lvl1pPr>
          </a:lstStyle>
          <a:p>
            <a:r>
              <a:t>Header</a:t>
            </a:r>
          </a:p>
        </p:txBody>
      </p:sp>
      <p:sp>
        <p:nvSpPr>
          <p:cNvPr id="265" name="Data Format Descriptor"/>
          <p:cNvSpPr/>
          <p:nvPr/>
        </p:nvSpPr>
        <p:spPr>
          <a:xfrm>
            <a:off x="4834125" y="3857693"/>
            <a:ext cx="2632155" cy="2162176"/>
          </a:xfrm>
          <a:prstGeom prst="rect">
            <a:avLst/>
          </a:prstGeom>
          <a:solidFill>
            <a:schemeClr val="accent3">
              <a:lumOff val="44000"/>
            </a:schemeClr>
          </a:solidFill>
          <a:ln w="63500">
            <a:solidFill>
              <a:srgbClr val="9BC44D"/>
            </a:solidFill>
          </a:ln>
          <a:effectLst>
            <a:outerShdw blurRad="101600" dist="50800" dir="5400000" rotWithShape="0">
              <a:srgbClr val="000000">
                <a:alpha val="3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9" tIns="121919" rIns="121919" bIns="121919" anchor="ctr"/>
          <a:lstStyle>
            <a:lvl1pPr algn="ctr"/>
          </a:lstStyle>
          <a:p>
            <a:r>
              <a:t>Data Format Descriptor</a:t>
            </a:r>
          </a:p>
        </p:txBody>
      </p:sp>
      <p:sp>
        <p:nvSpPr>
          <p:cNvPr id="266" name="Meta…"/>
          <p:cNvSpPr/>
          <p:nvPr/>
        </p:nvSpPr>
        <p:spPr>
          <a:xfrm>
            <a:off x="7772072" y="3857693"/>
            <a:ext cx="2315734" cy="2162176"/>
          </a:xfrm>
          <a:prstGeom prst="rect">
            <a:avLst/>
          </a:prstGeom>
          <a:solidFill>
            <a:schemeClr val="accent3">
              <a:lumOff val="44000"/>
            </a:schemeClr>
          </a:solidFill>
          <a:ln w="63500">
            <a:solidFill>
              <a:srgbClr val="9BC44D"/>
            </a:solidFill>
          </a:ln>
          <a:effectLst>
            <a:outerShdw blurRad="101600" dist="50800" dir="5400000" rotWithShape="0">
              <a:srgbClr val="000000">
                <a:alpha val="3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9" tIns="121919" rIns="121919" bIns="121919" anchor="ctr"/>
          <a:lstStyle/>
          <a:p>
            <a:r>
              <a:t>Meta</a:t>
            </a:r>
          </a:p>
          <a:p>
            <a:r>
              <a:t>data</a:t>
            </a:r>
          </a:p>
        </p:txBody>
      </p:sp>
      <p:sp>
        <p:nvSpPr>
          <p:cNvPr id="267" name="Circle"/>
          <p:cNvSpPr/>
          <p:nvPr/>
        </p:nvSpPr>
        <p:spPr>
          <a:xfrm>
            <a:off x="17432951" y="4803233"/>
            <a:ext cx="271098" cy="271098"/>
          </a:xfrm>
          <a:prstGeom prst="ellipse">
            <a:avLst/>
          </a:prstGeom>
          <a:gradFill>
            <a:gsLst>
              <a:gs pos="0">
                <a:schemeClr val="accent4">
                  <a:lumOff val="28974"/>
                </a:schemeClr>
              </a:gs>
              <a:gs pos="35000">
                <a:srgbClr val="CFCFCF"/>
              </a:gs>
              <a:gs pos="100000">
                <a:schemeClr val="accent4">
                  <a:lumOff val="48879"/>
                </a:schemeClr>
              </a:gs>
            </a:gsLst>
            <a:lin ang="16200000"/>
          </a:gradFill>
          <a:ln w="25400">
            <a:solidFill>
              <a:srgbClr val="000000"/>
            </a:solidFill>
          </a:ln>
          <a:effectLst>
            <a:outerShdw blurRad="101600" dist="50800" dir="5400000" rotWithShape="0">
              <a:srgbClr val="000000">
                <a:alpha val="38000"/>
              </a:srgbClr>
            </a:outerShdw>
          </a:effectLst>
        </p:spPr>
        <p:txBody>
          <a:bodyPr lIns="121919" tIns="121919" rIns="121919" bIns="121919" anchor="ctr"/>
          <a:lstStyle/>
          <a:p>
            <a:endParaRPr/>
          </a:p>
        </p:txBody>
      </p:sp>
      <p:sp>
        <p:nvSpPr>
          <p:cNvPr id="268" name="Circle"/>
          <p:cNvSpPr/>
          <p:nvPr/>
        </p:nvSpPr>
        <p:spPr>
          <a:xfrm>
            <a:off x="18191038" y="4803233"/>
            <a:ext cx="271098" cy="271098"/>
          </a:xfrm>
          <a:prstGeom prst="ellipse">
            <a:avLst/>
          </a:prstGeom>
          <a:gradFill>
            <a:gsLst>
              <a:gs pos="0">
                <a:schemeClr val="accent4">
                  <a:lumOff val="28974"/>
                </a:schemeClr>
              </a:gs>
              <a:gs pos="35000">
                <a:srgbClr val="CFCFCF"/>
              </a:gs>
              <a:gs pos="100000">
                <a:schemeClr val="accent4">
                  <a:lumOff val="48879"/>
                </a:schemeClr>
              </a:gs>
            </a:gsLst>
            <a:lin ang="16200000"/>
          </a:gradFill>
          <a:ln w="25400">
            <a:solidFill>
              <a:srgbClr val="000000"/>
            </a:solidFill>
          </a:ln>
          <a:effectLst>
            <a:outerShdw blurRad="101600" dist="50800" dir="5400000" rotWithShape="0">
              <a:srgbClr val="000000">
                <a:alpha val="38000"/>
              </a:srgbClr>
            </a:outerShdw>
          </a:effectLst>
        </p:spPr>
        <p:txBody>
          <a:bodyPr lIns="121919" tIns="121919" rIns="121919" bIns="121919" anchor="ctr"/>
          <a:lstStyle/>
          <a:p>
            <a:endParaRPr/>
          </a:p>
        </p:txBody>
      </p:sp>
      <p:sp>
        <p:nvSpPr>
          <p:cNvPr id="269" name="Circle"/>
          <p:cNvSpPr/>
          <p:nvPr/>
        </p:nvSpPr>
        <p:spPr>
          <a:xfrm>
            <a:off x="18949125" y="4803233"/>
            <a:ext cx="271098" cy="271098"/>
          </a:xfrm>
          <a:prstGeom prst="ellipse">
            <a:avLst/>
          </a:prstGeom>
          <a:gradFill>
            <a:gsLst>
              <a:gs pos="0">
                <a:schemeClr val="accent4">
                  <a:lumOff val="28974"/>
                </a:schemeClr>
              </a:gs>
              <a:gs pos="35000">
                <a:srgbClr val="CFCFCF"/>
              </a:gs>
              <a:gs pos="100000">
                <a:schemeClr val="accent4">
                  <a:lumOff val="48879"/>
                </a:schemeClr>
              </a:gs>
            </a:gsLst>
            <a:lin ang="16200000"/>
          </a:gradFill>
          <a:ln w="25400">
            <a:solidFill>
              <a:srgbClr val="000000"/>
            </a:solidFill>
          </a:ln>
          <a:effectLst>
            <a:outerShdw blurRad="101600" dist="50800" dir="5400000" rotWithShape="0">
              <a:srgbClr val="000000">
                <a:alpha val="38000"/>
              </a:srgbClr>
            </a:outerShdw>
          </a:effectLst>
        </p:spPr>
        <p:txBody>
          <a:bodyPr lIns="121919" tIns="121919" rIns="121919" bIns="121919" anchor="ctr"/>
          <a:lstStyle/>
          <a:p>
            <a:endParaRPr/>
          </a:p>
        </p:txBody>
      </p:sp>
      <p:sp>
        <p:nvSpPr>
          <p:cNvPr id="270" name="Super-compression Global Data"/>
          <p:cNvSpPr/>
          <p:nvPr/>
        </p:nvSpPr>
        <p:spPr>
          <a:xfrm>
            <a:off x="10359733" y="3857693"/>
            <a:ext cx="3018181" cy="2162176"/>
          </a:xfrm>
          <a:prstGeom prst="rect">
            <a:avLst/>
          </a:prstGeom>
          <a:solidFill>
            <a:schemeClr val="accent3">
              <a:lumOff val="44000"/>
            </a:schemeClr>
          </a:solidFill>
          <a:ln w="63500">
            <a:solidFill>
              <a:srgbClr val="9BC44D"/>
            </a:solidFill>
          </a:ln>
          <a:effectLst>
            <a:outerShdw blurRad="101600" dist="50800" dir="5400000" rotWithShape="0">
              <a:srgbClr val="000000">
                <a:alpha val="3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9" tIns="121919" rIns="121919" bIns="121919" anchor="ctr"/>
          <a:lstStyle>
            <a:lvl1pPr algn="ctr"/>
          </a:lstStyle>
          <a:p>
            <a:r>
              <a:t>Super-compression Global Data</a:t>
            </a:r>
          </a:p>
        </p:txBody>
      </p:sp>
      <p:sp>
        <p:nvSpPr>
          <p:cNvPr id="271" name="Header Additions…"/>
          <p:cNvSpPr/>
          <p:nvPr/>
        </p:nvSpPr>
        <p:spPr>
          <a:xfrm>
            <a:off x="3000602" y="5841228"/>
            <a:ext cx="6298804" cy="6684170"/>
          </a:xfrm>
          <a:custGeom>
            <a:avLst/>
            <a:gdLst/>
            <a:ahLst/>
            <a:cxnLst>
              <a:cxn ang="0">
                <a:pos x="wd2" y="hd2"/>
              </a:cxn>
              <a:cxn ang="5400000">
                <a:pos x="wd2" y="hd2"/>
              </a:cxn>
              <a:cxn ang="10800000">
                <a:pos x="wd2" y="hd2"/>
              </a:cxn>
              <a:cxn ang="16200000">
                <a:pos x="wd2" y="hd2"/>
              </a:cxn>
            </a:cxnLst>
            <a:rect l="0" t="0" r="r" b="b"/>
            <a:pathLst>
              <a:path w="21600" h="21600" extrusionOk="0">
                <a:moveTo>
                  <a:pt x="3875" y="0"/>
                </a:moveTo>
                <a:lnTo>
                  <a:pt x="3034" y="7450"/>
                </a:lnTo>
                <a:lnTo>
                  <a:pt x="581" y="7450"/>
                </a:lnTo>
                <a:cubicBezTo>
                  <a:pt x="260" y="7450"/>
                  <a:pt x="0" y="7696"/>
                  <a:pt x="0" y="7998"/>
                </a:cubicBezTo>
                <a:lnTo>
                  <a:pt x="0" y="21054"/>
                </a:lnTo>
                <a:cubicBezTo>
                  <a:pt x="0" y="21356"/>
                  <a:pt x="260" y="21600"/>
                  <a:pt x="581" y="21600"/>
                </a:cubicBezTo>
                <a:lnTo>
                  <a:pt x="21020" y="21600"/>
                </a:lnTo>
                <a:cubicBezTo>
                  <a:pt x="21341" y="21600"/>
                  <a:pt x="21600" y="21356"/>
                  <a:pt x="21600" y="21054"/>
                </a:cubicBezTo>
                <a:lnTo>
                  <a:pt x="21600" y="7998"/>
                </a:lnTo>
                <a:cubicBezTo>
                  <a:pt x="21600" y="7696"/>
                  <a:pt x="21341" y="7450"/>
                  <a:pt x="21020" y="7450"/>
                </a:cubicBezTo>
                <a:lnTo>
                  <a:pt x="4717" y="7450"/>
                </a:lnTo>
                <a:lnTo>
                  <a:pt x="3875" y="0"/>
                </a:lnTo>
                <a:close/>
              </a:path>
            </a:pathLst>
          </a:custGeom>
          <a:solidFill>
            <a:schemeClr val="accent3">
              <a:lumOff val="44000"/>
            </a:schemeClr>
          </a:solidFill>
          <a:ln w="25400">
            <a:solidFill>
              <a:srgbClr val="9BC44D"/>
            </a:solidFill>
          </a:ln>
          <a:effectLst>
            <a:outerShdw blurRad="101600" dist="50800" dir="5400000" rotWithShape="0">
              <a:srgbClr val="000000">
                <a:alpha val="3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9" tIns="121919" rIns="121919" bIns="121919"/>
          <a:lstStyle/>
          <a:p>
            <a:pPr>
              <a:defRPr sz="4200" b="1">
                <a:latin typeface="Trebuchet MS"/>
                <a:ea typeface="Trebuchet MS"/>
                <a:cs typeface="Trebuchet MS"/>
                <a:sym typeface="Trebuchet MS"/>
              </a:defRPr>
            </a:pPr>
            <a:endParaRPr lang="en-US" dirty="0"/>
          </a:p>
          <a:p>
            <a:pPr>
              <a:defRPr sz="4200" b="1">
                <a:latin typeface="Trebuchet MS"/>
                <a:ea typeface="Trebuchet MS"/>
                <a:cs typeface="Trebuchet MS"/>
                <a:sym typeface="Trebuchet MS"/>
              </a:defRPr>
            </a:pPr>
            <a:endParaRPr lang="en-US" dirty="0"/>
          </a:p>
          <a:p>
            <a:pPr>
              <a:defRPr sz="4200" b="1">
                <a:latin typeface="Trebuchet MS"/>
                <a:ea typeface="Trebuchet MS"/>
                <a:cs typeface="Trebuchet MS"/>
                <a:sym typeface="Trebuchet MS"/>
              </a:defRPr>
            </a:pPr>
            <a:endParaRPr lang="en-US" dirty="0"/>
          </a:p>
          <a:p>
            <a:pPr>
              <a:defRPr sz="4200" b="1">
                <a:latin typeface="Trebuchet MS"/>
                <a:ea typeface="Trebuchet MS"/>
                <a:cs typeface="Trebuchet MS"/>
                <a:sym typeface="Trebuchet MS"/>
              </a:defRPr>
            </a:pPr>
            <a:endParaRPr lang="en-US" dirty="0"/>
          </a:p>
          <a:p>
            <a:pPr>
              <a:defRPr sz="4200" b="1">
                <a:latin typeface="Trebuchet MS"/>
                <a:ea typeface="Trebuchet MS"/>
                <a:cs typeface="Trebuchet MS"/>
                <a:sym typeface="Trebuchet MS"/>
              </a:defRPr>
            </a:pPr>
            <a:r>
              <a:rPr dirty="0"/>
              <a:t>Header Additions</a:t>
            </a:r>
          </a:p>
          <a:p>
            <a:endParaRPr dirty="0"/>
          </a:p>
          <a:p>
            <a:r>
              <a:rPr dirty="0" err="1"/>
              <a:t>supercompressionScheme</a:t>
            </a:r>
            <a:endParaRPr dirty="0"/>
          </a:p>
          <a:p>
            <a:r>
              <a:rPr dirty="0" err="1"/>
              <a:t>vkFormat</a:t>
            </a:r>
            <a:endParaRPr dirty="0"/>
          </a:p>
          <a:p>
            <a:r>
              <a:rPr dirty="0" err="1"/>
              <a:t>levelOrder</a:t>
            </a:r>
            <a:endParaRPr dirty="0"/>
          </a:p>
        </p:txBody>
      </p:sp>
      <p:sp>
        <p:nvSpPr>
          <p:cNvPr id="272" name="Rectangle"/>
          <p:cNvSpPr/>
          <p:nvPr/>
        </p:nvSpPr>
        <p:spPr>
          <a:xfrm>
            <a:off x="3912542" y="4028887"/>
            <a:ext cx="451758" cy="1819790"/>
          </a:xfrm>
          <a:prstGeom prst="rect">
            <a:avLst/>
          </a:prstGeom>
          <a:ln w="63500">
            <a:solidFill>
              <a:srgbClr val="902AFF"/>
            </a:solidFill>
            <a:custDash>
              <a:ds d="200000" sp="200000"/>
            </a:custDash>
            <a:miter lim="400000"/>
          </a:ln>
          <a:effectLst>
            <a:outerShdw blurRad="101600" dist="50800" dir="5400000" rotWithShape="0">
              <a:srgbClr val="000000">
                <a:alpha val="35000"/>
              </a:srgbClr>
            </a:outerShdw>
          </a:effectLst>
        </p:spPr>
        <p:txBody>
          <a:bodyPr lIns="121919" tIns="121919" rIns="121919" bIns="121919" anchor="ctr"/>
          <a:lstStyle/>
          <a:p>
            <a:endParaRPr/>
          </a:p>
        </p:txBody>
      </p:sp>
      <p:sp>
        <p:nvSpPr>
          <p:cNvPr id="273" name="Metadata Additions…"/>
          <p:cNvSpPr/>
          <p:nvPr/>
        </p:nvSpPr>
        <p:spPr>
          <a:xfrm>
            <a:off x="9563924" y="5897716"/>
            <a:ext cx="7309248" cy="659169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515" y="9061"/>
                </a:lnTo>
                <a:lnTo>
                  <a:pt x="5515" y="21021"/>
                </a:lnTo>
                <a:cubicBezTo>
                  <a:pt x="5515" y="21341"/>
                  <a:pt x="5748" y="21600"/>
                  <a:pt x="6037" y="21600"/>
                </a:cubicBezTo>
                <a:lnTo>
                  <a:pt x="21078" y="21600"/>
                </a:lnTo>
                <a:cubicBezTo>
                  <a:pt x="21367" y="21600"/>
                  <a:pt x="21600" y="21341"/>
                  <a:pt x="21600" y="21021"/>
                </a:cubicBezTo>
                <a:lnTo>
                  <a:pt x="21600" y="7830"/>
                </a:lnTo>
                <a:cubicBezTo>
                  <a:pt x="21600" y="7510"/>
                  <a:pt x="21367" y="7252"/>
                  <a:pt x="21078" y="7252"/>
                </a:cubicBezTo>
                <a:lnTo>
                  <a:pt x="7022" y="7252"/>
                </a:lnTo>
                <a:lnTo>
                  <a:pt x="0" y="0"/>
                </a:lnTo>
                <a:close/>
              </a:path>
            </a:pathLst>
          </a:custGeom>
          <a:solidFill>
            <a:schemeClr val="accent3">
              <a:lumOff val="44000"/>
            </a:schemeClr>
          </a:solidFill>
          <a:ln w="25400">
            <a:solidFill>
              <a:srgbClr val="9BC44D"/>
            </a:solidFill>
          </a:ln>
          <a:effectLst>
            <a:outerShdw blurRad="101600" dist="50800" dir="5400000" rotWithShape="0">
              <a:srgbClr val="000000">
                <a:alpha val="3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011680" tIns="121919" rIns="121919" bIns="121919"/>
          <a:lstStyle/>
          <a:p>
            <a:pPr>
              <a:defRPr sz="4200" b="1">
                <a:latin typeface="Trebuchet MS"/>
                <a:ea typeface="Trebuchet MS"/>
                <a:cs typeface="Trebuchet MS"/>
                <a:sym typeface="Trebuchet MS"/>
              </a:defRPr>
            </a:pPr>
            <a:endParaRPr lang="en-US" dirty="0"/>
          </a:p>
          <a:p>
            <a:pPr>
              <a:defRPr sz="4200" b="1">
                <a:latin typeface="Trebuchet MS"/>
                <a:ea typeface="Trebuchet MS"/>
                <a:cs typeface="Trebuchet MS"/>
                <a:sym typeface="Trebuchet MS"/>
              </a:defRPr>
            </a:pPr>
            <a:endParaRPr lang="en-US" dirty="0"/>
          </a:p>
          <a:p>
            <a:pPr>
              <a:defRPr sz="4200" b="1">
                <a:latin typeface="Trebuchet MS"/>
                <a:ea typeface="Trebuchet MS"/>
                <a:cs typeface="Trebuchet MS"/>
                <a:sym typeface="Trebuchet MS"/>
              </a:defRPr>
            </a:pPr>
            <a:endParaRPr lang="en-US" dirty="0"/>
          </a:p>
          <a:p>
            <a:pPr>
              <a:defRPr sz="4200" b="1">
                <a:latin typeface="Trebuchet MS"/>
                <a:ea typeface="Trebuchet MS"/>
                <a:cs typeface="Trebuchet MS"/>
                <a:sym typeface="Trebuchet MS"/>
              </a:defRPr>
            </a:pPr>
            <a:endParaRPr lang="en-US" dirty="0"/>
          </a:p>
          <a:p>
            <a:pPr>
              <a:defRPr sz="4200" b="1">
                <a:latin typeface="Trebuchet MS"/>
                <a:ea typeface="Trebuchet MS"/>
                <a:cs typeface="Trebuchet MS"/>
                <a:sym typeface="Trebuchet MS"/>
              </a:defRPr>
            </a:pPr>
            <a:r>
              <a:rPr dirty="0"/>
              <a:t>Metadata Additions</a:t>
            </a:r>
          </a:p>
          <a:p>
            <a:pPr>
              <a:defRPr b="1">
                <a:latin typeface="Trebuchet MS"/>
                <a:ea typeface="Trebuchet MS"/>
                <a:cs typeface="Trebuchet MS"/>
                <a:sym typeface="Trebuchet MS"/>
              </a:defRPr>
            </a:pPr>
            <a:endParaRPr dirty="0"/>
          </a:p>
          <a:p>
            <a:r>
              <a:rPr dirty="0" err="1"/>
              <a:t>KTXcubemapIncomplete</a:t>
            </a:r>
            <a:endParaRPr dirty="0"/>
          </a:p>
          <a:p>
            <a:r>
              <a:rPr dirty="0" err="1"/>
              <a:t>KTXswizzle</a:t>
            </a:r>
            <a:endParaRPr dirty="0"/>
          </a:p>
          <a:p>
            <a:r>
              <a:rPr dirty="0" err="1"/>
              <a:t>KTXwriter</a:t>
            </a:r>
            <a:endParaRPr dirty="0"/>
          </a:p>
        </p:txBody>
      </p:sp>
      <p:sp>
        <p:nvSpPr>
          <p:cNvPr id="274" name="Rectangle"/>
          <p:cNvSpPr/>
          <p:nvPr/>
        </p:nvSpPr>
        <p:spPr>
          <a:xfrm>
            <a:off x="9367145" y="4028887"/>
            <a:ext cx="451758" cy="1819790"/>
          </a:xfrm>
          <a:prstGeom prst="rect">
            <a:avLst/>
          </a:prstGeom>
          <a:ln w="63500">
            <a:solidFill>
              <a:schemeClr val="accent4">
                <a:lumOff val="-8800"/>
              </a:schemeClr>
            </a:solidFill>
            <a:custDash>
              <a:ds d="200000" sp="200000"/>
            </a:custDash>
            <a:miter lim="400000"/>
          </a:ln>
          <a:effectLst>
            <a:outerShdw blurRad="101600" dist="50800" dir="5400000" rotWithShape="0">
              <a:srgbClr val="000000">
                <a:alpha val="35000"/>
              </a:srgbClr>
            </a:outerShdw>
          </a:effectLst>
        </p:spPr>
        <p:txBody>
          <a:bodyPr lIns="121919" tIns="121919" rIns="121919" bIns="121919" anchor="ctr"/>
          <a:lstStyle/>
          <a:p>
            <a:endParaRPr/>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wipe dir="l"/>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271"/>
                                        </p:tgtEl>
                                        <p:attrNameLst>
                                          <p:attrName>style.visibility</p:attrName>
                                        </p:attrNameLst>
                                      </p:cBhvr>
                                      <p:to>
                                        <p:strVal val="visible"/>
                                      </p:to>
                                    </p:set>
                                    <p:anim calcmode="lin" valueType="num">
                                      <p:cBhvr>
                                        <p:cTn id="7" dur="1000" fill="hold"/>
                                        <p:tgtEl>
                                          <p:spTgt spid="271"/>
                                        </p:tgtEl>
                                        <p:attrNameLst>
                                          <p:attrName>ppt_x</p:attrName>
                                        </p:attrNameLst>
                                      </p:cBhvr>
                                      <p:tavLst>
                                        <p:tav tm="0">
                                          <p:val>
                                            <p:strVal val="#ppt_x"/>
                                          </p:val>
                                        </p:tav>
                                        <p:tav tm="100000">
                                          <p:val>
                                            <p:strVal val="#ppt_x"/>
                                          </p:val>
                                        </p:tav>
                                      </p:tavLst>
                                    </p:anim>
                                    <p:anim calcmode="lin" valueType="num">
                                      <p:cBhvr>
                                        <p:cTn id="8" dur="1000" fill="hold"/>
                                        <p:tgtEl>
                                          <p:spTgt spid="27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2" nodeType="clickEffect">
                                  <p:stCondLst>
                                    <p:cond delay="0"/>
                                  </p:stCondLst>
                                  <p:iterate>
                                    <p:tmAbs val="0"/>
                                  </p:iterate>
                                  <p:childTnLst>
                                    <p:set>
                                      <p:cBhvr>
                                        <p:cTn id="12" fill="hold"/>
                                        <p:tgtEl>
                                          <p:spTgt spid="273"/>
                                        </p:tgtEl>
                                        <p:attrNameLst>
                                          <p:attrName>style.visibility</p:attrName>
                                        </p:attrNameLst>
                                      </p:cBhvr>
                                      <p:to>
                                        <p:strVal val="visible"/>
                                      </p:to>
                                    </p:set>
                                    <p:anim calcmode="lin" valueType="num">
                                      <p:cBhvr>
                                        <p:cTn id="13" dur="1000" fill="hold"/>
                                        <p:tgtEl>
                                          <p:spTgt spid="273"/>
                                        </p:tgtEl>
                                        <p:attrNameLst>
                                          <p:attrName>ppt_x</p:attrName>
                                        </p:attrNameLst>
                                      </p:cBhvr>
                                      <p:tavLst>
                                        <p:tav tm="0">
                                          <p:val>
                                            <p:strVal val="#ppt_x"/>
                                          </p:val>
                                        </p:tav>
                                        <p:tav tm="100000">
                                          <p:val>
                                            <p:strVal val="#ppt_x"/>
                                          </p:val>
                                        </p:tav>
                                      </p:tavLst>
                                    </p:anim>
                                    <p:anim calcmode="lin" valueType="num">
                                      <p:cBhvr>
                                        <p:cTn id="14" dur="1000" fill="hold"/>
                                        <p:tgtEl>
                                          <p:spTgt spid="2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 grpId="1" animBg="1" advAuto="0"/>
      <p:bldP spid="273" grpId="2"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12</a:t>
            </a:fld>
            <a:endParaRPr/>
          </a:p>
        </p:txBody>
      </p:sp>
      <p:sp>
        <p:nvSpPr>
          <p:cNvPr id="279" name="KTX2 Header Additions: Supercompression"/>
          <p:cNvSpPr txBox="1">
            <a:spLocks noGrp="1"/>
          </p:cNvSpPr>
          <p:nvPr>
            <p:ph type="title"/>
          </p:nvPr>
        </p:nvSpPr>
        <p:spPr>
          <a:prstGeom prst="rect">
            <a:avLst/>
          </a:prstGeom>
        </p:spPr>
        <p:txBody>
          <a:bodyPr/>
          <a:lstStyle/>
          <a:p>
            <a:r>
              <a:t>KTX2 Header Additions: Supercompression</a:t>
            </a:r>
          </a:p>
        </p:txBody>
      </p:sp>
      <p:sp>
        <p:nvSpPr>
          <p:cNvPr id="280" name="supercompressionScheme…"/>
          <p:cNvSpPr txBox="1">
            <a:spLocks noGrp="1"/>
          </p:cNvSpPr>
          <p:nvPr>
            <p:ph type="body" idx="1"/>
          </p:nvPr>
        </p:nvSpPr>
        <p:spPr>
          <a:xfrm>
            <a:off x="1862666" y="1778000"/>
            <a:ext cx="13718382" cy="11383200"/>
          </a:xfrm>
          <a:prstGeom prst="rect">
            <a:avLst/>
          </a:prstGeom>
        </p:spPr>
        <p:txBody>
          <a:bodyPr lIns="114300" tIns="114300" rIns="114300" bIns="114300"/>
          <a:lstStyle/>
          <a:p>
            <a:r>
              <a:rPr dirty="0" err="1"/>
              <a:t>supercompressionScheme</a:t>
            </a:r>
            <a:endParaRPr dirty="0"/>
          </a:p>
          <a:p>
            <a:pPr lvl="1"/>
            <a:r>
              <a:rPr dirty="0"/>
              <a:t>Deflate (</a:t>
            </a:r>
            <a:r>
              <a:rPr dirty="0" err="1"/>
              <a:t>a.k.a</a:t>
            </a:r>
            <a:r>
              <a:rPr dirty="0"/>
              <a:t> </a:t>
            </a:r>
            <a:r>
              <a:rPr dirty="0" err="1"/>
              <a:t>zlib</a:t>
            </a:r>
            <a:r>
              <a:rPr dirty="0"/>
              <a:t>)</a:t>
            </a:r>
          </a:p>
          <a:p>
            <a:pPr lvl="1"/>
            <a:r>
              <a:rPr dirty="0" err="1"/>
              <a:t>Zstandard</a:t>
            </a:r>
            <a:endParaRPr dirty="0"/>
          </a:p>
          <a:p>
            <a:pPr lvl="1"/>
            <a:r>
              <a:rPr dirty="0"/>
              <a:t>Crunch CRN mode</a:t>
            </a:r>
          </a:p>
          <a:p>
            <a:pPr marL="0" indent="0">
              <a:buClrTx/>
              <a:buSzTx/>
              <a:buFontTx/>
              <a:buNone/>
            </a:pPr>
            <a:r>
              <a:rPr dirty="0"/>
              <a:t> Notes </a:t>
            </a:r>
            <a:r>
              <a:rPr b="0" dirty="0">
                <a:latin typeface="Apple Color Emoji"/>
                <a:ea typeface="Apple Color Emoji"/>
                <a:cs typeface="Apple Color Emoji"/>
                <a:sym typeface="Apple Color Emoji"/>
              </a:rPr>
              <a:t>💁🏻‍♂️</a:t>
            </a:r>
          </a:p>
          <a:p>
            <a:pPr lvl="1"/>
            <a:r>
              <a:rPr dirty="0"/>
              <a:t>Typically use Deflate &amp; </a:t>
            </a:r>
            <a:r>
              <a:rPr dirty="0" err="1"/>
              <a:t>Zstandard</a:t>
            </a:r>
            <a:r>
              <a:rPr dirty="0"/>
              <a:t> only with Crunch RDO-mode-processed or uncompressed images.</a:t>
            </a:r>
          </a:p>
          <a:p>
            <a:pPr lvl="1"/>
            <a:r>
              <a:rPr dirty="0"/>
              <a:t>Use CRN for </a:t>
            </a:r>
            <a:r>
              <a:rPr dirty="0" err="1"/>
              <a:t>supercompression</a:t>
            </a:r>
            <a:r>
              <a:rPr dirty="0"/>
              <a:t> of block-compressed textures.</a:t>
            </a:r>
          </a:p>
          <a:p>
            <a:pPr lvl="1"/>
            <a:r>
              <a:rPr dirty="0" err="1"/>
              <a:t>Transcodable</a:t>
            </a:r>
            <a:r>
              <a:rPr dirty="0"/>
              <a:t> format is </a:t>
            </a:r>
            <a:r>
              <a:rPr dirty="0" err="1"/>
              <a:t>supercompressed</a:t>
            </a:r>
            <a:r>
              <a:rPr dirty="0"/>
              <a:t> using CRN.</a:t>
            </a:r>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wipe dir="l"/>
      </p:transition>
    </mc:Choice>
    <mc:Fallback xmlns:a14="http://schemas.microsoft.com/office/drawing/2010/main" xmlns:m="http://schemas.openxmlformats.org/officeDocument/2006/math"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13</a:t>
            </a:fld>
            <a:endParaRPr/>
          </a:p>
        </p:txBody>
      </p:sp>
      <p:sp>
        <p:nvSpPr>
          <p:cNvPr id="283" name="KTX2 Header Additions: Others"/>
          <p:cNvSpPr txBox="1">
            <a:spLocks noGrp="1"/>
          </p:cNvSpPr>
          <p:nvPr>
            <p:ph type="title"/>
          </p:nvPr>
        </p:nvSpPr>
        <p:spPr>
          <a:prstGeom prst="rect">
            <a:avLst/>
          </a:prstGeom>
        </p:spPr>
        <p:txBody>
          <a:bodyPr/>
          <a:lstStyle/>
          <a:p>
            <a:r>
              <a:t>KTX2 Header Additions: Others</a:t>
            </a:r>
          </a:p>
        </p:txBody>
      </p:sp>
      <p:sp>
        <p:nvSpPr>
          <p:cNvPr id="284" name="vkFormat field…"/>
          <p:cNvSpPr txBox="1">
            <a:spLocks noGrp="1"/>
          </p:cNvSpPr>
          <p:nvPr>
            <p:ph type="body" idx="1"/>
          </p:nvPr>
        </p:nvSpPr>
        <p:spPr>
          <a:prstGeom prst="rect">
            <a:avLst/>
          </a:prstGeom>
        </p:spPr>
        <p:txBody>
          <a:bodyPr/>
          <a:lstStyle/>
          <a:p>
            <a:r>
              <a:t>vkFormat field</a:t>
            </a:r>
          </a:p>
          <a:p>
            <a:pPr lvl="1"/>
            <a:r>
              <a:t>makes loading of Vulkan textures easier</a:t>
            </a:r>
          </a:p>
          <a:p>
            <a:r>
              <a:t>levelOrder field</a:t>
            </a:r>
          </a:p>
          <a:p>
            <a:pPr lvl="1"/>
            <a:r>
              <a:t>lets mip levels be ordered from smallest first, enabling streaming</a:t>
            </a:r>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wipe dir="l"/>
      </p:transition>
    </mc:Choice>
    <mc:Fallback xmlns:a14="http://schemas.microsoft.com/office/drawing/2010/main" xmlns:m="http://schemas.openxmlformats.org/officeDocument/2006/math"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14</a:t>
            </a:fld>
            <a:endParaRPr/>
          </a:p>
        </p:txBody>
      </p:sp>
      <p:sp>
        <p:nvSpPr>
          <p:cNvPr id="289" name="Data Format Descriptor1"/>
          <p:cNvSpPr txBox="1">
            <a:spLocks noGrp="1"/>
          </p:cNvSpPr>
          <p:nvPr>
            <p:ph type="title"/>
          </p:nvPr>
        </p:nvSpPr>
        <p:spPr>
          <a:prstGeom prst="rect">
            <a:avLst/>
          </a:prstGeom>
        </p:spPr>
        <p:txBody>
          <a:bodyPr/>
          <a:lstStyle/>
          <a:p>
            <a:r>
              <a:t>Data Format Descriptor</a:t>
            </a:r>
            <a:r>
              <a:rPr baseline="31999"/>
              <a:t>1</a:t>
            </a:r>
          </a:p>
        </p:txBody>
      </p:sp>
      <p:sp>
        <p:nvSpPr>
          <p:cNvPr id="290" name="Exact description of texel format and color space…"/>
          <p:cNvSpPr txBox="1">
            <a:spLocks noGrp="1"/>
          </p:cNvSpPr>
          <p:nvPr>
            <p:ph type="body" idx="1"/>
          </p:nvPr>
        </p:nvSpPr>
        <p:spPr>
          <a:xfrm>
            <a:off x="1862665" y="1777999"/>
            <a:ext cx="14707086" cy="10034209"/>
          </a:xfrm>
          <a:prstGeom prst="rect">
            <a:avLst/>
          </a:prstGeom>
        </p:spPr>
        <p:txBody>
          <a:bodyPr/>
          <a:lstStyle/>
          <a:p>
            <a:r>
              <a:t>Exact description of texel format and color space</a:t>
            </a:r>
          </a:p>
          <a:p>
            <a:pPr lvl="1"/>
            <a:r>
              <a:t>non-OpenGL and non-Vulkan applications can use the image data without understanding OpenGL or Vulkan enums</a:t>
            </a:r>
          </a:p>
          <a:p>
            <a:pPr lvl="1"/>
            <a:r>
              <a:t>can describe multi-sample images opening the door to saving &amp; loading them. KTX2 support is under discussion.</a:t>
            </a:r>
          </a:p>
          <a:p>
            <a:pPr lvl="1"/>
            <a:r>
              <a:t>applications that care can do color correction</a:t>
            </a:r>
          </a:p>
        </p:txBody>
      </p:sp>
      <p:sp>
        <p:nvSpPr>
          <p:cNvPr id="291" name="Line"/>
          <p:cNvSpPr/>
          <p:nvPr/>
        </p:nvSpPr>
        <p:spPr>
          <a:xfrm>
            <a:off x="2148518" y="12215386"/>
            <a:ext cx="2099343" cy="1"/>
          </a:xfrm>
          <a:prstGeom prst="line">
            <a:avLst/>
          </a:prstGeom>
          <a:ln w="63500">
            <a:solidFill>
              <a:schemeClr val="accent4"/>
            </a:solidFill>
          </a:ln>
          <a:effectLst>
            <a:outerShdw blurRad="63500" dist="50800" dir="5400000" rotWithShape="0">
              <a:srgbClr val="000000">
                <a:alpha val="38000"/>
              </a:srgbClr>
            </a:outerShdw>
          </a:effectLst>
        </p:spPr>
        <p:txBody>
          <a:bodyPr lIns="121919" tIns="121919" rIns="121919" bIns="121919"/>
          <a:lstStyle/>
          <a:p>
            <a:endParaRPr/>
          </a:p>
        </p:txBody>
      </p:sp>
      <p:sp>
        <p:nvSpPr>
          <p:cNvPr id="292" name="See https://www.khronos.org/dataformat."/>
          <p:cNvSpPr txBox="1"/>
          <p:nvPr/>
        </p:nvSpPr>
        <p:spPr>
          <a:xfrm>
            <a:off x="1466219" y="12326182"/>
            <a:ext cx="8248515" cy="66040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7000" tIns="127000" rIns="127000" bIns="127000">
            <a:spAutoFit/>
          </a:bodyPr>
          <a:lstStyle/>
          <a:p>
            <a:pPr marL="882315" lvl="1" indent="-374315">
              <a:lnSpc>
                <a:spcPct val="104999"/>
              </a:lnSpc>
              <a:spcBef>
                <a:spcPts val="1000"/>
              </a:spcBef>
              <a:buSzPct val="100000"/>
              <a:buAutoNum type="arabicPeriod"/>
              <a:defRPr sz="2800" b="1">
                <a:latin typeface="Trebuchet MS"/>
                <a:ea typeface="Trebuchet MS"/>
                <a:cs typeface="Trebuchet MS"/>
                <a:sym typeface="Trebuchet MS"/>
              </a:defRPr>
            </a:pPr>
            <a:r>
              <a:t> See </a:t>
            </a:r>
            <a:r>
              <a:rPr u="sng">
                <a:solidFill>
                  <a:schemeClr val="accent6"/>
                </a:solidFill>
                <a:uFill>
                  <a:solidFill>
                    <a:schemeClr val="accent6"/>
                  </a:solidFill>
                </a:uFill>
                <a:hlinkClick r:id="rId3"/>
              </a:rPr>
              <a:t>https://www.khronos.org/dataformat</a:t>
            </a:r>
            <a:r>
              <a:t>.</a:t>
            </a:r>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wipe dir="l"/>
      </p:transition>
    </mc:Choice>
    <mc:Fallback xmlns:a14="http://schemas.microsoft.com/office/drawing/2010/main" xmlns:m="http://schemas.openxmlformats.org/officeDocument/2006/math"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15</a:t>
            </a:fld>
            <a:endParaRPr/>
          </a:p>
        </p:txBody>
      </p:sp>
      <p:sp>
        <p:nvSpPr>
          <p:cNvPr id="297" name="DFD Color Space Information"/>
          <p:cNvSpPr txBox="1">
            <a:spLocks noGrp="1"/>
          </p:cNvSpPr>
          <p:nvPr>
            <p:ph type="title"/>
          </p:nvPr>
        </p:nvSpPr>
        <p:spPr>
          <a:prstGeom prst="rect">
            <a:avLst/>
          </a:prstGeom>
        </p:spPr>
        <p:txBody>
          <a:bodyPr/>
          <a:lstStyle/>
          <a:p>
            <a:r>
              <a:t>DFD Color Space Information</a:t>
            </a:r>
          </a:p>
        </p:txBody>
      </p:sp>
      <p:sp>
        <p:nvSpPr>
          <p:cNvPr id="298" name="Enums are provided to identify…"/>
          <p:cNvSpPr txBox="1">
            <a:spLocks noGrp="1"/>
          </p:cNvSpPr>
          <p:nvPr>
            <p:ph type="body" idx="1"/>
          </p:nvPr>
        </p:nvSpPr>
        <p:spPr>
          <a:xfrm>
            <a:off x="1862666" y="1777999"/>
            <a:ext cx="16190023" cy="11383201"/>
          </a:xfrm>
          <a:prstGeom prst="rect">
            <a:avLst/>
          </a:prstGeom>
        </p:spPr>
        <p:txBody>
          <a:bodyPr/>
          <a:lstStyle/>
          <a:p>
            <a:pPr lvl="1">
              <a:buChar char="•"/>
            </a:pPr>
            <a:r>
              <a:t>Enums are provided to identify</a:t>
            </a:r>
          </a:p>
          <a:p>
            <a:pPr marL="1918820" lvl="2" indent="-871070"/>
            <a:r>
              <a:t>common primaries</a:t>
            </a:r>
          </a:p>
          <a:p>
            <a:pPr lvl="3"/>
            <a:r>
              <a:t>BT709/sRGB, BT2020, Display P3, Adobe RGB &amp; more.</a:t>
            </a:r>
          </a:p>
          <a:p>
            <a:pPr marL="1918820" lvl="2" indent="-871070"/>
            <a:r>
              <a:t>common transfer functions</a:t>
            </a:r>
          </a:p>
          <a:p>
            <a:pPr lvl="3"/>
            <a:r>
              <a:t>Linear</a:t>
            </a:r>
            <a:r>
              <a:rPr baseline="31999"/>
              <a:t>1</a:t>
            </a:r>
            <a:r>
              <a:t>, sRGB</a:t>
            </a:r>
            <a:r>
              <a:rPr baseline="31999"/>
              <a:t>1</a:t>
            </a:r>
            <a:r>
              <a:t>, ITU (BT 601, 709 &amp; 2020), Adobe RGB &amp; more</a:t>
            </a:r>
          </a:p>
          <a:p>
            <a:pPr lvl="1">
              <a:buChar char="•"/>
            </a:pPr>
            <a:r>
              <a:t>A full ICC profile could be incorporated via a KDFS extension</a:t>
            </a:r>
          </a:p>
        </p:txBody>
      </p:sp>
      <p:sp>
        <p:nvSpPr>
          <p:cNvPr id="299" name="Line"/>
          <p:cNvSpPr/>
          <p:nvPr/>
        </p:nvSpPr>
        <p:spPr>
          <a:xfrm>
            <a:off x="2148518" y="12215386"/>
            <a:ext cx="2099343" cy="1"/>
          </a:xfrm>
          <a:prstGeom prst="line">
            <a:avLst/>
          </a:prstGeom>
          <a:ln w="63500">
            <a:solidFill>
              <a:schemeClr val="accent4"/>
            </a:solidFill>
          </a:ln>
          <a:effectLst>
            <a:outerShdw blurRad="63500" dist="50800" dir="5400000" rotWithShape="0">
              <a:srgbClr val="000000">
                <a:alpha val="38000"/>
              </a:srgbClr>
            </a:outerShdw>
          </a:effectLst>
        </p:spPr>
        <p:txBody>
          <a:bodyPr lIns="121919" tIns="121919" rIns="121919" bIns="121919"/>
          <a:lstStyle/>
          <a:p>
            <a:endParaRPr/>
          </a:p>
        </p:txBody>
      </p:sp>
      <p:sp>
        <p:nvSpPr>
          <p:cNvPr id="300" name="D3D/OpenGL/Vulkan/WebGL support only Linear &amp; sRGB in hardware"/>
          <p:cNvSpPr txBox="1"/>
          <p:nvPr/>
        </p:nvSpPr>
        <p:spPr>
          <a:xfrm>
            <a:off x="1466219" y="12326182"/>
            <a:ext cx="12642293" cy="66040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7000" tIns="127000" rIns="127000" bIns="127000">
            <a:spAutoFit/>
          </a:bodyPr>
          <a:lstStyle/>
          <a:p>
            <a:pPr marL="882315" lvl="1" indent="-374315">
              <a:lnSpc>
                <a:spcPct val="104999"/>
              </a:lnSpc>
              <a:spcBef>
                <a:spcPts val="1000"/>
              </a:spcBef>
              <a:buSzPct val="100000"/>
              <a:buAutoNum type="arabicPeriod"/>
              <a:defRPr sz="2800" b="1">
                <a:latin typeface="Trebuchet MS"/>
                <a:ea typeface="Trebuchet MS"/>
                <a:cs typeface="Trebuchet MS"/>
                <a:sym typeface="Trebuchet MS"/>
              </a:defRPr>
            </a:pPr>
            <a:r>
              <a:t> D3D/OpenGL/Vulkan/WebGL support only Linear &amp; sRGB in hardware</a:t>
            </a:r>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wipe dir="l"/>
      </p:transition>
    </mc:Choice>
    <mc:Fallback xmlns:a14="http://schemas.microsoft.com/office/drawing/2010/main" xmlns:m="http://schemas.openxmlformats.org/officeDocument/2006/math"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16</a:t>
            </a:fld>
            <a:endParaRPr/>
          </a:p>
        </p:txBody>
      </p:sp>
      <p:sp>
        <p:nvSpPr>
          <p:cNvPr id="305" name="Metadata Additions"/>
          <p:cNvSpPr txBox="1">
            <a:spLocks noGrp="1"/>
          </p:cNvSpPr>
          <p:nvPr>
            <p:ph type="title"/>
          </p:nvPr>
        </p:nvSpPr>
        <p:spPr>
          <a:prstGeom prst="rect">
            <a:avLst/>
          </a:prstGeom>
        </p:spPr>
        <p:txBody>
          <a:bodyPr/>
          <a:lstStyle/>
          <a:p>
            <a:r>
              <a:t>Metadata Additions</a:t>
            </a:r>
          </a:p>
        </p:txBody>
      </p:sp>
      <p:sp>
        <p:nvSpPr>
          <p:cNvPr id="306" name="KTXcubemapIncomplete…"/>
          <p:cNvSpPr txBox="1">
            <a:spLocks noGrp="1"/>
          </p:cNvSpPr>
          <p:nvPr>
            <p:ph type="body" idx="1"/>
          </p:nvPr>
        </p:nvSpPr>
        <p:spPr>
          <a:xfrm>
            <a:off x="1862666" y="1777999"/>
            <a:ext cx="16340765" cy="11383201"/>
          </a:xfrm>
          <a:prstGeom prst="rect">
            <a:avLst/>
          </a:prstGeom>
        </p:spPr>
        <p:txBody>
          <a:bodyPr/>
          <a:lstStyle/>
          <a:p>
            <a:r>
              <a:t>KTXcubemapIncomplete</a:t>
            </a:r>
          </a:p>
          <a:p>
            <a:pPr lvl="1"/>
            <a:r>
              <a:t>Indicates which faces are present and absent when packaging an incomplete cubemap as a 2D array texture.</a:t>
            </a:r>
          </a:p>
          <a:p>
            <a:r>
              <a:t>KTXswizzle</a:t>
            </a:r>
          </a:p>
          <a:p>
            <a:pPr lvl="1"/>
            <a:r>
              <a:t>Indicates desired component mapping for a texture with color components.</a:t>
            </a:r>
          </a:p>
          <a:p>
            <a:r>
              <a:t>KTXwriter</a:t>
            </a:r>
          </a:p>
          <a:p>
            <a:pPr lvl="1"/>
            <a:r>
              <a:t>File writer should identify itself with this.</a:t>
            </a:r>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wipe dir="l"/>
      </p:transition>
    </mc:Choice>
    <mc:Fallback xmlns:a14="http://schemas.microsoft.com/office/drawing/2010/main" xmlns:m="http://schemas.openxmlformats.org/officeDocument/2006/math"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17</a:t>
            </a:fld>
            <a:endParaRPr/>
          </a:p>
        </p:txBody>
      </p:sp>
      <p:sp>
        <p:nvSpPr>
          <p:cNvPr id="311" name="CTTF Status"/>
          <p:cNvSpPr txBox="1">
            <a:spLocks noGrp="1"/>
          </p:cNvSpPr>
          <p:nvPr>
            <p:ph type="title"/>
          </p:nvPr>
        </p:nvSpPr>
        <p:spPr>
          <a:prstGeom prst="rect">
            <a:avLst/>
          </a:prstGeom>
        </p:spPr>
        <p:txBody>
          <a:bodyPr/>
          <a:lstStyle/>
          <a:p>
            <a:r>
              <a:t>CTTF Status</a:t>
            </a:r>
          </a:p>
        </p:txBody>
      </p:sp>
      <p:sp>
        <p:nvSpPr>
          <p:cNvPr id="312" name="KTX2 ready for trial implementation by end of 2018.…"/>
          <p:cNvSpPr txBox="1">
            <a:spLocks noGrp="1"/>
          </p:cNvSpPr>
          <p:nvPr>
            <p:ph type="body" idx="1"/>
          </p:nvPr>
        </p:nvSpPr>
        <p:spPr>
          <a:xfrm>
            <a:off x="1837266" y="1828799"/>
            <a:ext cx="21717001" cy="11383201"/>
          </a:xfrm>
          <a:prstGeom prst="rect">
            <a:avLst/>
          </a:prstGeom>
        </p:spPr>
        <p:txBody>
          <a:bodyPr/>
          <a:lstStyle/>
          <a:p>
            <a:pPr marL="872938" indent="-752288"/>
            <a:r>
              <a:rPr dirty="0"/>
              <a:t>KTX2 ready for trial implementation by end of 2018. </a:t>
            </a:r>
          </a:p>
          <a:p>
            <a:pPr>
              <a:defRPr sz="3800"/>
            </a:pPr>
            <a:r>
              <a:rPr sz="4400" dirty="0" err="1"/>
              <a:t>KHR_texture_transmission</a:t>
            </a:r>
            <a:r>
              <a:rPr sz="4400" dirty="0"/>
              <a:t> v1.0 Provisional spec in Q1 2019.</a:t>
            </a:r>
          </a:p>
          <a:p>
            <a:pPr marL="1330138" lvl="1" indent="-752288">
              <a:buSzPts val="3800"/>
              <a:defRPr sz="3800"/>
            </a:pPr>
            <a:r>
              <a:rPr dirty="0"/>
              <a:t>Universal </a:t>
            </a:r>
            <a:r>
              <a:rPr dirty="0" err="1"/>
              <a:t>supercompressed</a:t>
            </a:r>
            <a:r>
              <a:rPr dirty="0"/>
              <a:t> </a:t>
            </a:r>
            <a:r>
              <a:rPr dirty="0" err="1"/>
              <a:t>transcodable</a:t>
            </a:r>
            <a:r>
              <a:rPr dirty="0"/>
              <a:t> format </a:t>
            </a:r>
          </a:p>
          <a:p>
            <a:pPr marL="1868170" lvl="2" indent="-820420">
              <a:buSzPts val="3800"/>
              <a:defRPr sz="3800"/>
            </a:pPr>
            <a:r>
              <a:rPr dirty="0"/>
              <a:t>Target device transcodes to its own native GPU format in real-time</a:t>
            </a:r>
          </a:p>
          <a:p>
            <a:pPr marL="1330138" lvl="1" indent="-752288">
              <a:buSzPts val="3800"/>
              <a:defRPr sz="3800"/>
            </a:pPr>
            <a:r>
              <a:rPr dirty="0"/>
              <a:t>'RDO mode' - allows custom target bitrate (compression ratio vs quality tradeoff) </a:t>
            </a:r>
          </a:p>
          <a:p>
            <a:pPr marL="1330138" lvl="1" indent="-752288">
              <a:buSzPts val="3800"/>
              <a:defRPr sz="3800"/>
            </a:pPr>
            <a:r>
              <a:rPr dirty="0"/>
              <a:t>Only standard GPU formats supported for now [BC1-5, ETC1, PVRTC, ASTC LDR subset]</a:t>
            </a:r>
          </a:p>
          <a:p>
            <a:pPr marL="872938" indent="-752288"/>
            <a:r>
              <a:rPr dirty="0"/>
              <a:t>Works in Progress</a:t>
            </a:r>
          </a:p>
          <a:p>
            <a:pPr marL="1330138" lvl="1" indent="-752288">
              <a:buSzPts val="3800"/>
              <a:defRPr sz="3800"/>
            </a:pPr>
            <a:r>
              <a:rPr dirty="0"/>
              <a:t>CRN </a:t>
            </a:r>
            <a:r>
              <a:rPr dirty="0" err="1"/>
              <a:t>supercompressed</a:t>
            </a:r>
            <a:r>
              <a:rPr dirty="0"/>
              <a:t> bitstream specification document</a:t>
            </a:r>
          </a:p>
          <a:p>
            <a:pPr marL="1330138" lvl="1" indent="-752288">
              <a:buSzPts val="3800"/>
              <a:defRPr sz="3800"/>
            </a:pPr>
            <a:r>
              <a:rPr dirty="0"/>
              <a:t>ASTC{4x4,6x6,8x8} transcoders and encoder enhancements</a:t>
            </a:r>
          </a:p>
          <a:p>
            <a:pPr marL="1330138" lvl="1" indent="-752288">
              <a:buSzPts val="3800"/>
              <a:defRPr sz="3800"/>
            </a:pPr>
            <a:r>
              <a:rPr dirty="0"/>
              <a:t>Wide Universal Format Proposals (128/256-bit variable block size and tile support) </a:t>
            </a:r>
          </a:p>
          <a:p>
            <a:r>
              <a:rPr dirty="0"/>
              <a:t>Incremental spec revisions </a:t>
            </a:r>
          </a:p>
          <a:p>
            <a:pPr marL="1330138" lvl="1" indent="-752288">
              <a:buSzPts val="3800"/>
              <a:defRPr sz="3800"/>
            </a:pPr>
            <a:r>
              <a:rPr dirty="0"/>
              <a:t>Introduce support for variable block sizes and wide formats: ASTC, BC6H/BC7, HDR</a:t>
            </a:r>
          </a:p>
          <a:p>
            <a:pPr marL="1330138" lvl="1" indent="-752288">
              <a:buSzPts val="3800"/>
              <a:defRPr sz="3800"/>
            </a:pPr>
            <a:r>
              <a:rPr dirty="0"/>
              <a:t>Streaming functionality enhancements</a:t>
            </a:r>
          </a:p>
          <a:p>
            <a:pPr marL="1330138" lvl="1" indent="-752288">
              <a:buSzPts val="3800"/>
              <a:defRPr sz="3800"/>
            </a:pPr>
            <a:r>
              <a:rPr dirty="0"/>
              <a:t>New minor revisions will not introduce breaking changes</a:t>
            </a:r>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wipe dir="l"/>
      </p:transition>
    </mc:Choice>
    <mc:Fallback xmlns:a14="http://schemas.microsoft.com/office/drawing/2010/main" xmlns:m="http://schemas.openxmlformats.org/officeDocument/2006/math"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18</a:t>
            </a:fld>
            <a:endParaRPr/>
          </a:p>
        </p:txBody>
      </p:sp>
      <p:sp>
        <p:nvSpPr>
          <p:cNvPr id="315" name="Call for Industry Collaboration!"/>
          <p:cNvSpPr txBox="1">
            <a:spLocks noGrp="1"/>
          </p:cNvSpPr>
          <p:nvPr>
            <p:ph type="title"/>
          </p:nvPr>
        </p:nvSpPr>
        <p:spPr>
          <a:prstGeom prst="rect">
            <a:avLst/>
          </a:prstGeom>
        </p:spPr>
        <p:txBody>
          <a:bodyPr/>
          <a:lstStyle/>
          <a:p>
            <a:r>
              <a:t>Call for Industry Collaboration!</a:t>
            </a:r>
          </a:p>
        </p:txBody>
      </p:sp>
      <p:sp>
        <p:nvSpPr>
          <p:cNvPr id="316" name="Actively seeking industry feedback and contributions…"/>
          <p:cNvSpPr txBox="1">
            <a:spLocks noGrp="1"/>
          </p:cNvSpPr>
          <p:nvPr>
            <p:ph type="body" idx="1"/>
          </p:nvPr>
        </p:nvSpPr>
        <p:spPr>
          <a:xfrm>
            <a:off x="1862666" y="1777999"/>
            <a:ext cx="14867335" cy="11383201"/>
          </a:xfrm>
          <a:prstGeom prst="rect">
            <a:avLst/>
          </a:prstGeom>
        </p:spPr>
        <p:txBody>
          <a:bodyPr/>
          <a:lstStyle/>
          <a:p>
            <a:pPr marL="941069" indent="-820419"/>
            <a:r>
              <a:t>Actively seeking industry feedback and contributions</a:t>
            </a:r>
          </a:p>
          <a:p>
            <a:pPr marL="941069" indent="-820419"/>
            <a:r>
              <a:t>Development is open to the community - github links to specs, libs &amp; samples to follow</a:t>
            </a:r>
          </a:p>
          <a:p>
            <a:pPr marL="941069" indent="-820419"/>
            <a:r>
              <a:t>Consider participating directly in the Khronos 3D Formats WG!</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invX="1"/>
      </p:transition>
    </mc:Choice>
    <mc:Choice xmlns:p14="http://schemas.microsoft.com/office/powerpoint/2010/main" xmlns:a14="http://schemas.microsoft.com/office/drawing/2010/main" xmlns:m="http://schemas.openxmlformats.org/officeDocument/2006/math" xmlns="" Requires="p14">
      <p:transition spd="slow" advClick="1" p14:dur="1500">
        <p:wipe dir="l"/>
      </p:transition>
    </mc:Choice>
    <mc:Fallback xmlns:a14="http://schemas.microsoft.com/office/drawing/2010/main" xmlns:m="http://schemas.openxmlformats.org/officeDocument/2006/math"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19</a:t>
            </a:fld>
            <a:endParaRPr/>
          </a:p>
        </p:txBody>
      </p:sp>
      <p:sp>
        <p:nvSpPr>
          <p:cNvPr id="319" name="File Issues &amp; Suggestions in GitHub"/>
          <p:cNvSpPr txBox="1">
            <a:spLocks noGrp="1"/>
          </p:cNvSpPr>
          <p:nvPr>
            <p:ph type="title"/>
          </p:nvPr>
        </p:nvSpPr>
        <p:spPr>
          <a:prstGeom prst="rect">
            <a:avLst/>
          </a:prstGeom>
        </p:spPr>
        <p:txBody>
          <a:bodyPr/>
          <a:lstStyle/>
          <a:p>
            <a:r>
              <a:t>File Issues &amp; Suggestions in GitHub</a:t>
            </a:r>
          </a:p>
        </p:txBody>
      </p:sp>
      <p:sp>
        <p:nvSpPr>
          <p:cNvPr id="320" name="KTX2 Issues:…"/>
          <p:cNvSpPr txBox="1">
            <a:spLocks noGrp="1"/>
          </p:cNvSpPr>
          <p:nvPr>
            <p:ph type="body" idx="1"/>
          </p:nvPr>
        </p:nvSpPr>
        <p:spPr>
          <a:xfrm>
            <a:off x="1805747" y="1806458"/>
            <a:ext cx="21728644" cy="11007795"/>
          </a:xfrm>
          <a:prstGeom prst="rect">
            <a:avLst/>
          </a:prstGeom>
        </p:spPr>
        <p:txBody>
          <a:bodyPr/>
          <a:lstStyle/>
          <a:p>
            <a:r>
              <a:t>KTX2 Issues:</a:t>
            </a:r>
          </a:p>
          <a:p>
            <a:pPr marL="0" lvl="1" indent="577850">
              <a:buSzTx/>
              <a:buNone/>
            </a:pPr>
            <a:r>
              <a:t> </a:t>
            </a:r>
            <a:r>
              <a:rPr u="sng">
                <a:solidFill>
                  <a:schemeClr val="accent6"/>
                </a:solidFill>
                <a:uFill>
                  <a:solidFill>
                    <a:schemeClr val="accent6"/>
                  </a:solidFill>
                </a:uFill>
                <a:hlinkClick r:id="rId2"/>
              </a:rPr>
              <a:t>https://github.com/KhronosGroup/KTX-Specification/issues</a:t>
            </a:r>
          </a:p>
          <a:p>
            <a:r>
              <a:t>Compression Tools &amp; Transcoder Issues:</a:t>
            </a:r>
          </a:p>
          <a:p>
            <a:pPr marL="0" indent="120650">
              <a:buSzTx/>
              <a:buNone/>
            </a:pPr>
            <a:r>
              <a:t>    </a:t>
            </a:r>
            <a:r>
              <a:rPr u="sng">
                <a:solidFill>
                  <a:schemeClr val="accent6"/>
                </a:solidFill>
                <a:uFill>
                  <a:solidFill>
                    <a:schemeClr val="accent6"/>
                  </a:solidFill>
                </a:uFill>
                <a:hlinkClick r:id="rId3"/>
              </a:rPr>
              <a:t>https://github.com/KhronosGroup/glTF-Texture-Transmission-Tools/issues</a:t>
            </a:r>
          </a:p>
          <a:p>
            <a:r>
              <a:t>CTTF glTF Extension Issues (no draft &amp; no issues yet):</a:t>
            </a:r>
          </a:p>
          <a:p>
            <a:pPr marL="0" indent="120650">
              <a:buSzTx/>
              <a:buNone/>
            </a:pPr>
            <a:r>
              <a:t>    </a:t>
            </a:r>
            <a:r>
              <a:rPr u="sng">
                <a:solidFill>
                  <a:schemeClr val="accent6"/>
                </a:solidFill>
                <a:uFill>
                  <a:solidFill>
                    <a:schemeClr val="accent6"/>
                  </a:solidFill>
                </a:uFill>
                <a:hlinkClick r:id="rId4"/>
              </a:rPr>
              <a:t>https://github.com/KhronosGroup/glTF/issues</a:t>
            </a:r>
          </a:p>
          <a:p>
            <a:pPr marL="0" indent="120650">
              <a:buSzTx/>
              <a:buNone/>
            </a:pPr>
            <a:endParaRPr u="sng">
              <a:solidFill>
                <a:schemeClr val="accent6"/>
              </a:solidFill>
              <a:uFill>
                <a:solidFill>
                  <a:schemeClr val="accent6"/>
                </a:solidFill>
              </a:uFill>
              <a:hlinkClick r:id="rId4"/>
            </a:endParaRPr>
          </a:p>
          <a:p>
            <a:pPr marL="0" indent="0">
              <a:buClrTx/>
              <a:buSzTx/>
              <a:buFontTx/>
              <a:buNone/>
            </a:pPr>
            <a:r>
              <a:t>There may be some overlap in issues among these repos.</a:t>
            </a:r>
          </a:p>
          <a:p>
            <a:pPr marL="0" indent="0">
              <a:buClrTx/>
              <a:buSzTx/>
              <a:buFontTx/>
              <a:buNone/>
            </a:pPr>
            <a:endParaRPr/>
          </a:p>
          <a:p>
            <a:r>
              <a:t>Some KTX2 issues, mostly resolved, are listed at end of the specification:</a:t>
            </a:r>
          </a:p>
          <a:p>
            <a:pPr marL="0" lvl="8" indent="1828800">
              <a:buClrTx/>
              <a:buSzTx/>
              <a:buFontTx/>
              <a:buNone/>
            </a:pPr>
            <a:r>
              <a:rPr u="sng">
                <a:solidFill>
                  <a:schemeClr val="accent6"/>
                </a:solidFill>
                <a:uFill>
                  <a:solidFill>
                    <a:schemeClr val="accent6"/>
                  </a:solidFill>
                </a:uFill>
                <a:hlinkClick r:id="rId5"/>
              </a:rPr>
              <a:t>http://github.khronos.org/KTX-Specification/</a:t>
            </a:r>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wipe dir="l"/>
      </p:transition>
    </mc:Choice>
    <mc:Fallback xmlns:a14="http://schemas.microsoft.com/office/drawing/2010/main" xmlns:m="http://schemas.openxmlformats.org/officeDocument/2006/math"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Shape 8"/>
          <p:cNvSpPr txBox="1">
            <a:spLocks noGrp="1"/>
          </p:cNvSpPr>
          <p:nvPr>
            <p:ph type="sldNum" sz="quarter" idx="2"/>
          </p:nvPr>
        </p:nvSpPr>
        <p:spPr>
          <a:xfrm>
            <a:off x="23837900" y="13279966"/>
            <a:ext cx="261929" cy="3925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b="1">
                <a:solidFill>
                  <a:srgbClr val="808080"/>
                </a:solidFill>
                <a:latin typeface="Trebuchet MS"/>
                <a:ea typeface="Trebuchet MS"/>
                <a:cs typeface="Trebuchet MS"/>
                <a:sym typeface="Trebuchet MS"/>
              </a:defRPr>
            </a:lvl1pPr>
          </a:lstStyle>
          <a:p>
            <a:fld id="{86CB4B4D-7CA3-9044-876B-883B54F8677D}" type="slidenum">
              <a:t>2</a:t>
            </a:fld>
            <a:endParaRPr/>
          </a:p>
        </p:txBody>
      </p:sp>
      <p:sp>
        <p:nvSpPr>
          <p:cNvPr id="101" name="Shape 67"/>
          <p:cNvSpPr txBox="1">
            <a:spLocks noGrp="1"/>
          </p:cNvSpPr>
          <p:nvPr>
            <p:ph type="title"/>
          </p:nvPr>
        </p:nvSpPr>
        <p:spPr>
          <a:prstGeom prst="rect">
            <a:avLst/>
          </a:prstGeom>
        </p:spPr>
        <p:txBody>
          <a:bodyPr/>
          <a:lstStyle/>
          <a:p>
            <a:r>
              <a:t>Required Specifications</a:t>
            </a:r>
          </a:p>
        </p:txBody>
      </p:sp>
      <p:sp>
        <p:nvSpPr>
          <p:cNvPr id="102" name="Shape 68"/>
          <p:cNvSpPr txBox="1">
            <a:spLocks noGrp="1"/>
          </p:cNvSpPr>
          <p:nvPr>
            <p:ph type="body" sz="quarter" idx="1"/>
          </p:nvPr>
        </p:nvSpPr>
        <p:spPr>
          <a:xfrm>
            <a:off x="1862666" y="1777999"/>
            <a:ext cx="13264143" cy="3794523"/>
          </a:xfrm>
          <a:prstGeom prst="rect">
            <a:avLst/>
          </a:prstGeom>
        </p:spPr>
        <p:txBody>
          <a:bodyPr/>
          <a:lstStyle/>
          <a:p>
            <a:r>
              <a:t>Format(s) for the image bits</a:t>
            </a:r>
          </a:p>
          <a:p>
            <a:r>
              <a:t>Container</a:t>
            </a:r>
          </a:p>
          <a:p>
            <a:pPr lvl="1"/>
            <a:r>
              <a:t>Textures usually consist of multiple images</a:t>
            </a:r>
          </a:p>
          <a:p>
            <a:pPr lvl="1"/>
            <a:r>
              <a:t>A container makes for easier use.</a:t>
            </a:r>
          </a:p>
        </p:txBody>
      </p:sp>
      <p:grpSp>
        <p:nvGrpSpPr>
          <p:cNvPr id="115" name="Group"/>
          <p:cNvGrpSpPr/>
          <p:nvPr/>
        </p:nvGrpSpPr>
        <p:grpSpPr>
          <a:xfrm>
            <a:off x="3344068" y="5850518"/>
            <a:ext cx="17695864" cy="3386668"/>
            <a:chOff x="0" y="0"/>
            <a:chExt cx="17695862" cy="3386666"/>
          </a:xfrm>
        </p:grpSpPr>
        <p:sp>
          <p:nvSpPr>
            <p:cNvPr id="103" name="Rectangle"/>
            <p:cNvSpPr/>
            <p:nvPr/>
          </p:nvSpPr>
          <p:spPr>
            <a:xfrm>
              <a:off x="0" y="0"/>
              <a:ext cx="17695863" cy="3386667"/>
            </a:xfrm>
            <a:prstGeom prst="rect">
              <a:avLst/>
            </a:prstGeom>
            <a:solidFill>
              <a:schemeClr val="accent3">
                <a:lumOff val="44000"/>
              </a:schemeClr>
            </a:solidFill>
            <a:ln w="63500" cap="flat">
              <a:solidFill>
                <a:srgbClr val="9BC44D"/>
              </a:solidFill>
              <a:prstDash val="solid"/>
              <a:round/>
            </a:ln>
            <a:effectLst>
              <a:outerShdw blurRad="101600" dist="50800" dir="5400000" rotWithShape="0">
                <a:srgbClr val="000000">
                  <a:alpha val="35000"/>
                </a:srgbClr>
              </a:outerShdw>
            </a:effectLst>
          </p:spPr>
          <p:txBody>
            <a:bodyPr wrap="square" lIns="121919" tIns="121919" rIns="121919" bIns="121919" numCol="1" anchor="ctr">
              <a:noAutofit/>
            </a:bodyPr>
            <a:lstStyle/>
            <a:p>
              <a:endParaRPr/>
            </a:p>
          </p:txBody>
        </p:sp>
        <p:sp>
          <p:nvSpPr>
            <p:cNvPr id="104" name="Image 1"/>
            <p:cNvSpPr/>
            <p:nvPr/>
          </p:nvSpPr>
          <p:spPr>
            <a:xfrm>
              <a:off x="3950766" y="554897"/>
              <a:ext cx="2256104" cy="2209140"/>
            </a:xfrm>
            <a:prstGeom prst="rect">
              <a:avLst/>
            </a:prstGeom>
            <a:gradFill flip="none" rotWithShape="1">
              <a:gsLst>
                <a:gs pos="0">
                  <a:schemeClr val="accent4">
                    <a:lumOff val="28974"/>
                  </a:schemeClr>
                </a:gs>
                <a:gs pos="35000">
                  <a:srgbClr val="CFCFCF"/>
                </a:gs>
                <a:gs pos="100000">
                  <a:schemeClr val="accent4">
                    <a:lumOff val="48879"/>
                  </a:schemeClr>
                </a:gs>
              </a:gsLst>
              <a:lin ang="16200000" scaled="0"/>
            </a:gradFill>
            <a:ln w="25400" cap="flat">
              <a:solidFill>
                <a:srgbClr val="000000"/>
              </a:solidFill>
              <a:prstDash val="solid"/>
              <a:round/>
            </a:ln>
            <a:effectLst>
              <a:outerShdw blurRad="101600" dist="50800" dir="5400000" rotWithShape="0">
                <a:srgbClr val="000000">
                  <a:alpha val="38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1919" tIns="121919" rIns="121919" bIns="121919" numCol="1" anchor="ctr">
              <a:noAutofit/>
            </a:bodyPr>
            <a:lstStyle>
              <a:lvl1pPr algn="ctr"/>
            </a:lstStyle>
            <a:p>
              <a:r>
                <a:t>Image 1</a:t>
              </a:r>
            </a:p>
          </p:txBody>
        </p:sp>
        <p:sp>
          <p:nvSpPr>
            <p:cNvPr id="105" name="Image n"/>
            <p:cNvSpPr/>
            <p:nvPr/>
          </p:nvSpPr>
          <p:spPr>
            <a:xfrm>
              <a:off x="14290013" y="588764"/>
              <a:ext cx="2256103" cy="2209139"/>
            </a:xfrm>
            <a:prstGeom prst="rect">
              <a:avLst/>
            </a:prstGeom>
            <a:gradFill flip="none" rotWithShape="1">
              <a:gsLst>
                <a:gs pos="0">
                  <a:schemeClr val="accent4">
                    <a:lumOff val="28974"/>
                  </a:schemeClr>
                </a:gs>
                <a:gs pos="35000">
                  <a:srgbClr val="CFCFCF"/>
                </a:gs>
                <a:gs pos="100000">
                  <a:schemeClr val="accent4">
                    <a:lumOff val="48879"/>
                  </a:schemeClr>
                </a:gs>
              </a:gsLst>
              <a:lin ang="16200000" scaled="0"/>
            </a:gradFill>
            <a:ln w="25400" cap="flat">
              <a:solidFill>
                <a:srgbClr val="000000"/>
              </a:solidFill>
              <a:prstDash val="solid"/>
              <a:round/>
            </a:ln>
            <a:effectLst>
              <a:outerShdw blurRad="101600" dist="50800" dir="5400000" rotWithShape="0">
                <a:srgbClr val="000000">
                  <a:alpha val="38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1919" tIns="121919" rIns="121919" bIns="121919" numCol="1" anchor="ctr">
              <a:noAutofit/>
            </a:bodyPr>
            <a:lstStyle>
              <a:lvl1pPr algn="ctr"/>
            </a:lstStyle>
            <a:p>
              <a:r>
                <a:t>Image n</a:t>
              </a:r>
            </a:p>
          </p:txBody>
        </p:sp>
        <p:sp>
          <p:nvSpPr>
            <p:cNvPr id="106" name="Circle"/>
            <p:cNvSpPr/>
            <p:nvPr/>
          </p:nvSpPr>
          <p:spPr>
            <a:xfrm>
              <a:off x="7459588" y="1523917"/>
              <a:ext cx="271098" cy="271098"/>
            </a:xfrm>
            <a:prstGeom prst="ellipse">
              <a:avLst/>
            </a:prstGeom>
            <a:gradFill flip="none" rotWithShape="1">
              <a:gsLst>
                <a:gs pos="0">
                  <a:schemeClr val="accent4">
                    <a:lumOff val="28974"/>
                  </a:schemeClr>
                </a:gs>
                <a:gs pos="35000">
                  <a:srgbClr val="CFCFCF"/>
                </a:gs>
                <a:gs pos="100000">
                  <a:schemeClr val="accent4">
                    <a:lumOff val="48879"/>
                  </a:schemeClr>
                </a:gs>
              </a:gsLst>
              <a:lin ang="16200000" scaled="0"/>
            </a:gradFill>
            <a:ln w="25400" cap="flat">
              <a:solidFill>
                <a:srgbClr val="000000"/>
              </a:solidFill>
              <a:prstDash val="solid"/>
              <a:round/>
            </a:ln>
            <a:effectLst>
              <a:outerShdw blurRad="101600" dist="50800" dir="5400000" rotWithShape="0">
                <a:srgbClr val="000000">
                  <a:alpha val="38000"/>
                </a:srgbClr>
              </a:outerShdw>
            </a:effectLst>
          </p:spPr>
          <p:txBody>
            <a:bodyPr wrap="square" lIns="121919" tIns="121919" rIns="121919" bIns="121919" numCol="1" anchor="ctr">
              <a:noAutofit/>
            </a:bodyPr>
            <a:lstStyle/>
            <a:p>
              <a:endParaRPr/>
            </a:p>
          </p:txBody>
        </p:sp>
        <p:sp>
          <p:nvSpPr>
            <p:cNvPr id="107" name="Circle"/>
            <p:cNvSpPr/>
            <p:nvPr/>
          </p:nvSpPr>
          <p:spPr>
            <a:xfrm>
              <a:off x="8217675" y="1523917"/>
              <a:ext cx="271098" cy="271098"/>
            </a:xfrm>
            <a:prstGeom prst="ellipse">
              <a:avLst/>
            </a:prstGeom>
            <a:gradFill flip="none" rotWithShape="1">
              <a:gsLst>
                <a:gs pos="0">
                  <a:schemeClr val="accent4">
                    <a:lumOff val="28974"/>
                  </a:schemeClr>
                </a:gs>
                <a:gs pos="35000">
                  <a:srgbClr val="CFCFCF"/>
                </a:gs>
                <a:gs pos="100000">
                  <a:schemeClr val="accent4">
                    <a:lumOff val="48879"/>
                  </a:schemeClr>
                </a:gs>
              </a:gsLst>
              <a:lin ang="16200000" scaled="0"/>
            </a:gradFill>
            <a:ln w="25400" cap="flat">
              <a:solidFill>
                <a:srgbClr val="000000"/>
              </a:solidFill>
              <a:prstDash val="solid"/>
              <a:round/>
            </a:ln>
            <a:effectLst>
              <a:outerShdw blurRad="101600" dist="50800" dir="5400000" rotWithShape="0">
                <a:srgbClr val="000000">
                  <a:alpha val="38000"/>
                </a:srgbClr>
              </a:outerShdw>
            </a:effectLst>
          </p:spPr>
          <p:txBody>
            <a:bodyPr wrap="square" lIns="121919" tIns="121919" rIns="121919" bIns="121919" numCol="1" anchor="ctr">
              <a:noAutofit/>
            </a:bodyPr>
            <a:lstStyle/>
            <a:p>
              <a:endParaRPr/>
            </a:p>
          </p:txBody>
        </p:sp>
        <p:sp>
          <p:nvSpPr>
            <p:cNvPr id="108" name="Circle"/>
            <p:cNvSpPr/>
            <p:nvPr/>
          </p:nvSpPr>
          <p:spPr>
            <a:xfrm>
              <a:off x="8975762" y="1523917"/>
              <a:ext cx="271098" cy="271098"/>
            </a:xfrm>
            <a:prstGeom prst="ellipse">
              <a:avLst/>
            </a:prstGeom>
            <a:gradFill flip="none" rotWithShape="1">
              <a:gsLst>
                <a:gs pos="0">
                  <a:schemeClr val="accent4">
                    <a:lumOff val="28974"/>
                  </a:schemeClr>
                </a:gs>
                <a:gs pos="35000">
                  <a:srgbClr val="CFCFCF"/>
                </a:gs>
                <a:gs pos="100000">
                  <a:schemeClr val="accent4">
                    <a:lumOff val="48879"/>
                  </a:schemeClr>
                </a:gs>
              </a:gsLst>
              <a:lin ang="16200000" scaled="0"/>
            </a:gradFill>
            <a:ln w="25400" cap="flat">
              <a:solidFill>
                <a:srgbClr val="000000"/>
              </a:solidFill>
              <a:prstDash val="solid"/>
              <a:round/>
            </a:ln>
            <a:effectLst>
              <a:outerShdw blurRad="101600" dist="50800" dir="5400000" rotWithShape="0">
                <a:srgbClr val="000000">
                  <a:alpha val="38000"/>
                </a:srgbClr>
              </a:outerShdw>
            </a:effectLst>
          </p:spPr>
          <p:txBody>
            <a:bodyPr wrap="square" lIns="121919" tIns="121919" rIns="121919" bIns="121919" numCol="1" anchor="ctr">
              <a:noAutofit/>
            </a:bodyPr>
            <a:lstStyle/>
            <a:p>
              <a:endParaRPr/>
            </a:p>
          </p:txBody>
        </p:sp>
        <p:sp>
          <p:nvSpPr>
            <p:cNvPr id="109" name="Header"/>
            <p:cNvSpPr/>
            <p:nvPr/>
          </p:nvSpPr>
          <p:spPr>
            <a:xfrm>
              <a:off x="883164" y="588764"/>
              <a:ext cx="2256103" cy="2209139"/>
            </a:xfrm>
            <a:prstGeom prst="rect">
              <a:avLst/>
            </a:prstGeom>
            <a:gradFill flip="none" rotWithShape="1">
              <a:gsLst>
                <a:gs pos="0">
                  <a:srgbClr val="9BC44D"/>
                </a:gs>
                <a:gs pos="100000">
                  <a:srgbClr val="C3F661"/>
                </a:gs>
              </a:gsLst>
              <a:lin ang="16200000" scaled="0"/>
            </a:gradFill>
            <a:ln w="25400" cap="flat">
              <a:solidFill>
                <a:srgbClr val="9BC44D"/>
              </a:solidFill>
              <a:prstDash val="solid"/>
              <a:round/>
            </a:ln>
            <a:effectLst>
              <a:outerShdw blurRad="101600" dist="50800" dir="5400000" rotWithShape="0">
                <a:srgbClr val="000000">
                  <a:alpha val="3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1919" tIns="121919" rIns="121919" bIns="121919" numCol="1" anchor="ctr">
              <a:noAutofit/>
            </a:bodyPr>
            <a:lstStyle>
              <a:lvl1pPr algn="ctr">
                <a:defRPr>
                  <a:solidFill>
                    <a:srgbClr val="9BC44D"/>
                  </a:solidFill>
                </a:defRPr>
              </a:lvl1pPr>
            </a:lstStyle>
            <a:p>
              <a:r>
                <a:t>Header</a:t>
              </a:r>
            </a:p>
          </p:txBody>
        </p:sp>
        <p:sp>
          <p:nvSpPr>
            <p:cNvPr id="110" name="Circle"/>
            <p:cNvSpPr/>
            <p:nvPr/>
          </p:nvSpPr>
          <p:spPr>
            <a:xfrm>
              <a:off x="9733849" y="1523917"/>
              <a:ext cx="271098" cy="271098"/>
            </a:xfrm>
            <a:prstGeom prst="ellipse">
              <a:avLst/>
            </a:prstGeom>
            <a:gradFill flip="none" rotWithShape="1">
              <a:gsLst>
                <a:gs pos="0">
                  <a:schemeClr val="accent4">
                    <a:lumOff val="28974"/>
                  </a:schemeClr>
                </a:gs>
                <a:gs pos="35000">
                  <a:srgbClr val="CFCFCF"/>
                </a:gs>
                <a:gs pos="100000">
                  <a:schemeClr val="accent4">
                    <a:lumOff val="48879"/>
                  </a:schemeClr>
                </a:gs>
              </a:gsLst>
              <a:lin ang="16200000" scaled="0"/>
            </a:gradFill>
            <a:ln w="25400" cap="flat">
              <a:solidFill>
                <a:srgbClr val="000000"/>
              </a:solidFill>
              <a:prstDash val="solid"/>
              <a:round/>
            </a:ln>
            <a:effectLst>
              <a:outerShdw blurRad="101600" dist="50800" dir="5400000" rotWithShape="0">
                <a:srgbClr val="000000">
                  <a:alpha val="38000"/>
                </a:srgbClr>
              </a:outerShdw>
            </a:effectLst>
          </p:spPr>
          <p:txBody>
            <a:bodyPr wrap="square" lIns="121919" tIns="121919" rIns="121919" bIns="121919" numCol="1" anchor="ctr">
              <a:noAutofit/>
            </a:bodyPr>
            <a:lstStyle/>
            <a:p>
              <a:endParaRPr/>
            </a:p>
          </p:txBody>
        </p:sp>
        <p:sp>
          <p:nvSpPr>
            <p:cNvPr id="111" name="Circle"/>
            <p:cNvSpPr/>
            <p:nvPr/>
          </p:nvSpPr>
          <p:spPr>
            <a:xfrm>
              <a:off x="10491936" y="1523917"/>
              <a:ext cx="271098" cy="271098"/>
            </a:xfrm>
            <a:prstGeom prst="ellipse">
              <a:avLst/>
            </a:prstGeom>
            <a:gradFill flip="none" rotWithShape="1">
              <a:gsLst>
                <a:gs pos="0">
                  <a:schemeClr val="accent4">
                    <a:lumOff val="28974"/>
                  </a:schemeClr>
                </a:gs>
                <a:gs pos="35000">
                  <a:srgbClr val="CFCFCF"/>
                </a:gs>
                <a:gs pos="100000">
                  <a:schemeClr val="accent4">
                    <a:lumOff val="48879"/>
                  </a:schemeClr>
                </a:gs>
              </a:gsLst>
              <a:lin ang="16200000" scaled="0"/>
            </a:gradFill>
            <a:ln w="25400" cap="flat">
              <a:solidFill>
                <a:srgbClr val="000000"/>
              </a:solidFill>
              <a:prstDash val="solid"/>
              <a:round/>
            </a:ln>
            <a:effectLst>
              <a:outerShdw blurRad="101600" dist="50800" dir="5400000" rotWithShape="0">
                <a:srgbClr val="000000">
                  <a:alpha val="38000"/>
                </a:srgbClr>
              </a:outerShdw>
            </a:effectLst>
          </p:spPr>
          <p:txBody>
            <a:bodyPr wrap="square" lIns="121919" tIns="121919" rIns="121919" bIns="121919" numCol="1" anchor="ctr">
              <a:noAutofit/>
            </a:bodyPr>
            <a:lstStyle/>
            <a:p>
              <a:endParaRPr/>
            </a:p>
          </p:txBody>
        </p:sp>
        <p:sp>
          <p:nvSpPr>
            <p:cNvPr id="112" name="Circle"/>
            <p:cNvSpPr/>
            <p:nvPr/>
          </p:nvSpPr>
          <p:spPr>
            <a:xfrm>
              <a:off x="11250023" y="1523917"/>
              <a:ext cx="271098" cy="271098"/>
            </a:xfrm>
            <a:prstGeom prst="ellipse">
              <a:avLst/>
            </a:prstGeom>
            <a:gradFill flip="none" rotWithShape="1">
              <a:gsLst>
                <a:gs pos="0">
                  <a:schemeClr val="accent4">
                    <a:lumOff val="28974"/>
                  </a:schemeClr>
                </a:gs>
                <a:gs pos="35000">
                  <a:srgbClr val="CFCFCF"/>
                </a:gs>
                <a:gs pos="100000">
                  <a:schemeClr val="accent4">
                    <a:lumOff val="48879"/>
                  </a:schemeClr>
                </a:gs>
              </a:gsLst>
              <a:lin ang="16200000" scaled="0"/>
            </a:gradFill>
            <a:ln w="25400" cap="flat">
              <a:solidFill>
                <a:srgbClr val="000000"/>
              </a:solidFill>
              <a:prstDash val="solid"/>
              <a:round/>
            </a:ln>
            <a:effectLst>
              <a:outerShdw blurRad="101600" dist="50800" dir="5400000" rotWithShape="0">
                <a:srgbClr val="000000">
                  <a:alpha val="38000"/>
                </a:srgbClr>
              </a:outerShdw>
            </a:effectLst>
          </p:spPr>
          <p:txBody>
            <a:bodyPr wrap="square" lIns="121919" tIns="121919" rIns="121919" bIns="121919" numCol="1" anchor="ctr">
              <a:noAutofit/>
            </a:bodyPr>
            <a:lstStyle/>
            <a:p>
              <a:endParaRPr/>
            </a:p>
          </p:txBody>
        </p:sp>
        <p:sp>
          <p:nvSpPr>
            <p:cNvPr id="113" name="Circle"/>
            <p:cNvSpPr/>
            <p:nvPr/>
          </p:nvSpPr>
          <p:spPr>
            <a:xfrm>
              <a:off x="12008110" y="1523917"/>
              <a:ext cx="271098" cy="271098"/>
            </a:xfrm>
            <a:prstGeom prst="ellipse">
              <a:avLst/>
            </a:prstGeom>
            <a:gradFill flip="none" rotWithShape="1">
              <a:gsLst>
                <a:gs pos="0">
                  <a:schemeClr val="accent4">
                    <a:lumOff val="28974"/>
                  </a:schemeClr>
                </a:gs>
                <a:gs pos="35000">
                  <a:srgbClr val="CFCFCF"/>
                </a:gs>
                <a:gs pos="100000">
                  <a:schemeClr val="accent4">
                    <a:lumOff val="48879"/>
                  </a:schemeClr>
                </a:gs>
              </a:gsLst>
              <a:lin ang="16200000" scaled="0"/>
            </a:gradFill>
            <a:ln w="25400" cap="flat">
              <a:solidFill>
                <a:srgbClr val="000000"/>
              </a:solidFill>
              <a:prstDash val="solid"/>
              <a:round/>
            </a:ln>
            <a:effectLst>
              <a:outerShdw blurRad="101600" dist="50800" dir="5400000" rotWithShape="0">
                <a:srgbClr val="000000">
                  <a:alpha val="38000"/>
                </a:srgbClr>
              </a:outerShdw>
            </a:effectLst>
          </p:spPr>
          <p:txBody>
            <a:bodyPr wrap="square" lIns="121919" tIns="121919" rIns="121919" bIns="121919" numCol="1" anchor="ctr">
              <a:noAutofit/>
            </a:bodyPr>
            <a:lstStyle/>
            <a:p>
              <a:endParaRPr/>
            </a:p>
          </p:txBody>
        </p:sp>
        <p:sp>
          <p:nvSpPr>
            <p:cNvPr id="114" name="Circle"/>
            <p:cNvSpPr/>
            <p:nvPr/>
          </p:nvSpPr>
          <p:spPr>
            <a:xfrm>
              <a:off x="12766199" y="1523917"/>
              <a:ext cx="271098" cy="271098"/>
            </a:xfrm>
            <a:prstGeom prst="ellipse">
              <a:avLst/>
            </a:prstGeom>
            <a:gradFill flip="none" rotWithShape="1">
              <a:gsLst>
                <a:gs pos="0">
                  <a:schemeClr val="accent4">
                    <a:lumOff val="28974"/>
                  </a:schemeClr>
                </a:gs>
                <a:gs pos="35000">
                  <a:srgbClr val="CFCFCF"/>
                </a:gs>
                <a:gs pos="100000">
                  <a:schemeClr val="accent4">
                    <a:lumOff val="48879"/>
                  </a:schemeClr>
                </a:gs>
              </a:gsLst>
              <a:lin ang="16200000" scaled="0"/>
            </a:gradFill>
            <a:ln w="25400" cap="flat">
              <a:solidFill>
                <a:srgbClr val="000000"/>
              </a:solidFill>
              <a:prstDash val="solid"/>
              <a:round/>
            </a:ln>
            <a:effectLst>
              <a:outerShdw blurRad="101600" dist="50800" dir="5400000" rotWithShape="0">
                <a:srgbClr val="000000">
                  <a:alpha val="38000"/>
                </a:srgbClr>
              </a:outerShdw>
            </a:effectLst>
          </p:spPr>
          <p:txBody>
            <a:bodyPr wrap="square" lIns="121919" tIns="121919" rIns="121919" bIns="121919" numCol="1" anchor="ctr">
              <a:noAutofit/>
            </a:bodyPr>
            <a:lstStyle/>
            <a:p>
              <a:endParaRPr/>
            </a:p>
          </p:txBody>
        </p:sp>
      </p:gr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wipe dir="l"/>
      </p:transition>
    </mc:Choice>
    <mc:Fallback xmlns:a14="http://schemas.microsoft.com/office/drawing/2010/main" xmlns:m="http://schemas.openxmlformats.org/officeDocument/2006/math"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20</a:t>
            </a:fld>
            <a:endParaRPr/>
          </a:p>
        </p:txBody>
      </p:sp>
      <p:sp>
        <p:nvSpPr>
          <p:cNvPr id="323" name="Your Input Requested for these KTX2 Issues"/>
          <p:cNvSpPr txBox="1">
            <a:spLocks noGrp="1"/>
          </p:cNvSpPr>
          <p:nvPr>
            <p:ph type="title"/>
          </p:nvPr>
        </p:nvSpPr>
        <p:spPr>
          <a:prstGeom prst="rect">
            <a:avLst/>
          </a:prstGeom>
        </p:spPr>
        <p:txBody>
          <a:bodyPr/>
          <a:lstStyle/>
          <a:p>
            <a:r>
              <a:t>Your Input Requested for these KTX2 Issues</a:t>
            </a:r>
          </a:p>
        </p:txBody>
      </p:sp>
      <p:sp>
        <p:nvSpPr>
          <p:cNvPr id="324" name="Issue № 8…"/>
          <p:cNvSpPr txBox="1">
            <a:spLocks noGrp="1"/>
          </p:cNvSpPr>
          <p:nvPr>
            <p:ph type="body" idx="1"/>
          </p:nvPr>
        </p:nvSpPr>
        <p:spPr>
          <a:xfrm>
            <a:off x="1862666" y="1777999"/>
            <a:ext cx="20762712" cy="11383201"/>
          </a:xfrm>
          <a:prstGeom prst="rect">
            <a:avLst/>
          </a:prstGeom>
        </p:spPr>
        <p:txBody>
          <a:bodyPr/>
          <a:lstStyle/>
          <a:p>
            <a:r>
              <a:t>Issue № 8</a:t>
            </a:r>
          </a:p>
          <a:p>
            <a:pPr marL="0" lvl="1" indent="577850">
              <a:buSzTx/>
              <a:buNone/>
            </a:pPr>
            <a:r>
              <a:rPr u="sng">
                <a:solidFill>
                  <a:schemeClr val="accent6"/>
                </a:solidFill>
                <a:uFill>
                  <a:solidFill>
                    <a:schemeClr val="accent6"/>
                  </a:solidFill>
                </a:uFill>
                <a:hlinkClick r:id="rId2"/>
              </a:rPr>
              <a:t>Tighten Vulkan / GL enums</a:t>
            </a:r>
          </a:p>
          <a:p>
            <a:pPr marL="0" indent="120650">
              <a:buSzTx/>
              <a:buNone/>
            </a:pPr>
            <a:r>
              <a:t>Should we remove glInternalformat, glFormat &amp; glType?</a:t>
            </a:r>
          </a:p>
          <a:p>
            <a:r>
              <a:t>Issue № 14</a:t>
            </a:r>
          </a:p>
          <a:p>
            <a:pPr marL="0" lvl="1" indent="577850">
              <a:buSzTx/>
              <a:buNone/>
            </a:pPr>
            <a:r>
              <a:rPr u="sng">
                <a:solidFill>
                  <a:schemeClr val="accent6"/>
                </a:solidFill>
                <a:uFill>
                  <a:solidFill>
                    <a:schemeClr val="accent6"/>
                  </a:solidFill>
                </a:uFill>
                <a:hlinkClick r:id="rId3"/>
              </a:rPr>
              <a:t>How to handle type-awareness disparity between DFD and `VkFormat`</a:t>
            </a:r>
          </a:p>
          <a:p>
            <a:pPr marL="0" indent="120650">
              <a:buSzTx/>
              <a:buNone/>
            </a:pPr>
            <a:r>
              <a:t>Should we make KTX2 always little-endian?</a:t>
            </a:r>
          </a:p>
          <a:p>
            <a:r>
              <a:t>Issue № 27</a:t>
            </a:r>
          </a:p>
          <a:p>
            <a:pPr marL="0" lvl="1" indent="577850">
              <a:buSzTx/>
              <a:buNone/>
            </a:pPr>
            <a:r>
              <a:rPr u="sng">
                <a:solidFill>
                  <a:schemeClr val="accent6"/>
                </a:solidFill>
                <a:uFill>
                  <a:solidFill>
                    <a:schemeClr val="accent6"/>
                  </a:solidFill>
                </a:uFill>
                <a:hlinkClick r:id="rId4"/>
              </a:rPr>
              <a:t>Support multi-sample images?</a:t>
            </a:r>
            <a:endParaRPr u="sng">
              <a:solidFill>
                <a:schemeClr val="accent6"/>
              </a:solidFill>
              <a:uFill>
                <a:solidFill>
                  <a:schemeClr val="accent6"/>
                </a:solidFill>
              </a:uFill>
            </a:endParaRPr>
          </a:p>
          <a:p>
            <a:pPr marL="0" indent="120650">
              <a:buSzTx/>
              <a:buNone/>
            </a:pPr>
            <a:r>
              <a:t>If so, how would they be used?</a:t>
            </a:r>
          </a:p>
          <a:p>
            <a:endParaRPr/>
          </a:p>
          <a:p>
            <a:r>
              <a:t>Please chime in. We want your opinion. Once nos. 8 &amp; 14 are resolved KTX2 will be ready for trial implementation.</a:t>
            </a:r>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wipe dir="l"/>
      </p:transition>
    </mc:Choice>
    <mc:Fallback xmlns:a14="http://schemas.microsoft.com/office/drawing/2010/main" xmlns:m="http://schemas.openxmlformats.org/officeDocument/2006/math"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21</a:t>
            </a:fld>
            <a:endParaRPr/>
          </a:p>
        </p:txBody>
      </p:sp>
      <p:sp>
        <p:nvSpPr>
          <p:cNvPr id="327" name="Reference DXT1 vs. CTTF Comparison Tests"/>
          <p:cNvSpPr txBox="1">
            <a:spLocks noGrp="1"/>
          </p:cNvSpPr>
          <p:nvPr>
            <p:ph type="title"/>
          </p:nvPr>
        </p:nvSpPr>
        <p:spPr>
          <a:xfrm>
            <a:off x="2205566" y="1159933"/>
            <a:ext cx="22352001" cy="1407201"/>
          </a:xfrm>
          <a:prstGeom prst="rect">
            <a:avLst/>
          </a:prstGeom>
        </p:spPr>
        <p:txBody>
          <a:bodyPr/>
          <a:lstStyle/>
          <a:p>
            <a:r>
              <a:t>Reference DXT1 vs. CTTF Comparison Tests</a:t>
            </a:r>
          </a:p>
        </p:txBody>
      </p:sp>
      <p:sp>
        <p:nvSpPr>
          <p:cNvPr id="328" name="Reference DXT1 image created with Crunch encoder…"/>
          <p:cNvSpPr txBox="1"/>
          <p:nvPr/>
        </p:nvSpPr>
        <p:spPr>
          <a:xfrm>
            <a:off x="6845300" y="5054600"/>
            <a:ext cx="17818100" cy="6035887"/>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9" tIns="121919" rIns="121919" bIns="121919">
            <a:spAutoFit/>
          </a:bodyPr>
          <a:lstStyle/>
          <a:p>
            <a:pPr marL="1126490" indent="-993140">
              <a:lnSpc>
                <a:spcPct val="170000"/>
              </a:lnSpc>
              <a:spcBef>
                <a:spcPts val="1000"/>
              </a:spcBef>
              <a:buClr>
                <a:srgbClr val="FF0000"/>
              </a:buClr>
              <a:buSzPts val="4600"/>
              <a:buFont typeface="Trebuchet MS"/>
              <a:buChar char="•"/>
              <a:defRPr sz="4600" b="1">
                <a:latin typeface="Trebuchet MS"/>
                <a:ea typeface="Trebuchet MS"/>
                <a:cs typeface="Trebuchet MS"/>
                <a:sym typeface="Trebuchet MS"/>
              </a:defRPr>
            </a:pPr>
            <a:r>
              <a:t>Reference DXT1 image created with Crunch encoder</a:t>
            </a:r>
          </a:p>
          <a:p>
            <a:pPr marL="1126490" indent="-993140">
              <a:lnSpc>
                <a:spcPct val="170000"/>
              </a:lnSpc>
              <a:spcBef>
                <a:spcPts val="1000"/>
              </a:spcBef>
              <a:buClr>
                <a:srgbClr val="FF0000"/>
              </a:buClr>
              <a:buSzPts val="4600"/>
              <a:buFont typeface="Trebuchet MS"/>
              <a:buChar char="•"/>
              <a:defRPr sz="4600" b="1">
                <a:latin typeface="Trebuchet MS"/>
                <a:ea typeface="Trebuchet MS"/>
                <a:cs typeface="Trebuchet MS"/>
                <a:sym typeface="Trebuchet MS"/>
              </a:defRPr>
            </a:pPr>
            <a:r>
              <a:t>CTTF bitrates set to best match reference DXT1 quality</a:t>
            </a:r>
          </a:p>
          <a:p>
            <a:pPr marL="1126490" indent="-993140">
              <a:lnSpc>
                <a:spcPct val="170000"/>
              </a:lnSpc>
              <a:spcBef>
                <a:spcPts val="1000"/>
              </a:spcBef>
              <a:buClr>
                <a:srgbClr val="FF0000"/>
              </a:buClr>
              <a:buSzPts val="4600"/>
              <a:buFont typeface="Trebuchet MS"/>
              <a:buChar char="•"/>
              <a:defRPr sz="4600" b="1">
                <a:latin typeface="Trebuchet MS"/>
                <a:ea typeface="Trebuchet MS"/>
                <a:cs typeface="Trebuchet MS"/>
                <a:sym typeface="Trebuchet MS"/>
              </a:defRPr>
            </a:pPr>
            <a:r>
              <a:t>Test 1: Reference DXT1 vs CTTF ETC1S-CRN transcoder</a:t>
            </a:r>
          </a:p>
          <a:p>
            <a:pPr marL="1126490" indent="-993140">
              <a:lnSpc>
                <a:spcPct val="170000"/>
              </a:lnSpc>
              <a:spcBef>
                <a:spcPts val="1000"/>
              </a:spcBef>
              <a:buClr>
                <a:srgbClr val="FF0000"/>
              </a:buClr>
              <a:buSzPts val="4600"/>
              <a:buFont typeface="Trebuchet MS"/>
              <a:buChar char="•"/>
              <a:defRPr sz="4600" b="1">
                <a:latin typeface="Trebuchet MS"/>
                <a:ea typeface="Trebuchet MS"/>
                <a:cs typeface="Trebuchet MS"/>
                <a:sym typeface="Trebuchet MS"/>
              </a:defRPr>
            </a:pPr>
            <a:r>
              <a:t>Test 2: Reference DXT1 vs CTTF RDO+LZMA</a:t>
            </a:r>
          </a:p>
          <a:p>
            <a:pPr marL="1126490" indent="-993140">
              <a:lnSpc>
                <a:spcPct val="170000"/>
              </a:lnSpc>
              <a:spcBef>
                <a:spcPts val="1000"/>
              </a:spcBef>
              <a:buClr>
                <a:srgbClr val="FF0000"/>
              </a:buClr>
              <a:buSzPts val="4600"/>
              <a:buFont typeface="Trebuchet MS"/>
              <a:buChar char="•"/>
              <a:defRPr sz="4600" b="1">
                <a:latin typeface="Trebuchet MS"/>
                <a:ea typeface="Trebuchet MS"/>
                <a:cs typeface="Trebuchet MS"/>
                <a:sym typeface="Trebuchet MS"/>
              </a:defRPr>
            </a:pPr>
            <a:r>
              <a:t>Test 3: CTTF mode comparison: ETC1S-CRN vs RDO+LZMA  </a:t>
            </a:r>
          </a:p>
        </p:txBody>
      </p:sp>
      <p:sp>
        <p:nvSpPr>
          <p:cNvPr id="329" name="Quality comparisons of a reference DXT1 image vs equivalent CTTF encodings"/>
          <p:cNvSpPr txBox="1"/>
          <p:nvPr/>
        </p:nvSpPr>
        <p:spPr>
          <a:xfrm>
            <a:off x="1358900" y="2921000"/>
            <a:ext cx="21953875" cy="891540"/>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9" tIns="121919" rIns="121919" bIns="121919">
            <a:spAutoFit/>
          </a:bodyPr>
          <a:lstStyle>
            <a:lvl1pPr marL="991720" indent="-871070">
              <a:lnSpc>
                <a:spcPct val="104999"/>
              </a:lnSpc>
              <a:spcBef>
                <a:spcPts val="1000"/>
              </a:spcBef>
              <a:buClr>
                <a:srgbClr val="FF0000"/>
              </a:buClr>
              <a:buSzPts val="4400"/>
              <a:buFont typeface="Trebuchet MS"/>
              <a:buChar char="•"/>
              <a:defRPr sz="4400" b="1">
                <a:latin typeface="Trebuchet MS"/>
                <a:ea typeface="Trebuchet MS"/>
                <a:cs typeface="Trebuchet MS"/>
                <a:sym typeface="Trebuchet MS"/>
              </a:defRPr>
            </a:lvl1pPr>
          </a:lstStyle>
          <a:p>
            <a:r>
              <a:t>Quality comparisons of a reference DXT1 image vs equivalent CTTF encodings  </a:t>
            </a:r>
          </a:p>
        </p:txBody>
      </p:sp>
      <p:pic>
        <p:nvPicPr>
          <p:cNvPr id="330" name="cttf_orig.png" descr="cttf_orig.png"/>
          <p:cNvPicPr>
            <a:picLocks noChangeAspect="1"/>
          </p:cNvPicPr>
          <p:nvPr/>
        </p:nvPicPr>
        <p:blipFill>
          <a:blip r:embed="rId2">
            <a:extLst/>
          </a:blip>
          <a:stretch>
            <a:fillRect/>
          </a:stretch>
        </p:blipFill>
        <p:spPr>
          <a:xfrm>
            <a:off x="2247900" y="4737100"/>
            <a:ext cx="4597400" cy="6896100"/>
          </a:xfrm>
          <a:prstGeom prst="rect">
            <a:avLst/>
          </a:prstGeom>
          <a:ln w="12700">
            <a:miter lim="400000"/>
          </a:ln>
        </p:spPr>
      </p:pic>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wipe dir="l"/>
      </p:transition>
    </mc:Choice>
    <mc:Fallback xmlns:a14="http://schemas.microsoft.com/office/drawing/2010/main" xmlns:m="http://schemas.openxmlformats.org/officeDocument/2006/math"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22</a:t>
            </a:fld>
            <a:endParaRPr/>
          </a:p>
        </p:txBody>
      </p:sp>
      <p:sp>
        <p:nvSpPr>
          <p:cNvPr id="333" name="DXT1 vs. CTTF ETC1S-CRN Transcoder"/>
          <p:cNvSpPr txBox="1">
            <a:spLocks noGrp="1"/>
          </p:cNvSpPr>
          <p:nvPr>
            <p:ph type="title"/>
          </p:nvPr>
        </p:nvSpPr>
        <p:spPr>
          <a:prstGeom prst="rect">
            <a:avLst/>
          </a:prstGeom>
        </p:spPr>
        <p:txBody>
          <a:bodyPr/>
          <a:lstStyle>
            <a:lvl1pPr defTabSz="2023872">
              <a:lnSpc>
                <a:spcPct val="85000"/>
              </a:lnSpc>
              <a:defRPr sz="8133"/>
            </a:lvl1pPr>
          </a:lstStyle>
          <a:p>
            <a:r>
              <a:t> DXT1 vs. CTTF ETC1S-CRN Transcoder</a:t>
            </a:r>
          </a:p>
        </p:txBody>
      </p:sp>
      <p:pic>
        <p:nvPicPr>
          <p:cNvPr id="334" name="cttf_dxt1.png" descr="cttf_dxt1.png"/>
          <p:cNvPicPr>
            <a:picLocks noChangeAspect="1"/>
          </p:cNvPicPr>
          <p:nvPr/>
        </p:nvPicPr>
        <p:blipFill>
          <a:blip r:embed="rId2">
            <a:extLst/>
          </a:blip>
          <a:stretch>
            <a:fillRect/>
          </a:stretch>
        </p:blipFill>
        <p:spPr>
          <a:xfrm>
            <a:off x="2861733" y="2520950"/>
            <a:ext cx="6197601" cy="9296400"/>
          </a:xfrm>
          <a:prstGeom prst="rect">
            <a:avLst/>
          </a:prstGeom>
          <a:ln w="12700">
            <a:miter lim="400000"/>
          </a:ln>
        </p:spPr>
      </p:pic>
      <p:sp>
        <p:nvSpPr>
          <p:cNvPr id="335" name="DXT1"/>
          <p:cNvSpPr txBox="1"/>
          <p:nvPr/>
        </p:nvSpPr>
        <p:spPr>
          <a:xfrm>
            <a:off x="2870200" y="12090400"/>
            <a:ext cx="6172200" cy="787683"/>
          </a:xfrm>
          <a:prstGeom prst="rect">
            <a:avLst/>
          </a:prstGeom>
          <a:gradFill>
            <a:gsLst>
              <a:gs pos="0">
                <a:schemeClr val="accent4">
                  <a:lumOff val="28974"/>
                </a:schemeClr>
              </a:gs>
              <a:gs pos="35000">
                <a:srgbClr val="CFCFCF"/>
              </a:gs>
              <a:gs pos="100000">
                <a:schemeClr val="accent4">
                  <a:lumOff val="48879"/>
                </a:schemeClr>
              </a:gs>
            </a:gsLst>
            <a:lin ang="16200000"/>
          </a:gradFill>
          <a:ln w="25400">
            <a:solidFill>
              <a:srgbClr val="000000"/>
            </a:solidFill>
          </a:ln>
          <a:effectLst>
            <a:outerShdw blurRad="101600" dist="50800" dir="5400000" rotWithShape="0">
              <a:srgbClr val="000000">
                <a:alpha val="38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9" tIns="121919" rIns="121919" bIns="121919">
            <a:spAutoFit/>
          </a:bodyPr>
          <a:lstStyle>
            <a:lvl1pPr algn="ctr"/>
          </a:lstStyle>
          <a:p>
            <a:r>
              <a:t>DXT1</a:t>
            </a:r>
          </a:p>
        </p:txBody>
      </p:sp>
      <p:sp>
        <p:nvSpPr>
          <p:cNvPr id="336" name="ETC1S-CRN -&gt; DXT1"/>
          <p:cNvSpPr txBox="1"/>
          <p:nvPr/>
        </p:nvSpPr>
        <p:spPr>
          <a:xfrm>
            <a:off x="9309100" y="12090400"/>
            <a:ext cx="6172200" cy="787683"/>
          </a:xfrm>
          <a:prstGeom prst="rect">
            <a:avLst/>
          </a:prstGeom>
          <a:gradFill>
            <a:gsLst>
              <a:gs pos="0">
                <a:schemeClr val="accent4">
                  <a:lumOff val="28974"/>
                </a:schemeClr>
              </a:gs>
              <a:gs pos="35000">
                <a:srgbClr val="CFCFCF"/>
              </a:gs>
              <a:gs pos="100000">
                <a:schemeClr val="accent4">
                  <a:lumOff val="48879"/>
                </a:schemeClr>
              </a:gs>
            </a:gsLst>
            <a:lin ang="16200000"/>
          </a:gradFill>
          <a:ln w="25400">
            <a:solidFill>
              <a:srgbClr val="000000"/>
            </a:solidFill>
          </a:ln>
          <a:effectLst>
            <a:outerShdw blurRad="101600" dist="50800" dir="5400000" rotWithShape="0">
              <a:srgbClr val="000000">
                <a:alpha val="38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9" tIns="121919" rIns="121919" bIns="121919">
            <a:spAutoFit/>
          </a:bodyPr>
          <a:lstStyle>
            <a:lvl1pPr algn="ctr"/>
          </a:lstStyle>
          <a:p>
            <a:r>
              <a:t> ETC1S-CRN -&gt; DXT1</a:t>
            </a:r>
          </a:p>
        </p:txBody>
      </p:sp>
      <p:graphicFrame>
        <p:nvGraphicFramePr>
          <p:cNvPr id="337" name="Table"/>
          <p:cNvGraphicFramePr/>
          <p:nvPr/>
        </p:nvGraphicFramePr>
        <p:xfrm>
          <a:off x="15870766" y="3810000"/>
          <a:ext cx="7763933" cy="4320405"/>
        </p:xfrm>
        <a:graphic>
          <a:graphicData uri="http://schemas.openxmlformats.org/drawingml/2006/table">
            <a:tbl>
              <a:tblPr firstRow="1" firstCol="1">
                <a:tableStyleId>{2708684C-4D16-4618-839F-0558EEFCDFE6}</a:tableStyleId>
              </a:tblPr>
              <a:tblGrid>
                <a:gridCol w="30099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468033">
                  <a:extLst>
                    <a:ext uri="{9D8B030D-6E8A-4147-A177-3AD203B41FA5}">
                      <a16:colId xmlns:a16="http://schemas.microsoft.com/office/drawing/2014/main" val="20002"/>
                    </a:ext>
                  </a:extLst>
                </a:gridCol>
              </a:tblGrid>
              <a:tr h="525735">
                <a:tc>
                  <a:txBody>
                    <a:bodyPr/>
                    <a:lstStyle/>
                    <a:p>
                      <a:pPr algn="ctr">
                        <a:defRPr sz="1800" b="0"/>
                      </a:pPr>
                      <a:r>
                        <a:rPr sz="3000" b="1">
                          <a:latin typeface="Trebuchet MS"/>
                          <a:ea typeface="Trebuchet MS"/>
                          <a:cs typeface="Trebuchet MS"/>
                          <a:sym typeface="Trebuchet MS"/>
                        </a:rPr>
                        <a:t>Format</a:t>
                      </a:r>
                    </a:p>
                  </a:txBody>
                  <a:tcPr marL="0" marR="0" marT="0" marB="0" anchor="ctr" horzOverflow="overflow">
                    <a:lnB w="25400">
                      <a:solidFill>
                        <a:srgbClr val="000000"/>
                      </a:solidFill>
                    </a:lnB>
                    <a:solidFill>
                      <a:srgbClr val="CADBFE"/>
                    </a:solidFill>
                  </a:tcPr>
                </a:tc>
                <a:tc>
                  <a:txBody>
                    <a:bodyPr/>
                    <a:lstStyle/>
                    <a:p>
                      <a:pPr algn="ctr">
                        <a:defRPr sz="3000">
                          <a:latin typeface="Trebuchet MS"/>
                          <a:ea typeface="Trebuchet MS"/>
                          <a:cs typeface="Trebuchet MS"/>
                          <a:sym typeface="Trebuchet MS"/>
                        </a:defRPr>
                      </a:pPr>
                      <a:r>
                        <a:t> DXT1</a:t>
                      </a:r>
                    </a:p>
                  </a:txBody>
                  <a:tcPr marL="0" marR="0" marT="0" marB="0" anchor="ctr" horzOverflow="overflow">
                    <a:lnB w="25400">
                      <a:solidFill>
                        <a:srgbClr val="000000"/>
                      </a:solidFill>
                    </a:lnB>
                    <a:solidFill>
                      <a:srgbClr val="CADBFE"/>
                    </a:solidFill>
                  </a:tcPr>
                </a:tc>
                <a:tc>
                  <a:txBody>
                    <a:bodyPr/>
                    <a:lstStyle/>
                    <a:p>
                      <a:pPr algn="ctr">
                        <a:defRPr sz="1800" b="0"/>
                      </a:pPr>
                      <a:r>
                        <a:rPr sz="3000" b="1">
                          <a:latin typeface="Trebuchet MS"/>
                          <a:ea typeface="Trebuchet MS"/>
                          <a:cs typeface="Trebuchet MS"/>
                          <a:sym typeface="Trebuchet MS"/>
                        </a:rPr>
                        <a:t>CTTF
ETC1S-CRN</a:t>
                      </a:r>
                    </a:p>
                  </a:txBody>
                  <a:tcPr marL="0" marR="0" marT="0" marB="0" anchor="ctr" horzOverflow="overflow">
                    <a:lnB w="25400">
                      <a:solidFill>
                        <a:srgbClr val="000000"/>
                      </a:solidFill>
                    </a:lnB>
                    <a:solidFill>
                      <a:srgbClr val="CADBFE"/>
                    </a:solidFill>
                  </a:tcPr>
                </a:tc>
                <a:extLst>
                  <a:ext uri="{0D108BD9-81ED-4DB2-BD59-A6C34878D82A}">
                    <a16:rowId xmlns:a16="http://schemas.microsoft.com/office/drawing/2014/main" val="10000"/>
                  </a:ext>
                </a:extLst>
              </a:tr>
              <a:tr h="525735">
                <a:tc>
                  <a:txBody>
                    <a:bodyPr/>
                    <a:lstStyle/>
                    <a:p>
                      <a:pPr algn="ctr">
                        <a:defRPr sz="1800" b="0"/>
                      </a:pPr>
                      <a:r>
                        <a:rPr sz="3000">
                          <a:latin typeface="Trebuchet MS"/>
                          <a:ea typeface="Trebuchet MS"/>
                          <a:cs typeface="Trebuchet MS"/>
                          <a:sym typeface="Trebuchet MS"/>
                        </a:rPr>
                        <a:t>Transmitted 
bits/pixel</a:t>
                      </a:r>
                    </a:p>
                  </a:txBody>
                  <a:tcPr marL="0" marR="0" marT="0" marB="0" anchor="ctr" horzOverflow="overflow">
                    <a:lnT w="25400">
                      <a:solidFill>
                        <a:srgbClr val="000000"/>
                      </a:solidFill>
                    </a:lnT>
                  </a:tcPr>
                </a:tc>
                <a:tc>
                  <a:txBody>
                    <a:bodyPr/>
                    <a:lstStyle/>
                    <a:p>
                      <a:pPr algn="ctr">
                        <a:defRPr sz="1800"/>
                      </a:pPr>
                      <a:r>
                        <a:rPr sz="3000" b="1">
                          <a:solidFill>
                            <a:schemeClr val="accent3">
                              <a:lumOff val="44000"/>
                            </a:schemeClr>
                          </a:solidFill>
                          <a:latin typeface="Trebuchet MS"/>
                          <a:ea typeface="Trebuchet MS"/>
                          <a:cs typeface="Trebuchet MS"/>
                          <a:sym typeface="Trebuchet MS"/>
                        </a:rPr>
                        <a:t>4.0</a:t>
                      </a:r>
                    </a:p>
                  </a:txBody>
                  <a:tcPr marL="0" marR="0" marT="0" marB="0" anchor="ctr" horzOverflow="overflow">
                    <a:lnT w="25400">
                      <a:solidFill>
                        <a:srgbClr val="000000"/>
                      </a:solidFill>
                    </a:lnT>
                    <a:solidFill>
                      <a:srgbClr val="D90B00"/>
                    </a:solidFill>
                  </a:tcPr>
                </a:tc>
                <a:tc>
                  <a:txBody>
                    <a:bodyPr/>
                    <a:lstStyle/>
                    <a:p>
                      <a:pPr algn="ctr">
                        <a:defRPr sz="1800"/>
                      </a:pPr>
                      <a:r>
                        <a:rPr sz="3000" b="1">
                          <a:solidFill>
                            <a:schemeClr val="accent3">
                              <a:lumOff val="44000"/>
                            </a:schemeClr>
                          </a:solidFill>
                          <a:latin typeface="Trebuchet MS"/>
                          <a:ea typeface="Trebuchet MS"/>
                          <a:cs typeface="Trebuchet MS"/>
                          <a:sym typeface="Trebuchet MS"/>
                        </a:rPr>
                        <a:t>1.8*</a:t>
                      </a:r>
                    </a:p>
                  </a:txBody>
                  <a:tcPr marL="0" marR="0" marT="0" marB="0" anchor="ctr" horzOverflow="overflow">
                    <a:lnT w="25400">
                      <a:solidFill>
                        <a:srgbClr val="000000"/>
                      </a:solidFill>
                    </a:lnT>
                    <a:solidFill>
                      <a:srgbClr val="66B132"/>
                    </a:solidFill>
                  </a:tcPr>
                </a:tc>
                <a:extLst>
                  <a:ext uri="{0D108BD9-81ED-4DB2-BD59-A6C34878D82A}">
                    <a16:rowId xmlns:a16="http://schemas.microsoft.com/office/drawing/2014/main" val="10001"/>
                  </a:ext>
                </a:extLst>
              </a:tr>
              <a:tr h="525735">
                <a:tc>
                  <a:txBody>
                    <a:bodyPr/>
                    <a:lstStyle/>
                    <a:p>
                      <a:pPr algn="ctr">
                        <a:defRPr sz="1800" b="0"/>
                      </a:pPr>
                      <a:r>
                        <a:rPr sz="3000">
                          <a:latin typeface="Trebuchet MS"/>
                          <a:ea typeface="Trebuchet MS"/>
                          <a:cs typeface="Trebuchet MS"/>
                          <a:sym typeface="Trebuchet MS"/>
                        </a:rPr>
                        <a:t>Stream Compression</a:t>
                      </a:r>
                    </a:p>
                  </a:txBody>
                  <a:tcPr marL="0" marR="0" marT="0" marB="0" anchor="ctr" horzOverflow="overflow"/>
                </a:tc>
                <a:tc>
                  <a:txBody>
                    <a:bodyPr/>
                    <a:lstStyle/>
                    <a:p>
                      <a:pPr algn="ctr">
                        <a:defRPr sz="1800"/>
                      </a:pPr>
                      <a:r>
                        <a:rPr sz="3000" b="1">
                          <a:solidFill>
                            <a:schemeClr val="accent3">
                              <a:lumOff val="44000"/>
                            </a:schemeClr>
                          </a:solidFill>
                          <a:latin typeface="Trebuchet MS"/>
                          <a:ea typeface="Trebuchet MS"/>
                          <a:cs typeface="Trebuchet MS"/>
                          <a:sym typeface="Trebuchet MS"/>
                        </a:rPr>
                        <a:t>6:1</a:t>
                      </a:r>
                    </a:p>
                  </a:txBody>
                  <a:tcPr marL="0" marR="0" marT="0" marB="0" anchor="ctr" horzOverflow="overflow">
                    <a:solidFill>
                      <a:srgbClr val="D90B00"/>
                    </a:solidFill>
                  </a:tcPr>
                </a:tc>
                <a:tc>
                  <a:txBody>
                    <a:bodyPr/>
                    <a:lstStyle/>
                    <a:p>
                      <a:pPr algn="ctr">
                        <a:defRPr sz="1800"/>
                      </a:pPr>
                      <a:r>
                        <a:rPr sz="3000" b="1">
                          <a:solidFill>
                            <a:schemeClr val="accent3">
                              <a:lumOff val="44000"/>
                            </a:schemeClr>
                          </a:solidFill>
                          <a:latin typeface="Trebuchet MS"/>
                          <a:ea typeface="Trebuchet MS"/>
                          <a:cs typeface="Trebuchet MS"/>
                          <a:sym typeface="Trebuchet MS"/>
                        </a:rPr>
                        <a:t>13:1</a:t>
                      </a:r>
                    </a:p>
                  </a:txBody>
                  <a:tcPr marL="0" marR="0" marT="0" marB="0" anchor="ctr" horzOverflow="overflow">
                    <a:solidFill>
                      <a:srgbClr val="66B132"/>
                    </a:solidFill>
                  </a:tcPr>
                </a:tc>
                <a:extLst>
                  <a:ext uri="{0D108BD9-81ED-4DB2-BD59-A6C34878D82A}">
                    <a16:rowId xmlns:a16="http://schemas.microsoft.com/office/drawing/2014/main" val="10002"/>
                  </a:ext>
                </a:extLst>
              </a:tr>
              <a:tr h="525735">
                <a:tc>
                  <a:txBody>
                    <a:bodyPr/>
                    <a:lstStyle/>
                    <a:p>
                      <a:pPr algn="ctr">
                        <a:defRPr sz="1800" b="0"/>
                      </a:pPr>
                      <a:r>
                        <a:rPr sz="3000">
                          <a:latin typeface="Trebuchet MS"/>
                          <a:ea typeface="Trebuchet MS"/>
                          <a:cs typeface="Trebuchet MS"/>
                          <a:sym typeface="Trebuchet MS"/>
                        </a:rPr>
                        <a:t> PSNR (dB)</a:t>
                      </a:r>
                    </a:p>
                  </a:txBody>
                  <a:tcPr marL="0" marR="0" marT="0" marB="0" anchor="ctr" horzOverflow="overflow"/>
                </a:tc>
                <a:tc>
                  <a:txBody>
                    <a:bodyPr/>
                    <a:lstStyle/>
                    <a:p>
                      <a:pPr algn="ctr">
                        <a:defRPr sz="1800"/>
                      </a:pPr>
                      <a:r>
                        <a:rPr sz="3000">
                          <a:solidFill>
                            <a:srgbClr val="002939"/>
                          </a:solidFill>
                          <a:latin typeface="Trebuchet MS"/>
                          <a:ea typeface="Trebuchet MS"/>
                          <a:cs typeface="Trebuchet MS"/>
                          <a:sym typeface="Trebuchet MS"/>
                        </a:rPr>
                        <a:t>37.78</a:t>
                      </a:r>
                    </a:p>
                  </a:txBody>
                  <a:tcPr marL="0" marR="0" marT="0" marB="0" anchor="ctr" horzOverflow="overflow">
                    <a:solidFill>
                      <a:srgbClr val="FEDF98"/>
                    </a:solidFill>
                  </a:tcPr>
                </a:tc>
                <a:tc>
                  <a:txBody>
                    <a:bodyPr/>
                    <a:lstStyle/>
                    <a:p>
                      <a:pPr algn="ctr">
                        <a:defRPr sz="1800"/>
                      </a:pPr>
                      <a:r>
                        <a:rPr sz="3000">
                          <a:latin typeface="Trebuchet MS"/>
                          <a:ea typeface="Trebuchet MS"/>
                          <a:cs typeface="Trebuchet MS"/>
                          <a:sym typeface="Trebuchet MS"/>
                        </a:rPr>
                        <a:t>36.32</a:t>
                      </a:r>
                    </a:p>
                  </a:txBody>
                  <a:tcPr marL="0" marR="0" marT="0" marB="0" anchor="ctr" horzOverflow="overflow">
                    <a:solidFill>
                      <a:srgbClr val="FEDF98"/>
                    </a:solidFill>
                  </a:tcPr>
                </a:tc>
                <a:extLst>
                  <a:ext uri="{0D108BD9-81ED-4DB2-BD59-A6C34878D82A}">
                    <a16:rowId xmlns:a16="http://schemas.microsoft.com/office/drawing/2014/main" val="10003"/>
                  </a:ext>
                </a:extLst>
              </a:tr>
              <a:tr h="525735">
                <a:tc>
                  <a:txBody>
                    <a:bodyPr/>
                    <a:lstStyle/>
                    <a:p>
                      <a:pPr algn="ctr">
                        <a:defRPr sz="3000" b="0">
                          <a:latin typeface="Trebuchet MS"/>
                          <a:ea typeface="Trebuchet MS"/>
                          <a:cs typeface="Trebuchet MS"/>
                          <a:sym typeface="Trebuchet MS"/>
                        </a:defRPr>
                      </a:pPr>
                      <a:r>
                        <a:t> MSE</a:t>
                      </a:r>
                      <a:r>
                        <a:rPr baseline="31999"/>
                        <a:t>1</a:t>
                      </a:r>
                    </a:p>
                  </a:txBody>
                  <a:tcPr marL="0" marR="0" marT="0" marB="0" anchor="ctr" horzOverflow="overflow"/>
                </a:tc>
                <a:tc>
                  <a:txBody>
                    <a:bodyPr/>
                    <a:lstStyle/>
                    <a:p>
                      <a:pPr algn="ctr">
                        <a:defRPr sz="1800"/>
                      </a:pPr>
                      <a:r>
                        <a:rPr sz="3000">
                          <a:solidFill>
                            <a:srgbClr val="558E28"/>
                          </a:solidFill>
                          <a:latin typeface="Trebuchet MS"/>
                          <a:ea typeface="Trebuchet MS"/>
                          <a:cs typeface="Trebuchet MS"/>
                          <a:sym typeface="Trebuchet MS"/>
                        </a:rPr>
                        <a:t>10.83</a:t>
                      </a:r>
                    </a:p>
                  </a:txBody>
                  <a:tcPr marL="0" marR="0" marT="0" marB="0" anchor="ctr" horzOverflow="overflow">
                    <a:solidFill>
                      <a:srgbClr val="FEDF98"/>
                    </a:solidFill>
                  </a:tcPr>
                </a:tc>
                <a:tc>
                  <a:txBody>
                    <a:bodyPr/>
                    <a:lstStyle/>
                    <a:p>
                      <a:pPr algn="ctr">
                        <a:defRPr sz="1800"/>
                      </a:pPr>
                      <a:r>
                        <a:rPr sz="3000">
                          <a:solidFill>
                            <a:srgbClr val="CE3B00"/>
                          </a:solidFill>
                          <a:latin typeface="Trebuchet MS"/>
                          <a:ea typeface="Trebuchet MS"/>
                          <a:cs typeface="Trebuchet MS"/>
                          <a:sym typeface="Trebuchet MS"/>
                        </a:rPr>
                        <a:t>15.19</a:t>
                      </a:r>
                    </a:p>
                  </a:txBody>
                  <a:tcPr marL="0" marR="0" marT="0" marB="0" anchor="ctr" horzOverflow="overflow">
                    <a:solidFill>
                      <a:srgbClr val="FEDF98"/>
                    </a:solidFill>
                  </a:tcPr>
                </a:tc>
                <a:extLst>
                  <a:ext uri="{0D108BD9-81ED-4DB2-BD59-A6C34878D82A}">
                    <a16:rowId xmlns:a16="http://schemas.microsoft.com/office/drawing/2014/main" val="10004"/>
                  </a:ext>
                </a:extLst>
              </a:tr>
              <a:tr h="525735">
                <a:tc>
                  <a:txBody>
                    <a:bodyPr/>
                    <a:lstStyle/>
                    <a:p>
                      <a:pPr algn="ctr">
                        <a:defRPr sz="3000" b="0">
                          <a:latin typeface="Trebuchet MS"/>
                          <a:ea typeface="Trebuchet MS"/>
                          <a:cs typeface="Trebuchet MS"/>
                          <a:sym typeface="Trebuchet MS"/>
                        </a:defRPr>
                      </a:pPr>
                      <a:r>
                        <a:t>SSIM</a:t>
                      </a:r>
                      <a:r>
                        <a:rPr baseline="31999"/>
                        <a:t>2</a:t>
                      </a:r>
                    </a:p>
                  </a:txBody>
                  <a:tcPr marL="0" marR="0" marT="0" marB="0" anchor="ctr" horzOverflow="overflow"/>
                </a:tc>
                <a:tc>
                  <a:txBody>
                    <a:bodyPr/>
                    <a:lstStyle/>
                    <a:p>
                      <a:pPr algn="ctr">
                        <a:defRPr sz="1800"/>
                      </a:pPr>
                      <a:r>
                        <a:rPr sz="3000">
                          <a:latin typeface="Trebuchet MS"/>
                          <a:ea typeface="Trebuchet MS"/>
                          <a:cs typeface="Trebuchet MS"/>
                          <a:sym typeface="Trebuchet MS"/>
                        </a:rPr>
                        <a:t>0.97</a:t>
                      </a:r>
                    </a:p>
                  </a:txBody>
                  <a:tcPr marL="0" marR="0" marT="0" marB="0" anchor="ctr" horzOverflow="overflow">
                    <a:solidFill>
                      <a:srgbClr val="FEDF98"/>
                    </a:solidFill>
                  </a:tcPr>
                </a:tc>
                <a:tc>
                  <a:txBody>
                    <a:bodyPr/>
                    <a:lstStyle/>
                    <a:p>
                      <a:pPr algn="ctr">
                        <a:defRPr sz="1800"/>
                      </a:pPr>
                      <a:r>
                        <a:rPr sz="3000">
                          <a:latin typeface="Trebuchet MS"/>
                          <a:ea typeface="Trebuchet MS"/>
                          <a:cs typeface="Trebuchet MS"/>
                          <a:sym typeface="Trebuchet MS"/>
                        </a:rPr>
                        <a:t>0.96</a:t>
                      </a:r>
                    </a:p>
                  </a:txBody>
                  <a:tcPr marL="0" marR="0" marT="0" marB="0" anchor="ctr" horzOverflow="overflow">
                    <a:solidFill>
                      <a:srgbClr val="FEDF98"/>
                    </a:solidFill>
                  </a:tcPr>
                </a:tc>
                <a:extLst>
                  <a:ext uri="{0D108BD9-81ED-4DB2-BD59-A6C34878D82A}">
                    <a16:rowId xmlns:a16="http://schemas.microsoft.com/office/drawing/2014/main" val="10005"/>
                  </a:ext>
                </a:extLst>
              </a:tr>
            </a:tbl>
          </a:graphicData>
        </a:graphic>
      </p:graphicFrame>
      <p:sp>
        <p:nvSpPr>
          <p:cNvPr id="338" name="*Best bitrate setting to approx ref DXT1 PSNR"/>
          <p:cNvSpPr txBox="1"/>
          <p:nvPr/>
        </p:nvSpPr>
        <p:spPr>
          <a:xfrm>
            <a:off x="16014700" y="8509000"/>
            <a:ext cx="7990481" cy="662940"/>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9" tIns="121919" rIns="121919" bIns="121919">
            <a:spAutoFit/>
          </a:bodyPr>
          <a:lstStyle>
            <a:lvl1pPr>
              <a:defRPr sz="2900">
                <a:latin typeface="Trebuchet MS"/>
                <a:ea typeface="Trebuchet MS"/>
                <a:cs typeface="Trebuchet MS"/>
                <a:sym typeface="Trebuchet MS"/>
              </a:defRPr>
            </a:lvl1pPr>
          </a:lstStyle>
          <a:p>
            <a:r>
              <a:t>*Best bitrate setting to approx ref DXT1 PSNR  </a:t>
            </a:r>
          </a:p>
        </p:txBody>
      </p:sp>
      <p:pic>
        <p:nvPicPr>
          <p:cNvPr id="339" name="cttf_trans_dxt1.png" descr="cttf_trans_dxt1.png"/>
          <p:cNvPicPr>
            <a:picLocks noChangeAspect="1"/>
          </p:cNvPicPr>
          <p:nvPr/>
        </p:nvPicPr>
        <p:blipFill>
          <a:blip r:embed="rId3">
            <a:extLst/>
          </a:blip>
          <a:stretch>
            <a:fillRect/>
          </a:stretch>
        </p:blipFill>
        <p:spPr>
          <a:xfrm>
            <a:off x="9283700" y="2527300"/>
            <a:ext cx="6197600" cy="9296400"/>
          </a:xfrm>
          <a:prstGeom prst="rect">
            <a:avLst/>
          </a:prstGeom>
          <a:ln w="12700">
            <a:miter lim="400000"/>
          </a:ln>
        </p:spPr>
      </p:pic>
      <p:sp>
        <p:nvSpPr>
          <p:cNvPr id="340" name="1 Mean Squared Error"/>
          <p:cNvSpPr txBox="1"/>
          <p:nvPr/>
        </p:nvSpPr>
        <p:spPr>
          <a:xfrm>
            <a:off x="16014700" y="10533585"/>
            <a:ext cx="3725718" cy="66294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9" tIns="121919" rIns="121919" bIns="121919">
            <a:spAutoFit/>
          </a:bodyPr>
          <a:lstStyle/>
          <a:p>
            <a:pPr>
              <a:defRPr sz="2900" baseline="31999">
                <a:latin typeface="Trebuchet MS"/>
                <a:ea typeface="Trebuchet MS"/>
                <a:cs typeface="Trebuchet MS"/>
                <a:sym typeface="Trebuchet MS"/>
              </a:defRPr>
            </a:pPr>
            <a:r>
              <a:t>1</a:t>
            </a:r>
            <a:r>
              <a:rPr baseline="0"/>
              <a:t> Mean Squared Error</a:t>
            </a:r>
          </a:p>
        </p:txBody>
      </p:sp>
      <p:sp>
        <p:nvSpPr>
          <p:cNvPr id="341" name="2 Structured Similarity Index"/>
          <p:cNvSpPr txBox="1"/>
          <p:nvPr/>
        </p:nvSpPr>
        <p:spPr>
          <a:xfrm>
            <a:off x="16014700" y="11273381"/>
            <a:ext cx="4929706" cy="66294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9" tIns="121919" rIns="121919" bIns="121919">
            <a:spAutoFit/>
          </a:bodyPr>
          <a:lstStyle/>
          <a:p>
            <a:pPr>
              <a:defRPr sz="2900">
                <a:latin typeface="Trebuchet MS"/>
                <a:ea typeface="Trebuchet MS"/>
                <a:cs typeface="Trebuchet MS"/>
                <a:sym typeface="Trebuchet MS"/>
              </a:defRPr>
            </a:pPr>
            <a:r>
              <a:rPr baseline="31999"/>
              <a:t>2</a:t>
            </a:r>
            <a:r>
              <a:t> Structured Similarity Index</a:t>
            </a:r>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wipe dir="l"/>
      </p:transition>
    </mc:Choice>
    <mc:Fallback xmlns:a14="http://schemas.microsoft.com/office/drawing/2010/main" xmlns:m="http://schemas.openxmlformats.org/officeDocument/2006/math"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23</a:t>
            </a:fld>
            <a:endParaRPr/>
          </a:p>
        </p:txBody>
      </p:sp>
      <p:sp>
        <p:nvSpPr>
          <p:cNvPr id="344" name="DXT1 vs. CTTF RDO+LZMA (DXT1)"/>
          <p:cNvSpPr txBox="1">
            <a:spLocks noGrp="1"/>
          </p:cNvSpPr>
          <p:nvPr>
            <p:ph type="title"/>
          </p:nvPr>
        </p:nvSpPr>
        <p:spPr>
          <a:prstGeom prst="rect">
            <a:avLst/>
          </a:prstGeom>
        </p:spPr>
        <p:txBody>
          <a:bodyPr/>
          <a:lstStyle>
            <a:lvl1pPr defTabSz="2023872">
              <a:lnSpc>
                <a:spcPct val="85000"/>
              </a:lnSpc>
              <a:defRPr sz="8133"/>
            </a:lvl1pPr>
          </a:lstStyle>
          <a:p>
            <a:r>
              <a:t> DXT1 vs. CTTF RDO+LZMA (DXT1)</a:t>
            </a:r>
          </a:p>
        </p:txBody>
      </p:sp>
      <p:pic>
        <p:nvPicPr>
          <p:cNvPr id="345" name="cttf_dxt1.png" descr="cttf_dxt1.png"/>
          <p:cNvPicPr>
            <a:picLocks noChangeAspect="1"/>
          </p:cNvPicPr>
          <p:nvPr/>
        </p:nvPicPr>
        <p:blipFill>
          <a:blip r:embed="rId2">
            <a:extLst/>
          </a:blip>
          <a:stretch>
            <a:fillRect/>
          </a:stretch>
        </p:blipFill>
        <p:spPr>
          <a:xfrm>
            <a:off x="2861733" y="2520950"/>
            <a:ext cx="6197601" cy="9296400"/>
          </a:xfrm>
          <a:prstGeom prst="rect">
            <a:avLst/>
          </a:prstGeom>
          <a:ln w="12700">
            <a:miter lim="400000"/>
          </a:ln>
        </p:spPr>
      </p:pic>
      <p:graphicFrame>
        <p:nvGraphicFramePr>
          <p:cNvPr id="346" name="Table"/>
          <p:cNvGraphicFramePr/>
          <p:nvPr/>
        </p:nvGraphicFramePr>
        <p:xfrm>
          <a:off x="15870766" y="3810000"/>
          <a:ext cx="7763933" cy="4320405"/>
        </p:xfrm>
        <a:graphic>
          <a:graphicData uri="http://schemas.openxmlformats.org/drawingml/2006/table">
            <a:tbl>
              <a:tblPr firstRow="1" firstCol="1">
                <a:tableStyleId>{2708684C-4D16-4618-839F-0558EEFCDFE6}</a:tableStyleId>
              </a:tblPr>
              <a:tblGrid>
                <a:gridCol w="30099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468033">
                  <a:extLst>
                    <a:ext uri="{9D8B030D-6E8A-4147-A177-3AD203B41FA5}">
                      <a16:colId xmlns:a16="http://schemas.microsoft.com/office/drawing/2014/main" val="20002"/>
                    </a:ext>
                  </a:extLst>
                </a:gridCol>
              </a:tblGrid>
              <a:tr h="525735">
                <a:tc>
                  <a:txBody>
                    <a:bodyPr/>
                    <a:lstStyle/>
                    <a:p>
                      <a:pPr algn="ctr">
                        <a:defRPr sz="1800" b="0"/>
                      </a:pPr>
                      <a:r>
                        <a:rPr sz="3000" b="1">
                          <a:latin typeface="Trebuchet MS"/>
                          <a:ea typeface="Trebuchet MS"/>
                          <a:cs typeface="Trebuchet MS"/>
                          <a:sym typeface="Trebuchet MS"/>
                        </a:rPr>
                        <a:t>Format</a:t>
                      </a:r>
                    </a:p>
                  </a:txBody>
                  <a:tcPr marL="0" marR="0" marT="0" marB="0" anchor="ctr" horzOverflow="overflow">
                    <a:lnB w="25400">
                      <a:solidFill>
                        <a:srgbClr val="000000"/>
                      </a:solidFill>
                    </a:lnB>
                    <a:solidFill>
                      <a:srgbClr val="CADBFE"/>
                    </a:solidFill>
                  </a:tcPr>
                </a:tc>
                <a:tc>
                  <a:txBody>
                    <a:bodyPr/>
                    <a:lstStyle/>
                    <a:p>
                      <a:pPr algn="ctr">
                        <a:defRPr sz="3000">
                          <a:latin typeface="Trebuchet MS"/>
                          <a:ea typeface="Trebuchet MS"/>
                          <a:cs typeface="Trebuchet MS"/>
                          <a:sym typeface="Trebuchet MS"/>
                        </a:defRPr>
                      </a:pPr>
                      <a:r>
                        <a:t> DXT1</a:t>
                      </a:r>
                    </a:p>
                  </a:txBody>
                  <a:tcPr marL="0" marR="0" marT="0" marB="0" anchor="ctr" horzOverflow="overflow">
                    <a:lnB w="25400">
                      <a:solidFill>
                        <a:srgbClr val="000000"/>
                      </a:solidFill>
                    </a:lnB>
                    <a:solidFill>
                      <a:srgbClr val="CADBFE"/>
                    </a:solidFill>
                  </a:tcPr>
                </a:tc>
                <a:tc>
                  <a:txBody>
                    <a:bodyPr/>
                    <a:lstStyle/>
                    <a:p>
                      <a:pPr algn="ctr">
                        <a:defRPr sz="1800" b="0"/>
                      </a:pPr>
                      <a:r>
                        <a:rPr sz="3000" b="1">
                          <a:latin typeface="Trebuchet MS"/>
                          <a:ea typeface="Trebuchet MS"/>
                          <a:cs typeface="Trebuchet MS"/>
                          <a:sym typeface="Trebuchet MS"/>
                        </a:rPr>
                        <a:t>CTTF 
RDO+LZMA</a:t>
                      </a:r>
                    </a:p>
                  </a:txBody>
                  <a:tcPr marL="0" marR="0" marT="0" marB="0" anchor="ctr" horzOverflow="overflow">
                    <a:lnB w="25400">
                      <a:solidFill>
                        <a:srgbClr val="000000"/>
                      </a:solidFill>
                    </a:lnB>
                    <a:solidFill>
                      <a:srgbClr val="CADBFE"/>
                    </a:solidFill>
                  </a:tcPr>
                </a:tc>
                <a:extLst>
                  <a:ext uri="{0D108BD9-81ED-4DB2-BD59-A6C34878D82A}">
                    <a16:rowId xmlns:a16="http://schemas.microsoft.com/office/drawing/2014/main" val="10000"/>
                  </a:ext>
                </a:extLst>
              </a:tr>
              <a:tr h="525735">
                <a:tc>
                  <a:txBody>
                    <a:bodyPr/>
                    <a:lstStyle/>
                    <a:p>
                      <a:pPr algn="ctr">
                        <a:defRPr sz="1800" b="0"/>
                      </a:pPr>
                      <a:r>
                        <a:rPr sz="3000">
                          <a:latin typeface="Trebuchet MS"/>
                          <a:ea typeface="Trebuchet MS"/>
                          <a:cs typeface="Trebuchet MS"/>
                          <a:sym typeface="Trebuchet MS"/>
                        </a:rPr>
                        <a:t>Transmitted 
bits/pixel</a:t>
                      </a:r>
                    </a:p>
                  </a:txBody>
                  <a:tcPr marL="0" marR="0" marT="0" marB="0" anchor="ctr" horzOverflow="overflow">
                    <a:lnT w="25400">
                      <a:solidFill>
                        <a:srgbClr val="000000"/>
                      </a:solidFill>
                    </a:lnT>
                  </a:tcPr>
                </a:tc>
                <a:tc>
                  <a:txBody>
                    <a:bodyPr/>
                    <a:lstStyle/>
                    <a:p>
                      <a:pPr algn="ctr">
                        <a:defRPr sz="1800"/>
                      </a:pPr>
                      <a:r>
                        <a:rPr sz="3000" b="1">
                          <a:solidFill>
                            <a:schemeClr val="accent3">
                              <a:lumOff val="44000"/>
                            </a:schemeClr>
                          </a:solidFill>
                          <a:latin typeface="Trebuchet MS"/>
                          <a:ea typeface="Trebuchet MS"/>
                          <a:cs typeface="Trebuchet MS"/>
                          <a:sym typeface="Trebuchet MS"/>
                        </a:rPr>
                        <a:t>4.0</a:t>
                      </a:r>
                    </a:p>
                  </a:txBody>
                  <a:tcPr marL="0" marR="0" marT="0" marB="0" anchor="ctr" horzOverflow="overflow">
                    <a:lnT w="25400">
                      <a:solidFill>
                        <a:srgbClr val="000000"/>
                      </a:solidFill>
                    </a:lnT>
                    <a:solidFill>
                      <a:srgbClr val="D90B00"/>
                    </a:solidFill>
                  </a:tcPr>
                </a:tc>
                <a:tc>
                  <a:txBody>
                    <a:bodyPr/>
                    <a:lstStyle/>
                    <a:p>
                      <a:pPr algn="ctr">
                        <a:defRPr sz="1800"/>
                      </a:pPr>
                      <a:r>
                        <a:rPr sz="3000" b="1">
                          <a:solidFill>
                            <a:schemeClr val="accent3">
                              <a:lumOff val="44000"/>
                            </a:schemeClr>
                          </a:solidFill>
                          <a:latin typeface="Trebuchet MS"/>
                          <a:ea typeface="Trebuchet MS"/>
                          <a:cs typeface="Trebuchet MS"/>
                          <a:sym typeface="Trebuchet MS"/>
                        </a:rPr>
                        <a:t>2.1*</a:t>
                      </a:r>
                    </a:p>
                  </a:txBody>
                  <a:tcPr marL="0" marR="0" marT="0" marB="0" anchor="ctr" horzOverflow="overflow">
                    <a:lnT w="25400">
                      <a:solidFill>
                        <a:srgbClr val="000000"/>
                      </a:solidFill>
                    </a:lnT>
                    <a:solidFill>
                      <a:srgbClr val="66B132"/>
                    </a:solidFill>
                  </a:tcPr>
                </a:tc>
                <a:extLst>
                  <a:ext uri="{0D108BD9-81ED-4DB2-BD59-A6C34878D82A}">
                    <a16:rowId xmlns:a16="http://schemas.microsoft.com/office/drawing/2014/main" val="10001"/>
                  </a:ext>
                </a:extLst>
              </a:tr>
              <a:tr h="525735">
                <a:tc>
                  <a:txBody>
                    <a:bodyPr/>
                    <a:lstStyle/>
                    <a:p>
                      <a:pPr algn="ctr">
                        <a:defRPr sz="1800" b="0"/>
                      </a:pPr>
                      <a:r>
                        <a:rPr sz="3000">
                          <a:latin typeface="Trebuchet MS"/>
                          <a:ea typeface="Trebuchet MS"/>
                          <a:cs typeface="Trebuchet MS"/>
                          <a:sym typeface="Trebuchet MS"/>
                        </a:rPr>
                        <a:t>Stream Compression</a:t>
                      </a:r>
                    </a:p>
                  </a:txBody>
                  <a:tcPr marL="0" marR="0" marT="0" marB="0" anchor="ctr" horzOverflow="overflow"/>
                </a:tc>
                <a:tc>
                  <a:txBody>
                    <a:bodyPr/>
                    <a:lstStyle/>
                    <a:p>
                      <a:pPr algn="ctr">
                        <a:defRPr sz="1800"/>
                      </a:pPr>
                      <a:r>
                        <a:rPr sz="3000" b="1">
                          <a:solidFill>
                            <a:schemeClr val="accent3">
                              <a:lumOff val="44000"/>
                            </a:schemeClr>
                          </a:solidFill>
                          <a:latin typeface="Trebuchet MS"/>
                          <a:ea typeface="Trebuchet MS"/>
                          <a:cs typeface="Trebuchet MS"/>
                          <a:sym typeface="Trebuchet MS"/>
                        </a:rPr>
                        <a:t>6:1</a:t>
                      </a:r>
                    </a:p>
                  </a:txBody>
                  <a:tcPr marL="0" marR="0" marT="0" marB="0" anchor="ctr" horzOverflow="overflow">
                    <a:solidFill>
                      <a:srgbClr val="D90B00"/>
                    </a:solidFill>
                  </a:tcPr>
                </a:tc>
                <a:tc>
                  <a:txBody>
                    <a:bodyPr/>
                    <a:lstStyle/>
                    <a:p>
                      <a:pPr algn="ctr">
                        <a:defRPr sz="1800"/>
                      </a:pPr>
                      <a:r>
                        <a:rPr sz="3000" b="1">
                          <a:solidFill>
                            <a:schemeClr val="accent3">
                              <a:lumOff val="44000"/>
                            </a:schemeClr>
                          </a:solidFill>
                          <a:latin typeface="Trebuchet MS"/>
                          <a:ea typeface="Trebuchet MS"/>
                          <a:cs typeface="Trebuchet MS"/>
                          <a:sym typeface="Trebuchet MS"/>
                        </a:rPr>
                        <a:t>11:1</a:t>
                      </a:r>
                    </a:p>
                  </a:txBody>
                  <a:tcPr marL="0" marR="0" marT="0" marB="0" anchor="ctr" horzOverflow="overflow">
                    <a:solidFill>
                      <a:srgbClr val="66B132"/>
                    </a:solidFill>
                  </a:tcPr>
                </a:tc>
                <a:extLst>
                  <a:ext uri="{0D108BD9-81ED-4DB2-BD59-A6C34878D82A}">
                    <a16:rowId xmlns:a16="http://schemas.microsoft.com/office/drawing/2014/main" val="10002"/>
                  </a:ext>
                </a:extLst>
              </a:tr>
              <a:tr h="525735">
                <a:tc>
                  <a:txBody>
                    <a:bodyPr/>
                    <a:lstStyle/>
                    <a:p>
                      <a:pPr algn="ctr">
                        <a:defRPr sz="1800" b="0"/>
                      </a:pPr>
                      <a:r>
                        <a:rPr sz="3000">
                          <a:latin typeface="Trebuchet MS"/>
                          <a:ea typeface="Trebuchet MS"/>
                          <a:cs typeface="Trebuchet MS"/>
                          <a:sym typeface="Trebuchet MS"/>
                        </a:rPr>
                        <a:t> PSNR (dB)</a:t>
                      </a:r>
                    </a:p>
                  </a:txBody>
                  <a:tcPr marL="0" marR="0" marT="0" marB="0" anchor="ctr" horzOverflow="overflow"/>
                </a:tc>
                <a:tc>
                  <a:txBody>
                    <a:bodyPr/>
                    <a:lstStyle/>
                    <a:p>
                      <a:pPr algn="ctr">
                        <a:defRPr sz="1800"/>
                      </a:pPr>
                      <a:r>
                        <a:rPr sz="3000">
                          <a:latin typeface="Trebuchet MS"/>
                          <a:ea typeface="Trebuchet MS"/>
                          <a:cs typeface="Trebuchet MS"/>
                          <a:sym typeface="Trebuchet MS"/>
                        </a:rPr>
                        <a:t>37.78</a:t>
                      </a:r>
                    </a:p>
                  </a:txBody>
                  <a:tcPr marL="0" marR="0" marT="0" marB="0" anchor="ctr" horzOverflow="overflow">
                    <a:solidFill>
                      <a:srgbClr val="FEDF98"/>
                    </a:solidFill>
                  </a:tcPr>
                </a:tc>
                <a:tc>
                  <a:txBody>
                    <a:bodyPr/>
                    <a:lstStyle/>
                    <a:p>
                      <a:pPr algn="ctr">
                        <a:defRPr sz="1800"/>
                      </a:pPr>
                      <a:r>
                        <a:rPr sz="3000">
                          <a:latin typeface="Trebuchet MS"/>
                          <a:ea typeface="Trebuchet MS"/>
                          <a:cs typeface="Trebuchet MS"/>
                          <a:sym typeface="Trebuchet MS"/>
                        </a:rPr>
                        <a:t>36.45</a:t>
                      </a:r>
                    </a:p>
                  </a:txBody>
                  <a:tcPr marL="0" marR="0" marT="0" marB="0" anchor="ctr" horzOverflow="overflow">
                    <a:solidFill>
                      <a:srgbClr val="FEDF98"/>
                    </a:solidFill>
                  </a:tcPr>
                </a:tc>
                <a:extLst>
                  <a:ext uri="{0D108BD9-81ED-4DB2-BD59-A6C34878D82A}">
                    <a16:rowId xmlns:a16="http://schemas.microsoft.com/office/drawing/2014/main" val="10003"/>
                  </a:ext>
                </a:extLst>
              </a:tr>
              <a:tr h="525735">
                <a:tc>
                  <a:txBody>
                    <a:bodyPr/>
                    <a:lstStyle/>
                    <a:p>
                      <a:pPr algn="ctr">
                        <a:defRPr sz="1800" b="0"/>
                      </a:pPr>
                      <a:r>
                        <a:rPr sz="3000">
                          <a:latin typeface="Trebuchet MS"/>
                          <a:ea typeface="Trebuchet MS"/>
                          <a:cs typeface="Trebuchet MS"/>
                          <a:sym typeface="Trebuchet MS"/>
                        </a:rPr>
                        <a:t> MSE</a:t>
                      </a:r>
                    </a:p>
                  </a:txBody>
                  <a:tcPr marL="0" marR="0" marT="0" marB="0" anchor="ctr" horzOverflow="overflow"/>
                </a:tc>
                <a:tc>
                  <a:txBody>
                    <a:bodyPr/>
                    <a:lstStyle/>
                    <a:p>
                      <a:pPr algn="ctr">
                        <a:defRPr sz="1800"/>
                      </a:pPr>
                      <a:r>
                        <a:rPr sz="3000">
                          <a:solidFill>
                            <a:srgbClr val="558E28"/>
                          </a:solidFill>
                          <a:latin typeface="Trebuchet MS"/>
                          <a:ea typeface="Trebuchet MS"/>
                          <a:cs typeface="Trebuchet MS"/>
                          <a:sym typeface="Trebuchet MS"/>
                        </a:rPr>
                        <a:t>10.83</a:t>
                      </a:r>
                    </a:p>
                  </a:txBody>
                  <a:tcPr marL="0" marR="0" marT="0" marB="0" anchor="ctr" horzOverflow="overflow">
                    <a:solidFill>
                      <a:srgbClr val="FEDF98"/>
                    </a:solidFill>
                  </a:tcPr>
                </a:tc>
                <a:tc>
                  <a:txBody>
                    <a:bodyPr/>
                    <a:lstStyle/>
                    <a:p>
                      <a:pPr algn="ctr">
                        <a:defRPr sz="1800"/>
                      </a:pPr>
                      <a:r>
                        <a:rPr sz="3000">
                          <a:solidFill>
                            <a:srgbClr val="D90B00"/>
                          </a:solidFill>
                          <a:latin typeface="Trebuchet MS"/>
                          <a:ea typeface="Trebuchet MS"/>
                          <a:cs typeface="Trebuchet MS"/>
                          <a:sym typeface="Trebuchet MS"/>
                        </a:rPr>
                        <a:t>14.71</a:t>
                      </a:r>
                    </a:p>
                  </a:txBody>
                  <a:tcPr marL="0" marR="0" marT="0" marB="0" anchor="ctr" horzOverflow="overflow">
                    <a:solidFill>
                      <a:srgbClr val="FEDF98"/>
                    </a:solidFill>
                  </a:tcPr>
                </a:tc>
                <a:extLst>
                  <a:ext uri="{0D108BD9-81ED-4DB2-BD59-A6C34878D82A}">
                    <a16:rowId xmlns:a16="http://schemas.microsoft.com/office/drawing/2014/main" val="10004"/>
                  </a:ext>
                </a:extLst>
              </a:tr>
              <a:tr h="525735">
                <a:tc>
                  <a:txBody>
                    <a:bodyPr/>
                    <a:lstStyle/>
                    <a:p>
                      <a:pPr algn="ctr">
                        <a:defRPr sz="1800" b="0"/>
                      </a:pPr>
                      <a:r>
                        <a:rPr sz="3000">
                          <a:latin typeface="Trebuchet MS"/>
                          <a:ea typeface="Trebuchet MS"/>
                          <a:cs typeface="Trebuchet MS"/>
                          <a:sym typeface="Trebuchet MS"/>
                        </a:rPr>
                        <a:t>SSIM</a:t>
                      </a:r>
                    </a:p>
                  </a:txBody>
                  <a:tcPr marL="0" marR="0" marT="0" marB="0" anchor="ctr" horzOverflow="overflow"/>
                </a:tc>
                <a:tc>
                  <a:txBody>
                    <a:bodyPr/>
                    <a:lstStyle/>
                    <a:p>
                      <a:pPr algn="ctr">
                        <a:defRPr sz="1800"/>
                      </a:pPr>
                      <a:r>
                        <a:rPr sz="3000">
                          <a:latin typeface="Trebuchet MS"/>
                          <a:ea typeface="Trebuchet MS"/>
                          <a:cs typeface="Trebuchet MS"/>
                          <a:sym typeface="Trebuchet MS"/>
                        </a:rPr>
                        <a:t>0.97</a:t>
                      </a:r>
                    </a:p>
                  </a:txBody>
                  <a:tcPr marL="0" marR="0" marT="0" marB="0" anchor="ctr" horzOverflow="overflow">
                    <a:solidFill>
                      <a:srgbClr val="FEDF98"/>
                    </a:solidFill>
                  </a:tcPr>
                </a:tc>
                <a:tc>
                  <a:txBody>
                    <a:bodyPr/>
                    <a:lstStyle/>
                    <a:p>
                      <a:pPr algn="ctr">
                        <a:defRPr sz="1800"/>
                      </a:pPr>
                      <a:r>
                        <a:rPr sz="3000">
                          <a:latin typeface="Trebuchet MS"/>
                          <a:ea typeface="Trebuchet MS"/>
                          <a:cs typeface="Trebuchet MS"/>
                          <a:sym typeface="Trebuchet MS"/>
                        </a:rPr>
                        <a:t>0.95</a:t>
                      </a:r>
                    </a:p>
                  </a:txBody>
                  <a:tcPr marL="0" marR="0" marT="0" marB="0" anchor="ctr" horzOverflow="overflow">
                    <a:solidFill>
                      <a:srgbClr val="FEDF98"/>
                    </a:solidFill>
                  </a:tcPr>
                </a:tc>
                <a:extLst>
                  <a:ext uri="{0D108BD9-81ED-4DB2-BD59-A6C34878D82A}">
                    <a16:rowId xmlns:a16="http://schemas.microsoft.com/office/drawing/2014/main" val="10005"/>
                  </a:ext>
                </a:extLst>
              </a:tr>
            </a:tbl>
          </a:graphicData>
        </a:graphic>
      </p:graphicFrame>
      <p:sp>
        <p:nvSpPr>
          <p:cNvPr id="347" name="DXT1"/>
          <p:cNvSpPr txBox="1"/>
          <p:nvPr/>
        </p:nvSpPr>
        <p:spPr>
          <a:xfrm>
            <a:off x="2870200" y="12090400"/>
            <a:ext cx="6172200" cy="787683"/>
          </a:xfrm>
          <a:prstGeom prst="rect">
            <a:avLst/>
          </a:prstGeom>
          <a:gradFill>
            <a:gsLst>
              <a:gs pos="0">
                <a:schemeClr val="accent4">
                  <a:lumOff val="28974"/>
                </a:schemeClr>
              </a:gs>
              <a:gs pos="35000">
                <a:srgbClr val="CFCFCF"/>
              </a:gs>
              <a:gs pos="100000">
                <a:schemeClr val="accent4">
                  <a:lumOff val="48879"/>
                </a:schemeClr>
              </a:gs>
            </a:gsLst>
            <a:lin ang="16200000"/>
          </a:gradFill>
          <a:ln w="25400">
            <a:solidFill>
              <a:srgbClr val="000000"/>
            </a:solidFill>
          </a:ln>
          <a:effectLst>
            <a:outerShdw blurRad="101600" dist="50800" dir="5400000" rotWithShape="0">
              <a:srgbClr val="000000">
                <a:alpha val="38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9" tIns="121919" rIns="121919" bIns="121919">
            <a:spAutoFit/>
          </a:bodyPr>
          <a:lstStyle>
            <a:lvl1pPr algn="ctr"/>
          </a:lstStyle>
          <a:p>
            <a:r>
              <a:t>DXT1</a:t>
            </a:r>
          </a:p>
        </p:txBody>
      </p:sp>
      <p:sp>
        <p:nvSpPr>
          <p:cNvPr id="348" name="Unpacked RDO DXT1"/>
          <p:cNvSpPr txBox="1"/>
          <p:nvPr/>
        </p:nvSpPr>
        <p:spPr>
          <a:xfrm>
            <a:off x="9309100" y="12090400"/>
            <a:ext cx="6172200" cy="787683"/>
          </a:xfrm>
          <a:prstGeom prst="rect">
            <a:avLst/>
          </a:prstGeom>
          <a:gradFill>
            <a:gsLst>
              <a:gs pos="0">
                <a:schemeClr val="accent4">
                  <a:lumOff val="28974"/>
                </a:schemeClr>
              </a:gs>
              <a:gs pos="35000">
                <a:srgbClr val="CFCFCF"/>
              </a:gs>
              <a:gs pos="100000">
                <a:schemeClr val="accent4">
                  <a:lumOff val="48879"/>
                </a:schemeClr>
              </a:gs>
            </a:gsLst>
            <a:lin ang="16200000"/>
          </a:gradFill>
          <a:ln w="25400">
            <a:solidFill>
              <a:srgbClr val="000000"/>
            </a:solidFill>
          </a:ln>
          <a:effectLst>
            <a:outerShdw blurRad="101600" dist="50800" dir="5400000" rotWithShape="0">
              <a:srgbClr val="000000">
                <a:alpha val="38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9" tIns="121919" rIns="121919" bIns="121919">
            <a:spAutoFit/>
          </a:bodyPr>
          <a:lstStyle>
            <a:lvl1pPr algn="ctr"/>
          </a:lstStyle>
          <a:p>
            <a:r>
              <a:t> Unpacked RDO DXT1</a:t>
            </a:r>
          </a:p>
        </p:txBody>
      </p:sp>
      <p:pic>
        <p:nvPicPr>
          <p:cNvPr id="349" name="cttf_dxt1LZMA.png" descr="cttf_dxt1LZMA.png"/>
          <p:cNvPicPr>
            <a:picLocks noChangeAspect="1"/>
          </p:cNvPicPr>
          <p:nvPr/>
        </p:nvPicPr>
        <p:blipFill>
          <a:blip r:embed="rId3">
            <a:extLst/>
          </a:blip>
          <a:stretch>
            <a:fillRect/>
          </a:stretch>
        </p:blipFill>
        <p:spPr>
          <a:xfrm>
            <a:off x="9283700" y="2527300"/>
            <a:ext cx="6197600" cy="9296400"/>
          </a:xfrm>
          <a:prstGeom prst="rect">
            <a:avLst/>
          </a:prstGeom>
          <a:ln w="12700">
            <a:miter lim="400000"/>
          </a:ln>
        </p:spPr>
      </p:pic>
      <p:sp>
        <p:nvSpPr>
          <p:cNvPr id="350" name="*Best bitrate setting to approx ref DXT1 PSNR"/>
          <p:cNvSpPr txBox="1"/>
          <p:nvPr/>
        </p:nvSpPr>
        <p:spPr>
          <a:xfrm>
            <a:off x="16014700" y="8509000"/>
            <a:ext cx="7990481" cy="662940"/>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9" tIns="121919" rIns="121919" bIns="121919">
            <a:spAutoFit/>
          </a:bodyPr>
          <a:lstStyle>
            <a:lvl1pPr>
              <a:defRPr sz="2900">
                <a:latin typeface="Trebuchet MS"/>
                <a:ea typeface="Trebuchet MS"/>
                <a:cs typeface="Trebuchet MS"/>
                <a:sym typeface="Trebuchet MS"/>
              </a:defRPr>
            </a:lvl1pPr>
          </a:lstStyle>
          <a:p>
            <a:r>
              <a:t>*Best bitrate setting to approx ref DXT1 PSNR  </a:t>
            </a:r>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wipe dir="l"/>
      </p:transition>
    </mc:Choice>
    <mc:Fallback xmlns:a14="http://schemas.microsoft.com/office/drawing/2010/main" xmlns:m="http://schemas.openxmlformats.org/officeDocument/2006/math"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24</a:t>
            </a:fld>
            <a:endParaRPr/>
          </a:p>
        </p:txBody>
      </p:sp>
      <p:sp>
        <p:nvSpPr>
          <p:cNvPr id="353" name="CTTF Mode Comparison- ETC1S-CRN vs.RDO+LZMA (DXT1)"/>
          <p:cNvSpPr txBox="1">
            <a:spLocks noGrp="1"/>
          </p:cNvSpPr>
          <p:nvPr>
            <p:ph type="title"/>
          </p:nvPr>
        </p:nvSpPr>
        <p:spPr>
          <a:prstGeom prst="rect">
            <a:avLst/>
          </a:prstGeom>
        </p:spPr>
        <p:txBody>
          <a:bodyPr>
            <a:normAutofit fontScale="90000"/>
          </a:bodyPr>
          <a:lstStyle>
            <a:lvl1pPr defTabSz="1584959">
              <a:lnSpc>
                <a:spcPct val="85000"/>
              </a:lnSpc>
              <a:defRPr sz="6369"/>
            </a:lvl1pPr>
          </a:lstStyle>
          <a:p>
            <a:r>
              <a:t> CTTF Mode Comparison- ETC1S-CRN vs.RDO+LZMA (DXT1)</a:t>
            </a:r>
          </a:p>
        </p:txBody>
      </p:sp>
      <p:graphicFrame>
        <p:nvGraphicFramePr>
          <p:cNvPr id="354" name="Table"/>
          <p:cNvGraphicFramePr/>
          <p:nvPr/>
        </p:nvGraphicFramePr>
        <p:xfrm>
          <a:off x="15870766" y="3810000"/>
          <a:ext cx="7611533" cy="4320405"/>
        </p:xfrm>
        <a:graphic>
          <a:graphicData uri="http://schemas.openxmlformats.org/drawingml/2006/table">
            <a:tbl>
              <a:tblPr firstRow="1" firstCol="1">
                <a:tableStyleId>{2708684C-4D16-4618-839F-0558EEFCDFE6}</a:tableStyleId>
              </a:tblPr>
              <a:tblGrid>
                <a:gridCol w="30099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315633">
                  <a:extLst>
                    <a:ext uri="{9D8B030D-6E8A-4147-A177-3AD203B41FA5}">
                      <a16:colId xmlns:a16="http://schemas.microsoft.com/office/drawing/2014/main" val="20002"/>
                    </a:ext>
                  </a:extLst>
                </a:gridCol>
              </a:tblGrid>
              <a:tr h="525735">
                <a:tc>
                  <a:txBody>
                    <a:bodyPr/>
                    <a:lstStyle/>
                    <a:p>
                      <a:pPr algn="ctr">
                        <a:defRPr sz="1800" b="0"/>
                      </a:pPr>
                      <a:r>
                        <a:rPr sz="3000" b="1">
                          <a:latin typeface="Trebuchet MS"/>
                          <a:ea typeface="Trebuchet MS"/>
                          <a:cs typeface="Trebuchet MS"/>
                          <a:sym typeface="Trebuchet MS"/>
                        </a:rPr>
                        <a:t>Format</a:t>
                      </a:r>
                    </a:p>
                  </a:txBody>
                  <a:tcPr marL="0" marR="0" marT="0" marB="0" anchor="ctr" horzOverflow="overflow">
                    <a:lnB w="25400">
                      <a:solidFill>
                        <a:srgbClr val="000000"/>
                      </a:solidFill>
                    </a:lnB>
                    <a:solidFill>
                      <a:srgbClr val="CADBFE"/>
                    </a:solidFill>
                  </a:tcPr>
                </a:tc>
                <a:tc>
                  <a:txBody>
                    <a:bodyPr/>
                    <a:lstStyle/>
                    <a:p>
                      <a:pPr algn="ctr">
                        <a:defRPr sz="1800" b="0"/>
                      </a:pPr>
                      <a:r>
                        <a:rPr sz="3000" b="1">
                          <a:latin typeface="Trebuchet MS"/>
                          <a:ea typeface="Trebuchet MS"/>
                          <a:cs typeface="Trebuchet MS"/>
                          <a:sym typeface="Trebuchet MS"/>
                        </a:rPr>
                        <a:t> CTTF
ETC1S-CRN</a:t>
                      </a:r>
                    </a:p>
                  </a:txBody>
                  <a:tcPr marL="0" marR="0" marT="0" marB="0" anchor="ctr" horzOverflow="overflow">
                    <a:lnB w="25400">
                      <a:solidFill>
                        <a:srgbClr val="000000"/>
                      </a:solidFill>
                    </a:lnB>
                    <a:solidFill>
                      <a:srgbClr val="CADBFE"/>
                    </a:solidFill>
                  </a:tcPr>
                </a:tc>
                <a:tc>
                  <a:txBody>
                    <a:bodyPr/>
                    <a:lstStyle/>
                    <a:p>
                      <a:pPr algn="ctr">
                        <a:defRPr sz="1800" b="0"/>
                      </a:pPr>
                      <a:r>
                        <a:rPr sz="3000" b="1">
                          <a:latin typeface="Trebuchet MS"/>
                          <a:ea typeface="Trebuchet MS"/>
                          <a:cs typeface="Trebuchet MS"/>
                          <a:sym typeface="Trebuchet MS"/>
                        </a:rPr>
                        <a:t>CTTF 
 RDO+LZMA</a:t>
                      </a:r>
                    </a:p>
                  </a:txBody>
                  <a:tcPr marL="0" marR="0" marT="0" marB="0" anchor="ctr" horzOverflow="overflow">
                    <a:lnB w="25400">
                      <a:solidFill>
                        <a:srgbClr val="000000"/>
                      </a:solidFill>
                    </a:lnB>
                    <a:solidFill>
                      <a:srgbClr val="CADBFE"/>
                    </a:solidFill>
                  </a:tcPr>
                </a:tc>
                <a:extLst>
                  <a:ext uri="{0D108BD9-81ED-4DB2-BD59-A6C34878D82A}">
                    <a16:rowId xmlns:a16="http://schemas.microsoft.com/office/drawing/2014/main" val="10000"/>
                  </a:ext>
                </a:extLst>
              </a:tr>
              <a:tr h="525735">
                <a:tc>
                  <a:txBody>
                    <a:bodyPr/>
                    <a:lstStyle/>
                    <a:p>
                      <a:pPr algn="ctr">
                        <a:defRPr sz="1800" b="0"/>
                      </a:pPr>
                      <a:r>
                        <a:rPr sz="3000">
                          <a:latin typeface="Trebuchet MS"/>
                          <a:ea typeface="Trebuchet MS"/>
                          <a:cs typeface="Trebuchet MS"/>
                          <a:sym typeface="Trebuchet MS"/>
                        </a:rPr>
                        <a:t>Transmitted 
bits/pixel</a:t>
                      </a:r>
                    </a:p>
                  </a:txBody>
                  <a:tcPr marL="0" marR="0" marT="0" marB="0" anchor="ctr" horzOverflow="overflow">
                    <a:lnT w="25400">
                      <a:solidFill>
                        <a:srgbClr val="000000"/>
                      </a:solidFill>
                    </a:lnT>
                  </a:tcPr>
                </a:tc>
                <a:tc>
                  <a:txBody>
                    <a:bodyPr/>
                    <a:lstStyle/>
                    <a:p>
                      <a:pPr algn="ctr">
                        <a:defRPr sz="1800"/>
                      </a:pPr>
                      <a:r>
                        <a:rPr sz="3000" b="1">
                          <a:solidFill>
                            <a:schemeClr val="accent3">
                              <a:lumOff val="44000"/>
                            </a:schemeClr>
                          </a:solidFill>
                          <a:latin typeface="Trebuchet MS"/>
                          <a:ea typeface="Trebuchet MS"/>
                          <a:cs typeface="Trebuchet MS"/>
                          <a:sym typeface="Trebuchet MS"/>
                        </a:rPr>
                        <a:t>1.8</a:t>
                      </a:r>
                    </a:p>
                  </a:txBody>
                  <a:tcPr marL="0" marR="0" marT="0" marB="0" anchor="ctr" horzOverflow="overflow">
                    <a:lnT w="25400">
                      <a:solidFill>
                        <a:srgbClr val="000000"/>
                      </a:solidFill>
                    </a:lnT>
                    <a:solidFill>
                      <a:srgbClr val="66B132"/>
                    </a:solidFill>
                  </a:tcPr>
                </a:tc>
                <a:tc>
                  <a:txBody>
                    <a:bodyPr/>
                    <a:lstStyle/>
                    <a:p>
                      <a:pPr algn="ctr">
                        <a:defRPr sz="1800"/>
                      </a:pPr>
                      <a:r>
                        <a:rPr sz="3000" b="1">
                          <a:solidFill>
                            <a:schemeClr val="accent3">
                              <a:lumOff val="44000"/>
                            </a:schemeClr>
                          </a:solidFill>
                          <a:latin typeface="Trebuchet MS"/>
                          <a:ea typeface="Trebuchet MS"/>
                          <a:cs typeface="Trebuchet MS"/>
                          <a:sym typeface="Trebuchet MS"/>
                        </a:rPr>
                        <a:t>2.1</a:t>
                      </a:r>
                    </a:p>
                  </a:txBody>
                  <a:tcPr marL="0" marR="0" marT="0" marB="0" anchor="ctr" horzOverflow="overflow">
                    <a:lnT w="25400">
                      <a:solidFill>
                        <a:srgbClr val="000000"/>
                      </a:solidFill>
                    </a:lnT>
                    <a:solidFill>
                      <a:srgbClr val="D90B00"/>
                    </a:solidFill>
                  </a:tcPr>
                </a:tc>
                <a:extLst>
                  <a:ext uri="{0D108BD9-81ED-4DB2-BD59-A6C34878D82A}">
                    <a16:rowId xmlns:a16="http://schemas.microsoft.com/office/drawing/2014/main" val="10001"/>
                  </a:ext>
                </a:extLst>
              </a:tr>
              <a:tr h="525735">
                <a:tc>
                  <a:txBody>
                    <a:bodyPr/>
                    <a:lstStyle/>
                    <a:p>
                      <a:pPr algn="ctr">
                        <a:defRPr sz="1800" b="0"/>
                      </a:pPr>
                      <a:r>
                        <a:rPr sz="3000">
                          <a:latin typeface="Trebuchet MS"/>
                          <a:ea typeface="Trebuchet MS"/>
                          <a:cs typeface="Trebuchet MS"/>
                          <a:sym typeface="Trebuchet MS"/>
                        </a:rPr>
                        <a:t>Stream Compression</a:t>
                      </a:r>
                    </a:p>
                  </a:txBody>
                  <a:tcPr marL="0" marR="0" marT="0" marB="0" anchor="ctr" horzOverflow="overflow"/>
                </a:tc>
                <a:tc>
                  <a:txBody>
                    <a:bodyPr/>
                    <a:lstStyle/>
                    <a:p>
                      <a:pPr algn="ctr">
                        <a:defRPr sz="1800"/>
                      </a:pPr>
                      <a:r>
                        <a:rPr sz="3000" b="1">
                          <a:solidFill>
                            <a:schemeClr val="accent3">
                              <a:lumOff val="44000"/>
                            </a:schemeClr>
                          </a:solidFill>
                          <a:latin typeface="Trebuchet MS"/>
                          <a:ea typeface="Trebuchet MS"/>
                          <a:cs typeface="Trebuchet MS"/>
                          <a:sym typeface="Trebuchet MS"/>
                        </a:rPr>
                        <a:t>13:1</a:t>
                      </a:r>
                    </a:p>
                  </a:txBody>
                  <a:tcPr marL="0" marR="0" marT="0" marB="0" anchor="ctr" horzOverflow="overflow">
                    <a:solidFill>
                      <a:srgbClr val="66B132"/>
                    </a:solidFill>
                  </a:tcPr>
                </a:tc>
                <a:tc>
                  <a:txBody>
                    <a:bodyPr/>
                    <a:lstStyle/>
                    <a:p>
                      <a:pPr algn="ctr">
                        <a:defRPr sz="1800"/>
                      </a:pPr>
                      <a:r>
                        <a:rPr sz="3000" b="1">
                          <a:solidFill>
                            <a:schemeClr val="accent3">
                              <a:lumOff val="44000"/>
                            </a:schemeClr>
                          </a:solidFill>
                          <a:latin typeface="Trebuchet MS"/>
                          <a:ea typeface="Trebuchet MS"/>
                          <a:cs typeface="Trebuchet MS"/>
                          <a:sym typeface="Trebuchet MS"/>
                        </a:rPr>
                        <a:t>11:1</a:t>
                      </a:r>
                    </a:p>
                  </a:txBody>
                  <a:tcPr marL="0" marR="0" marT="0" marB="0" anchor="ctr" horzOverflow="overflow">
                    <a:solidFill>
                      <a:srgbClr val="D90B00"/>
                    </a:solidFill>
                  </a:tcPr>
                </a:tc>
                <a:extLst>
                  <a:ext uri="{0D108BD9-81ED-4DB2-BD59-A6C34878D82A}">
                    <a16:rowId xmlns:a16="http://schemas.microsoft.com/office/drawing/2014/main" val="10002"/>
                  </a:ext>
                </a:extLst>
              </a:tr>
              <a:tr h="525735">
                <a:tc>
                  <a:txBody>
                    <a:bodyPr/>
                    <a:lstStyle/>
                    <a:p>
                      <a:pPr algn="ctr">
                        <a:defRPr sz="1800" b="0"/>
                      </a:pPr>
                      <a:r>
                        <a:rPr sz="3000">
                          <a:latin typeface="Trebuchet MS"/>
                          <a:ea typeface="Trebuchet MS"/>
                          <a:cs typeface="Trebuchet MS"/>
                          <a:sym typeface="Trebuchet MS"/>
                        </a:rPr>
                        <a:t> PSNR (dB)</a:t>
                      </a:r>
                    </a:p>
                  </a:txBody>
                  <a:tcPr marL="0" marR="0" marT="0" marB="0" anchor="ctr" horzOverflow="overflow"/>
                </a:tc>
                <a:tc>
                  <a:txBody>
                    <a:bodyPr/>
                    <a:lstStyle/>
                    <a:p>
                      <a:pPr algn="ctr">
                        <a:defRPr sz="1800"/>
                      </a:pPr>
                      <a:r>
                        <a:rPr sz="3000">
                          <a:latin typeface="Trebuchet MS"/>
                          <a:ea typeface="Trebuchet MS"/>
                          <a:cs typeface="Trebuchet MS"/>
                          <a:sym typeface="Trebuchet MS"/>
                        </a:rPr>
                        <a:t>36.32</a:t>
                      </a:r>
                    </a:p>
                  </a:txBody>
                  <a:tcPr marL="0" marR="0" marT="0" marB="0" anchor="ctr" horzOverflow="overflow">
                    <a:solidFill>
                      <a:srgbClr val="FEDF98"/>
                    </a:solidFill>
                  </a:tcPr>
                </a:tc>
                <a:tc>
                  <a:txBody>
                    <a:bodyPr/>
                    <a:lstStyle/>
                    <a:p>
                      <a:pPr algn="ctr">
                        <a:defRPr sz="1800"/>
                      </a:pPr>
                      <a:r>
                        <a:rPr sz="3000">
                          <a:latin typeface="Trebuchet MS"/>
                          <a:ea typeface="Trebuchet MS"/>
                          <a:cs typeface="Trebuchet MS"/>
                          <a:sym typeface="Trebuchet MS"/>
                        </a:rPr>
                        <a:t>36.45</a:t>
                      </a:r>
                    </a:p>
                  </a:txBody>
                  <a:tcPr marL="0" marR="0" marT="0" marB="0" anchor="ctr" horzOverflow="overflow">
                    <a:solidFill>
                      <a:srgbClr val="FEDF98"/>
                    </a:solidFill>
                  </a:tcPr>
                </a:tc>
                <a:extLst>
                  <a:ext uri="{0D108BD9-81ED-4DB2-BD59-A6C34878D82A}">
                    <a16:rowId xmlns:a16="http://schemas.microsoft.com/office/drawing/2014/main" val="10003"/>
                  </a:ext>
                </a:extLst>
              </a:tr>
              <a:tr h="525735">
                <a:tc>
                  <a:txBody>
                    <a:bodyPr/>
                    <a:lstStyle/>
                    <a:p>
                      <a:pPr algn="ctr">
                        <a:defRPr sz="1800" b="0"/>
                      </a:pPr>
                      <a:r>
                        <a:rPr sz="3000">
                          <a:latin typeface="Trebuchet MS"/>
                          <a:ea typeface="Trebuchet MS"/>
                          <a:cs typeface="Trebuchet MS"/>
                          <a:sym typeface="Trebuchet MS"/>
                        </a:rPr>
                        <a:t> MSE</a:t>
                      </a:r>
                    </a:p>
                  </a:txBody>
                  <a:tcPr marL="0" marR="0" marT="0" marB="0" anchor="ctr" horzOverflow="overflow"/>
                </a:tc>
                <a:tc>
                  <a:txBody>
                    <a:bodyPr/>
                    <a:lstStyle/>
                    <a:p>
                      <a:pPr algn="ctr">
                        <a:defRPr sz="1800"/>
                      </a:pPr>
                      <a:r>
                        <a:rPr sz="3000">
                          <a:latin typeface="Trebuchet MS"/>
                          <a:ea typeface="Trebuchet MS"/>
                          <a:cs typeface="Trebuchet MS"/>
                          <a:sym typeface="Trebuchet MS"/>
                        </a:rPr>
                        <a:t>15.19</a:t>
                      </a:r>
                    </a:p>
                  </a:txBody>
                  <a:tcPr marL="0" marR="0" marT="0" marB="0" anchor="ctr" horzOverflow="overflow">
                    <a:solidFill>
                      <a:srgbClr val="FEDF98"/>
                    </a:solidFill>
                  </a:tcPr>
                </a:tc>
                <a:tc>
                  <a:txBody>
                    <a:bodyPr/>
                    <a:lstStyle/>
                    <a:p>
                      <a:pPr algn="ctr">
                        <a:defRPr sz="1800"/>
                      </a:pPr>
                      <a:r>
                        <a:rPr sz="3000">
                          <a:latin typeface="Trebuchet MS"/>
                          <a:ea typeface="Trebuchet MS"/>
                          <a:cs typeface="Trebuchet MS"/>
                          <a:sym typeface="Trebuchet MS"/>
                        </a:rPr>
                        <a:t>14.71</a:t>
                      </a:r>
                    </a:p>
                  </a:txBody>
                  <a:tcPr marL="0" marR="0" marT="0" marB="0" anchor="ctr" horzOverflow="overflow">
                    <a:solidFill>
                      <a:srgbClr val="FEDF98"/>
                    </a:solidFill>
                  </a:tcPr>
                </a:tc>
                <a:extLst>
                  <a:ext uri="{0D108BD9-81ED-4DB2-BD59-A6C34878D82A}">
                    <a16:rowId xmlns:a16="http://schemas.microsoft.com/office/drawing/2014/main" val="10004"/>
                  </a:ext>
                </a:extLst>
              </a:tr>
              <a:tr h="525735">
                <a:tc>
                  <a:txBody>
                    <a:bodyPr/>
                    <a:lstStyle/>
                    <a:p>
                      <a:pPr algn="ctr">
                        <a:defRPr sz="1800" b="0"/>
                      </a:pPr>
                      <a:r>
                        <a:rPr sz="3000">
                          <a:latin typeface="Trebuchet MS"/>
                          <a:ea typeface="Trebuchet MS"/>
                          <a:cs typeface="Trebuchet MS"/>
                          <a:sym typeface="Trebuchet MS"/>
                        </a:rPr>
                        <a:t>SSIM</a:t>
                      </a:r>
                    </a:p>
                  </a:txBody>
                  <a:tcPr marL="0" marR="0" marT="0" marB="0" anchor="ctr" horzOverflow="overflow"/>
                </a:tc>
                <a:tc>
                  <a:txBody>
                    <a:bodyPr/>
                    <a:lstStyle/>
                    <a:p>
                      <a:pPr algn="ctr">
                        <a:defRPr sz="1800"/>
                      </a:pPr>
                      <a:r>
                        <a:rPr sz="3000">
                          <a:latin typeface="Trebuchet MS"/>
                          <a:ea typeface="Trebuchet MS"/>
                          <a:cs typeface="Trebuchet MS"/>
                          <a:sym typeface="Trebuchet MS"/>
                        </a:rPr>
                        <a:t>0.96</a:t>
                      </a:r>
                    </a:p>
                  </a:txBody>
                  <a:tcPr marL="0" marR="0" marT="0" marB="0" anchor="ctr" horzOverflow="overflow">
                    <a:solidFill>
                      <a:srgbClr val="FEDF98"/>
                    </a:solidFill>
                  </a:tcPr>
                </a:tc>
                <a:tc>
                  <a:txBody>
                    <a:bodyPr/>
                    <a:lstStyle/>
                    <a:p>
                      <a:pPr algn="ctr">
                        <a:defRPr sz="1800"/>
                      </a:pPr>
                      <a:r>
                        <a:rPr sz="3000">
                          <a:latin typeface="Trebuchet MS"/>
                          <a:ea typeface="Trebuchet MS"/>
                          <a:cs typeface="Trebuchet MS"/>
                          <a:sym typeface="Trebuchet MS"/>
                        </a:rPr>
                        <a:t>0.95</a:t>
                      </a:r>
                    </a:p>
                  </a:txBody>
                  <a:tcPr marL="0" marR="0" marT="0" marB="0" anchor="ctr" horzOverflow="overflow">
                    <a:solidFill>
                      <a:srgbClr val="FEDF98"/>
                    </a:solidFill>
                  </a:tcPr>
                </a:tc>
                <a:extLst>
                  <a:ext uri="{0D108BD9-81ED-4DB2-BD59-A6C34878D82A}">
                    <a16:rowId xmlns:a16="http://schemas.microsoft.com/office/drawing/2014/main" val="10005"/>
                  </a:ext>
                </a:extLst>
              </a:tr>
            </a:tbl>
          </a:graphicData>
        </a:graphic>
      </p:graphicFrame>
      <p:sp>
        <p:nvSpPr>
          <p:cNvPr id="355" name="ETC1S-CRN -&gt; DXT1"/>
          <p:cNvSpPr txBox="1"/>
          <p:nvPr/>
        </p:nvSpPr>
        <p:spPr>
          <a:xfrm>
            <a:off x="2870200" y="12090400"/>
            <a:ext cx="6172200" cy="787683"/>
          </a:xfrm>
          <a:prstGeom prst="rect">
            <a:avLst/>
          </a:prstGeom>
          <a:gradFill>
            <a:gsLst>
              <a:gs pos="0">
                <a:schemeClr val="accent4">
                  <a:lumOff val="28974"/>
                </a:schemeClr>
              </a:gs>
              <a:gs pos="35000">
                <a:srgbClr val="CFCFCF"/>
              </a:gs>
              <a:gs pos="100000">
                <a:schemeClr val="accent4">
                  <a:lumOff val="48879"/>
                </a:schemeClr>
              </a:gs>
            </a:gsLst>
            <a:lin ang="16200000"/>
          </a:gradFill>
          <a:ln w="25400">
            <a:solidFill>
              <a:srgbClr val="000000"/>
            </a:solidFill>
          </a:ln>
          <a:effectLst>
            <a:outerShdw blurRad="101600" dist="50800" dir="5400000" rotWithShape="0">
              <a:srgbClr val="000000">
                <a:alpha val="38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9" tIns="121919" rIns="121919" bIns="121919">
            <a:spAutoFit/>
          </a:bodyPr>
          <a:lstStyle>
            <a:lvl1pPr algn="ctr"/>
          </a:lstStyle>
          <a:p>
            <a:r>
              <a:t> ETC1S-CRN -&gt; DXT1</a:t>
            </a:r>
          </a:p>
        </p:txBody>
      </p:sp>
      <p:sp>
        <p:nvSpPr>
          <p:cNvPr id="356" name="Unpacked RDO DXT1"/>
          <p:cNvSpPr txBox="1"/>
          <p:nvPr/>
        </p:nvSpPr>
        <p:spPr>
          <a:xfrm>
            <a:off x="9309100" y="12090400"/>
            <a:ext cx="6172200" cy="787683"/>
          </a:xfrm>
          <a:prstGeom prst="rect">
            <a:avLst/>
          </a:prstGeom>
          <a:gradFill>
            <a:gsLst>
              <a:gs pos="0">
                <a:schemeClr val="accent4">
                  <a:lumOff val="28974"/>
                </a:schemeClr>
              </a:gs>
              <a:gs pos="35000">
                <a:srgbClr val="CFCFCF"/>
              </a:gs>
              <a:gs pos="100000">
                <a:schemeClr val="accent4">
                  <a:lumOff val="48879"/>
                </a:schemeClr>
              </a:gs>
            </a:gsLst>
            <a:lin ang="16200000"/>
          </a:gradFill>
          <a:ln w="25400">
            <a:solidFill>
              <a:srgbClr val="000000"/>
            </a:solidFill>
          </a:ln>
          <a:effectLst>
            <a:outerShdw blurRad="101600" dist="50800" dir="5400000" rotWithShape="0">
              <a:srgbClr val="000000">
                <a:alpha val="38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9" tIns="121919" rIns="121919" bIns="121919">
            <a:spAutoFit/>
          </a:bodyPr>
          <a:lstStyle>
            <a:lvl1pPr algn="ctr"/>
          </a:lstStyle>
          <a:p>
            <a:r>
              <a:t>  Unpacked RDO DXT1</a:t>
            </a:r>
          </a:p>
        </p:txBody>
      </p:sp>
      <p:sp>
        <p:nvSpPr>
          <p:cNvPr id="357" name="CTTF RDO mode + LZMA does not give as high…"/>
          <p:cNvSpPr txBox="1"/>
          <p:nvPr/>
        </p:nvSpPr>
        <p:spPr>
          <a:xfrm>
            <a:off x="15875000" y="8661400"/>
            <a:ext cx="8644866" cy="3787140"/>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9" tIns="121919" rIns="121919" bIns="121919">
            <a:spAutoFit/>
          </a:bodyPr>
          <a:lstStyle/>
          <a:p>
            <a:pPr>
              <a:defRPr sz="2700">
                <a:latin typeface="Trebuchet MS"/>
                <a:ea typeface="Trebuchet MS"/>
                <a:cs typeface="Trebuchet MS"/>
                <a:sym typeface="Trebuchet MS"/>
              </a:defRPr>
            </a:pPr>
            <a:r>
              <a:t>CTTF RDO mode + LZMA does not give as high </a:t>
            </a:r>
          </a:p>
          <a:p>
            <a:pPr>
              <a:defRPr sz="2700">
                <a:latin typeface="Trebuchet MS"/>
                <a:ea typeface="Trebuchet MS"/>
                <a:cs typeface="Trebuchet MS"/>
                <a:sym typeface="Trebuchet MS"/>
              </a:defRPr>
            </a:pPr>
            <a:r>
              <a:t>compression perf as ETC1S-CRN. However, given that</a:t>
            </a:r>
          </a:p>
          <a:p>
            <a:pPr>
              <a:defRPr sz="2700">
                <a:latin typeface="Trebuchet MS"/>
                <a:ea typeface="Trebuchet MS"/>
                <a:cs typeface="Trebuchet MS"/>
                <a:sym typeface="Trebuchet MS"/>
              </a:defRPr>
            </a:pPr>
            <a:r>
              <a:t>it is just an optimizing DXT encoder, the resulting </a:t>
            </a:r>
          </a:p>
          <a:p>
            <a:pPr>
              <a:defRPr sz="2700">
                <a:latin typeface="Trebuchet MS"/>
                <a:ea typeface="Trebuchet MS"/>
                <a:cs typeface="Trebuchet MS"/>
                <a:sym typeface="Trebuchet MS"/>
              </a:defRPr>
            </a:pPr>
            <a:r>
              <a:t>texture can be used by DXT-supporting devices</a:t>
            </a:r>
          </a:p>
          <a:p>
            <a:pPr>
              <a:defRPr sz="2700">
                <a:latin typeface="Trebuchet MS"/>
                <a:ea typeface="Trebuchet MS"/>
                <a:cs typeface="Trebuchet MS"/>
                <a:sym typeface="Trebuchet MS"/>
              </a:defRPr>
            </a:pPr>
            <a:r>
              <a:t>without modification</a:t>
            </a:r>
          </a:p>
          <a:p>
            <a:pPr>
              <a:defRPr sz="2700">
                <a:latin typeface="Trebuchet MS"/>
                <a:ea typeface="Trebuchet MS"/>
                <a:cs typeface="Trebuchet MS"/>
                <a:sym typeface="Trebuchet MS"/>
              </a:defRPr>
            </a:pPr>
            <a:endParaRPr/>
          </a:p>
          <a:p>
            <a:pPr>
              <a:defRPr sz="2700">
                <a:latin typeface="Trebuchet MS"/>
                <a:ea typeface="Trebuchet MS"/>
                <a:cs typeface="Trebuchet MS"/>
                <a:sym typeface="Trebuchet MS"/>
              </a:defRPr>
            </a:pPr>
            <a:r>
              <a:t>ETC1S-CRN has better compression with no extra</a:t>
            </a:r>
          </a:p>
          <a:p>
            <a:pPr>
              <a:defRPr sz="2700">
                <a:latin typeface="Trebuchet MS"/>
                <a:ea typeface="Trebuchet MS"/>
                <a:cs typeface="Trebuchet MS"/>
                <a:sym typeface="Trebuchet MS"/>
              </a:defRPr>
            </a:pPr>
            <a:r>
              <a:t>encoder stage needed, but requires work to integrate</a:t>
            </a:r>
          </a:p>
          <a:p>
            <a:pPr>
              <a:defRPr sz="2700">
                <a:latin typeface="Trebuchet MS"/>
                <a:ea typeface="Trebuchet MS"/>
                <a:cs typeface="Trebuchet MS"/>
                <a:sym typeface="Trebuchet MS"/>
              </a:defRPr>
            </a:pPr>
            <a:r>
              <a:t>universal format support into existing DXT workflows</a:t>
            </a:r>
          </a:p>
        </p:txBody>
      </p:sp>
      <p:pic>
        <p:nvPicPr>
          <p:cNvPr id="358" name="cttf_dxt1LZMA.png" descr="cttf_dxt1LZMA.png"/>
          <p:cNvPicPr>
            <a:picLocks noChangeAspect="1"/>
          </p:cNvPicPr>
          <p:nvPr/>
        </p:nvPicPr>
        <p:blipFill>
          <a:blip r:embed="rId2">
            <a:extLst/>
          </a:blip>
          <a:stretch>
            <a:fillRect/>
          </a:stretch>
        </p:blipFill>
        <p:spPr>
          <a:xfrm>
            <a:off x="9283700" y="2527300"/>
            <a:ext cx="6197600" cy="9296400"/>
          </a:xfrm>
          <a:prstGeom prst="rect">
            <a:avLst/>
          </a:prstGeom>
          <a:ln w="12700">
            <a:miter lim="400000"/>
          </a:ln>
        </p:spPr>
      </p:pic>
      <p:pic>
        <p:nvPicPr>
          <p:cNvPr id="359" name="cttf_trans_dxt1.png" descr="cttf_trans_dxt1.png"/>
          <p:cNvPicPr>
            <a:picLocks noChangeAspect="1"/>
          </p:cNvPicPr>
          <p:nvPr/>
        </p:nvPicPr>
        <p:blipFill>
          <a:blip r:embed="rId3">
            <a:extLst/>
          </a:blip>
          <a:stretch>
            <a:fillRect/>
          </a:stretch>
        </p:blipFill>
        <p:spPr>
          <a:xfrm>
            <a:off x="2857500" y="2520950"/>
            <a:ext cx="6197600" cy="9296400"/>
          </a:xfrm>
          <a:prstGeom prst="rect">
            <a:avLst/>
          </a:prstGeom>
          <a:ln w="12700">
            <a:miter lim="400000"/>
          </a:ln>
        </p:spPr>
      </p:pic>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wipe dir="l"/>
      </p:transition>
    </mc:Choice>
    <mc:Fallback xmlns:a14="http://schemas.microsoft.com/office/drawing/2010/main" xmlns:m="http://schemas.openxmlformats.org/officeDocument/2006/math"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25</a:t>
            </a:fld>
            <a:endParaRPr/>
          </a:p>
        </p:txBody>
      </p:sp>
      <p:sp>
        <p:nvSpPr>
          <p:cNvPr id="362" name="Acknowledgements"/>
          <p:cNvSpPr txBox="1">
            <a:spLocks noGrp="1"/>
          </p:cNvSpPr>
          <p:nvPr>
            <p:ph type="title"/>
          </p:nvPr>
        </p:nvSpPr>
        <p:spPr>
          <a:prstGeom prst="rect">
            <a:avLst/>
          </a:prstGeom>
        </p:spPr>
        <p:txBody>
          <a:bodyPr/>
          <a:lstStyle/>
          <a:p>
            <a:r>
              <a:t>Acknowledgements</a:t>
            </a:r>
          </a:p>
        </p:txBody>
      </p:sp>
      <p:graphicFrame>
        <p:nvGraphicFramePr>
          <p:cNvPr id="363" name="Table"/>
          <p:cNvGraphicFramePr/>
          <p:nvPr/>
        </p:nvGraphicFramePr>
        <p:xfrm>
          <a:off x="2387599" y="2777665"/>
          <a:ext cx="17790420" cy="11903685"/>
        </p:xfrm>
        <a:graphic>
          <a:graphicData uri="http://schemas.openxmlformats.org/drawingml/2006/table">
            <a:tbl>
              <a:tblPr>
                <a:tableStyleId>{2708684C-4D16-4618-839F-0558EEFCDFE6}</a:tableStyleId>
              </a:tblPr>
              <a:tblGrid>
                <a:gridCol w="7387424">
                  <a:extLst>
                    <a:ext uri="{9D8B030D-6E8A-4147-A177-3AD203B41FA5}">
                      <a16:colId xmlns:a16="http://schemas.microsoft.com/office/drawing/2014/main" val="20000"/>
                    </a:ext>
                  </a:extLst>
                </a:gridCol>
                <a:gridCol w="10402996">
                  <a:extLst>
                    <a:ext uri="{9D8B030D-6E8A-4147-A177-3AD203B41FA5}">
                      <a16:colId xmlns:a16="http://schemas.microsoft.com/office/drawing/2014/main" val="20001"/>
                    </a:ext>
                  </a:extLst>
                </a:gridCol>
              </a:tblGrid>
              <a:tr h="1576398">
                <a:tc>
                  <a:txBody>
                    <a:bodyPr/>
                    <a:lstStyle/>
                    <a:p>
                      <a:pPr>
                        <a:defRPr sz="1800"/>
                      </a:pPr>
                      <a:r>
                        <a:rPr sz="3600" b="1"/>
                        <a:t>David Wilkinson, AMD</a:t>
                      </a:r>
                    </a:p>
                  </a:txBody>
                  <a:tcPr marL="0" marR="0" marT="0" marB="0" horzOverflow="overflow">
                    <a:lnL w="3175">
                      <a:miter lim="400000"/>
                    </a:lnL>
                    <a:lnR w="12700">
                      <a:miter lim="400000"/>
                    </a:lnR>
                    <a:lnT w="3175">
                      <a:miter lim="400000"/>
                    </a:lnT>
                    <a:lnB w="12700">
                      <a:miter lim="400000"/>
                    </a:lnB>
                    <a:noFill/>
                  </a:tcPr>
                </a:tc>
                <a:tc>
                  <a:txBody>
                    <a:bodyPr/>
                    <a:lstStyle/>
                    <a:p>
                      <a:pPr>
                        <a:defRPr sz="1800"/>
                      </a:pPr>
                      <a:r>
                        <a:rPr sz="3600"/>
                        <a:t>3d Formats Texture Transmission TSG Chairman. 
Compressonator glTF CTTF/KTX2 Integration</a:t>
                      </a:r>
                    </a:p>
                  </a:txBody>
                  <a:tcPr marL="0" marR="0" marT="0" marB="0" horzOverflow="overflow">
                    <a:lnL w="12700">
                      <a:miter lim="400000"/>
                    </a:lnL>
                    <a:lnR w="3175">
                      <a:miter lim="400000"/>
                    </a:lnR>
                    <a:lnT w="3175">
                      <a:miter lim="400000"/>
                    </a:lnT>
                    <a:lnB w="12700">
                      <a:miter lim="400000"/>
                    </a:lnB>
                    <a:noFill/>
                  </a:tcPr>
                </a:tc>
                <a:extLst>
                  <a:ext uri="{0D108BD9-81ED-4DB2-BD59-A6C34878D82A}">
                    <a16:rowId xmlns:a16="http://schemas.microsoft.com/office/drawing/2014/main" val="10000"/>
                  </a:ext>
                </a:extLst>
              </a:tr>
              <a:tr h="2445297">
                <a:tc>
                  <a:txBody>
                    <a:bodyPr/>
                    <a:lstStyle/>
                    <a:p>
                      <a:pPr>
                        <a:defRPr sz="1800"/>
                      </a:pPr>
                      <a:r>
                        <a:rPr sz="3600" b="1"/>
                        <a:t>Rich Geldreich, Binomial</a:t>
                      </a:r>
                    </a:p>
                  </a:txBody>
                  <a:tcPr marL="0" marR="0" marT="0" marB="0" horzOverflow="overflow">
                    <a:lnL w="3175">
                      <a:miter lim="400000"/>
                    </a:lnL>
                    <a:lnR w="12700">
                      <a:miter lim="400000"/>
                    </a:lnR>
                    <a:lnT w="12700">
                      <a:miter lim="400000"/>
                    </a:lnT>
                    <a:lnB w="12700">
                      <a:miter lim="400000"/>
                    </a:lnB>
                    <a:noFill/>
                  </a:tcPr>
                </a:tc>
                <a:tc>
                  <a:txBody>
                    <a:bodyPr/>
                    <a:lstStyle/>
                    <a:p>
                      <a:pPr>
                        <a:lnSpc>
                          <a:spcPct val="150000"/>
                        </a:lnSpc>
                        <a:defRPr sz="3600"/>
                      </a:pPr>
                      <a:r>
                        <a:t>Core Technology Creator. Masochist.</a:t>
                      </a:r>
                      <a:r>
                        <a:rPr baseline="31999"/>
                        <a:t>* </a:t>
                      </a:r>
                      <a:r>
                        <a:rPr>
                          <a:latin typeface="Apple Color Emoji"/>
                          <a:ea typeface="Apple Color Emoji"/>
                          <a:cs typeface="Apple Color Emoji"/>
                          <a:sym typeface="Apple Color Emoji"/>
                        </a:rPr>
                        <a:t>😉</a:t>
                      </a:r>
                    </a:p>
                    <a:p>
                      <a:pPr marL="254000" indent="-254000">
                        <a:defRPr sz="3600"/>
                      </a:pPr>
                      <a:r>
                        <a:rPr sz="2800"/>
                        <a:t>* How else to describe someone with the willingness &amp; stamina to wade through </a:t>
                      </a:r>
                      <a:r>
                        <a:rPr sz="2800" i="1"/>
                        <a:t>enormously long</a:t>
                      </a:r>
                      <a:r>
                        <a:rPr sz="2800"/>
                        <a:t> compressed texture format specs looking for commonalities? </a:t>
                      </a:r>
                      <a:r>
                        <a:rPr sz="2800">
                          <a:latin typeface="Apple Color Emoji"/>
                          <a:ea typeface="Apple Color Emoji"/>
                          <a:cs typeface="Apple Color Emoji"/>
                          <a:sym typeface="Apple Color Emoji"/>
                        </a:rPr>
                        <a:t>🤯</a:t>
                      </a:r>
                    </a:p>
                  </a:txBody>
                  <a:tcPr marL="0" marR="0" marT="0" marB="0" horzOverflow="overflow">
                    <a:lnL w="12700">
                      <a:miter lim="400000"/>
                    </a:lnL>
                    <a:lnR w="3175">
                      <a:miter lim="400000"/>
                    </a:lnR>
                    <a:lnT w="12700">
                      <a:miter lim="400000"/>
                    </a:lnT>
                    <a:lnB w="12700">
                      <a:miter lim="400000"/>
                    </a:lnB>
                    <a:noFill/>
                  </a:tcPr>
                </a:tc>
                <a:extLst>
                  <a:ext uri="{0D108BD9-81ED-4DB2-BD59-A6C34878D82A}">
                    <a16:rowId xmlns:a16="http://schemas.microsoft.com/office/drawing/2014/main" val="10001"/>
                  </a:ext>
                </a:extLst>
              </a:tr>
              <a:tr h="1576398">
                <a:tc>
                  <a:txBody>
                    <a:bodyPr/>
                    <a:lstStyle/>
                    <a:p>
                      <a:pPr>
                        <a:spcBef>
                          <a:spcPts val="1000"/>
                        </a:spcBef>
                        <a:defRPr sz="1800"/>
                      </a:pPr>
                      <a:r>
                        <a:rPr sz="3600" b="1">
                          <a:latin typeface="Trebuchet MS"/>
                          <a:ea typeface="Trebuchet MS"/>
                          <a:cs typeface="Trebuchet MS"/>
                          <a:sym typeface="Trebuchet MS"/>
                        </a:rPr>
                        <a:t>Alexander Suvorov, Unity</a:t>
                      </a:r>
                    </a:p>
                  </a:txBody>
                  <a:tcPr marL="0" marR="0" marT="0" marB="0" horzOverflow="overflow">
                    <a:lnL w="3175">
                      <a:miter lim="400000"/>
                    </a:lnL>
                    <a:lnR w="12700">
                      <a:miter lim="400000"/>
                    </a:lnR>
                    <a:lnT w="12700">
                      <a:miter lim="400000"/>
                    </a:lnT>
                    <a:lnB w="12700">
                      <a:miter lim="400000"/>
                    </a:lnB>
                    <a:noFill/>
                  </a:tcPr>
                </a:tc>
                <a:tc>
                  <a:txBody>
                    <a:bodyPr/>
                    <a:lstStyle/>
                    <a:p>
                      <a:pPr>
                        <a:defRPr sz="1800"/>
                      </a:pPr>
                      <a:r>
                        <a:rPr sz="3600"/>
                        <a:t>Crunch support for ETC{,2} &amp; performance improvements.</a:t>
                      </a:r>
                    </a:p>
                  </a:txBody>
                  <a:tcPr marL="0" marR="0" marT="0" marB="0" horzOverflow="overflow">
                    <a:lnL w="12700">
                      <a:miter lim="400000"/>
                    </a:lnL>
                    <a:lnR w="3175">
                      <a:miter lim="400000"/>
                    </a:lnR>
                    <a:lnT w="12700">
                      <a:miter lim="400000"/>
                    </a:lnT>
                    <a:lnB w="12700">
                      <a:miter lim="400000"/>
                    </a:lnB>
                    <a:noFill/>
                  </a:tcPr>
                </a:tc>
                <a:extLst>
                  <a:ext uri="{0D108BD9-81ED-4DB2-BD59-A6C34878D82A}">
                    <a16:rowId xmlns:a16="http://schemas.microsoft.com/office/drawing/2014/main" val="10002"/>
                  </a:ext>
                </a:extLst>
              </a:tr>
              <a:tr h="1576398">
                <a:tc>
                  <a:txBody>
                    <a:bodyPr/>
                    <a:lstStyle/>
                    <a:p>
                      <a:pPr>
                        <a:spcBef>
                          <a:spcPts val="1000"/>
                        </a:spcBef>
                        <a:defRPr sz="1800"/>
                      </a:pPr>
                      <a:r>
                        <a:rPr sz="3600" b="1">
                          <a:latin typeface="Trebuchet MS"/>
                          <a:ea typeface="Trebuchet MS"/>
                          <a:cs typeface="Trebuchet MS"/>
                          <a:sym typeface="Trebuchet MS"/>
                        </a:rPr>
                        <a:t>Andrew Garrard, Samsung</a:t>
                      </a:r>
                    </a:p>
                  </a:txBody>
                  <a:tcPr marL="0" marR="0" marT="0" marB="0" horzOverflow="overflow">
                    <a:lnL w="3175">
                      <a:miter lim="400000"/>
                    </a:lnL>
                    <a:lnR w="12700">
                      <a:miter lim="400000"/>
                    </a:lnR>
                    <a:lnT w="12700">
                      <a:miter lim="400000"/>
                    </a:lnT>
                    <a:lnB w="12700">
                      <a:miter lim="400000"/>
                    </a:lnB>
                    <a:noFill/>
                  </a:tcPr>
                </a:tc>
                <a:tc>
                  <a:txBody>
                    <a:bodyPr/>
                    <a:lstStyle/>
                    <a:p>
                      <a:pPr>
                        <a:defRPr sz="1800"/>
                      </a:pPr>
                      <a:r>
                        <a:rPr sz="3600"/>
                        <a:t>Khronos Data Format Specification Guru.</a:t>
                      </a:r>
                    </a:p>
                  </a:txBody>
                  <a:tcPr marL="0" marR="0" marT="0" marB="0" horzOverflow="overflow">
                    <a:lnL w="12700">
                      <a:miter lim="400000"/>
                    </a:lnL>
                    <a:lnR w="3175">
                      <a:miter lim="400000"/>
                    </a:lnR>
                    <a:lnT w="12700">
                      <a:miter lim="400000"/>
                    </a:lnT>
                    <a:lnB w="12700">
                      <a:miter lim="400000"/>
                    </a:lnB>
                    <a:noFill/>
                  </a:tcPr>
                </a:tc>
                <a:extLst>
                  <a:ext uri="{0D108BD9-81ED-4DB2-BD59-A6C34878D82A}">
                    <a16:rowId xmlns:a16="http://schemas.microsoft.com/office/drawing/2014/main" val="10003"/>
                  </a:ext>
                </a:extLst>
              </a:tr>
              <a:tr h="1576398">
                <a:tc>
                  <a:txBody>
                    <a:bodyPr/>
                    <a:lstStyle/>
                    <a:p>
                      <a:pPr>
                        <a:spcBef>
                          <a:spcPts val="1000"/>
                        </a:spcBef>
                        <a:defRPr sz="1800"/>
                      </a:pPr>
                      <a:r>
                        <a:rPr sz="3600" b="1">
                          <a:latin typeface="Trebuchet MS"/>
                          <a:ea typeface="Trebuchet MS"/>
                          <a:cs typeface="Trebuchet MS"/>
                          <a:sym typeface="Trebuchet MS"/>
                        </a:rPr>
                        <a:t>Alexey Knyazev, Independent</a:t>
                      </a:r>
                    </a:p>
                  </a:txBody>
                  <a:tcPr marL="0" marR="0" marT="0" marB="0" horzOverflow="overflow">
                    <a:lnL w="3175">
                      <a:miter lim="400000"/>
                    </a:lnL>
                    <a:lnR w="12700">
                      <a:miter lim="400000"/>
                    </a:lnR>
                    <a:lnT w="12700">
                      <a:miter lim="400000"/>
                    </a:lnT>
                    <a:lnB w="12700">
                      <a:miter lim="400000"/>
                    </a:lnB>
                    <a:noFill/>
                  </a:tcPr>
                </a:tc>
                <a:tc>
                  <a:txBody>
                    <a:bodyPr/>
                    <a:lstStyle/>
                    <a:p>
                      <a:pPr>
                        <a:defRPr sz="1800"/>
                      </a:pPr>
                      <a:r>
                        <a:rPr sz="3600"/>
                        <a:t>glTF Integration Expert. Provides invaluable help tightening the KTX2 specification.</a:t>
                      </a:r>
                    </a:p>
                  </a:txBody>
                  <a:tcPr marL="0" marR="0" marT="0" marB="0" horzOverflow="overflow">
                    <a:lnL w="12700">
                      <a:miter lim="400000"/>
                    </a:lnL>
                    <a:lnR w="3175">
                      <a:miter lim="400000"/>
                    </a:lnR>
                    <a:lnT w="12700">
                      <a:miter lim="400000"/>
                    </a:lnT>
                    <a:lnB w="12700">
                      <a:miter lim="400000"/>
                    </a:lnB>
                    <a:noFill/>
                  </a:tcPr>
                </a:tc>
                <a:extLst>
                  <a:ext uri="{0D108BD9-81ED-4DB2-BD59-A6C34878D82A}">
                    <a16:rowId xmlns:a16="http://schemas.microsoft.com/office/drawing/2014/main" val="10004"/>
                  </a:ext>
                </a:extLst>
              </a:tr>
              <a:tr h="1576398">
                <a:tc>
                  <a:txBody>
                    <a:bodyPr/>
                    <a:lstStyle/>
                    <a:p>
                      <a:pPr>
                        <a:defRPr sz="1800"/>
                      </a:pPr>
                      <a:r>
                        <a:rPr sz="3600" b="1"/>
                        <a:t>Patrick Cozzi, Cesium</a:t>
                      </a:r>
                    </a:p>
                  </a:txBody>
                  <a:tcPr marL="0" marR="0" marT="0" marB="0" horzOverflow="overflow">
                    <a:lnL w="3175">
                      <a:miter lim="400000"/>
                    </a:lnL>
                    <a:lnR w="12700">
                      <a:miter lim="400000"/>
                    </a:lnR>
                    <a:lnT w="12700">
                      <a:miter lim="400000"/>
                    </a:lnT>
                    <a:lnB w="12700">
                      <a:miter lim="400000"/>
                    </a:lnB>
                    <a:noFill/>
                  </a:tcPr>
                </a:tc>
                <a:tc>
                  <a:txBody>
                    <a:bodyPr/>
                    <a:lstStyle/>
                    <a:p>
                      <a:pPr>
                        <a:defRPr sz="1800"/>
                      </a:pPr>
                      <a:r>
                        <a:rPr sz="3600"/>
                        <a:t>3D Formats WG Chairman.</a:t>
                      </a:r>
                    </a:p>
                  </a:txBody>
                  <a:tcPr marL="0" marR="0" marT="0" marB="0" horzOverflow="overflow">
                    <a:lnL w="12700">
                      <a:miter lim="400000"/>
                    </a:lnL>
                    <a:lnR w="3175">
                      <a:miter lim="400000"/>
                    </a:lnR>
                    <a:lnT w="12700">
                      <a:miter lim="400000"/>
                    </a:lnT>
                    <a:lnB w="12700">
                      <a:miter lim="400000"/>
                    </a:lnB>
                    <a:noFill/>
                  </a:tcPr>
                </a:tc>
                <a:extLst>
                  <a:ext uri="{0D108BD9-81ED-4DB2-BD59-A6C34878D82A}">
                    <a16:rowId xmlns:a16="http://schemas.microsoft.com/office/drawing/2014/main" val="10005"/>
                  </a:ext>
                </a:extLst>
              </a:tr>
              <a:tr h="1576398">
                <a:tc>
                  <a:txBody>
                    <a:bodyPr/>
                    <a:lstStyle/>
                    <a:p>
                      <a:pPr>
                        <a:defRPr sz="3600"/>
                      </a:pPr>
                      <a:endParaRPr/>
                    </a:p>
                  </a:txBody>
                  <a:tcPr marL="0" marR="0" marT="0" marB="0" horzOverflow="overflow">
                    <a:lnL w="3175">
                      <a:miter lim="400000"/>
                    </a:lnL>
                    <a:lnR w="12700">
                      <a:miter lim="400000"/>
                    </a:lnR>
                    <a:lnT w="12700">
                      <a:miter lim="400000"/>
                    </a:lnT>
                    <a:lnB w="3175">
                      <a:miter lim="400000"/>
                    </a:lnB>
                    <a:noFill/>
                  </a:tcPr>
                </a:tc>
                <a:tc>
                  <a:txBody>
                    <a:bodyPr/>
                    <a:lstStyle/>
                    <a:p>
                      <a:pPr>
                        <a:defRPr sz="3600"/>
                      </a:pPr>
                      <a:endParaRPr/>
                    </a:p>
                  </a:txBody>
                  <a:tcPr marL="0" marR="0" marT="0" marB="0" horzOverflow="overflow">
                    <a:lnL w="12700">
                      <a:miter lim="400000"/>
                    </a:lnL>
                    <a:lnR w="3175">
                      <a:miter lim="400000"/>
                    </a:lnR>
                    <a:lnT w="12700">
                      <a:miter lim="400000"/>
                    </a:lnT>
                    <a:lnB w="3175">
                      <a:miter lim="400000"/>
                    </a:lnB>
                    <a:noFill/>
                  </a:tcPr>
                </a:tc>
                <a:extLst>
                  <a:ext uri="{0D108BD9-81ED-4DB2-BD59-A6C34878D82A}">
                    <a16:rowId xmlns:a16="http://schemas.microsoft.com/office/drawing/2014/main" val="10006"/>
                  </a:ext>
                </a:extLst>
              </a:tr>
            </a:tbl>
          </a:graphicData>
        </a:graphic>
      </p:graphicFrame>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wipe dir="l"/>
      </p:transition>
    </mc:Choice>
    <mc:Fallback xmlns:a14="http://schemas.microsoft.com/office/drawing/2010/main" xmlns:m="http://schemas.openxmlformats.org/officeDocument/2006/math"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26</a:t>
            </a:fld>
            <a:endParaRPr/>
          </a:p>
        </p:txBody>
      </p:sp>
      <p:sp>
        <p:nvSpPr>
          <p:cNvPr id="366" name="Watch these places for progress"/>
          <p:cNvSpPr txBox="1">
            <a:spLocks noGrp="1"/>
          </p:cNvSpPr>
          <p:nvPr>
            <p:ph type="title"/>
          </p:nvPr>
        </p:nvSpPr>
        <p:spPr>
          <a:xfrm>
            <a:off x="1856114" y="423333"/>
            <a:ext cx="22182402" cy="1407201"/>
          </a:xfrm>
          <a:prstGeom prst="rect">
            <a:avLst/>
          </a:prstGeom>
        </p:spPr>
        <p:txBody>
          <a:bodyPr/>
          <a:lstStyle/>
          <a:p>
            <a:r>
              <a:t>Watch these places for progress</a:t>
            </a:r>
          </a:p>
        </p:txBody>
      </p:sp>
      <p:sp>
        <p:nvSpPr>
          <p:cNvPr id="367" name="Original Crunch GitHub Repo: https://github.com/BinomialLLC/crunch. Use the fork above."/>
          <p:cNvSpPr txBox="1"/>
          <p:nvPr/>
        </p:nvSpPr>
        <p:spPr>
          <a:xfrm>
            <a:off x="1924897" y="6411819"/>
            <a:ext cx="19710089" cy="77724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9" tIns="121919" rIns="121919" bIns="121919">
            <a:spAutoFit/>
          </a:bodyPr>
          <a:lstStyle/>
          <a:p>
            <a:pPr marL="897466" indent="-897466" algn="ctr">
              <a:lnSpc>
                <a:spcPct val="85000"/>
              </a:lnSpc>
              <a:defRPr b="1">
                <a:latin typeface="Trebuchet MS"/>
                <a:ea typeface="Trebuchet MS"/>
                <a:cs typeface="Trebuchet MS"/>
                <a:sym typeface="Trebuchet MS"/>
              </a:defRPr>
            </a:pPr>
            <a:r>
              <a:t>Original Crunch GitHub Repo: </a:t>
            </a:r>
            <a:r>
              <a:rPr u="sng">
                <a:solidFill>
                  <a:schemeClr val="accent6"/>
                </a:solidFill>
                <a:uFill>
                  <a:solidFill>
                    <a:schemeClr val="accent6"/>
                  </a:solidFill>
                </a:uFill>
                <a:hlinkClick r:id="rId2"/>
              </a:rPr>
              <a:t>https://github.com/BinomialLLC/crunch</a:t>
            </a:r>
            <a:r>
              <a:t>. Use the fork above.</a:t>
            </a:r>
          </a:p>
        </p:txBody>
      </p:sp>
      <p:sp>
        <p:nvSpPr>
          <p:cNvPr id="368" name="Alexander Suvorov on his improvements to Crunch to support ETC:…"/>
          <p:cNvSpPr txBox="1"/>
          <p:nvPr/>
        </p:nvSpPr>
        <p:spPr>
          <a:xfrm>
            <a:off x="1970414" y="8606906"/>
            <a:ext cx="20225804" cy="1703202"/>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9" tIns="121919" rIns="121919" bIns="121919"/>
          <a:lstStyle/>
          <a:p>
            <a:pPr>
              <a:spcBef>
                <a:spcPts val="1000"/>
              </a:spcBef>
              <a:defRPr b="1">
                <a:latin typeface="Trebuchet MS"/>
                <a:ea typeface="Trebuchet MS"/>
                <a:cs typeface="Trebuchet MS"/>
                <a:sym typeface="Trebuchet MS"/>
              </a:defRPr>
            </a:pPr>
            <a:r>
              <a:t>Alexander Suvorov on his improvements to Crunch to support ETC:</a:t>
            </a:r>
          </a:p>
          <a:p>
            <a:pPr>
              <a:spcBef>
                <a:spcPts val="1000"/>
              </a:spcBef>
              <a:defRPr b="1">
                <a:latin typeface="Trebuchet MS"/>
                <a:ea typeface="Trebuchet MS"/>
                <a:cs typeface="Trebuchet MS"/>
                <a:sym typeface="Trebuchet MS"/>
              </a:defRPr>
            </a:pPr>
            <a:r>
              <a:rPr u="sng">
                <a:solidFill>
                  <a:schemeClr val="accent6"/>
                </a:solidFill>
                <a:uFill>
                  <a:solidFill>
                    <a:schemeClr val="accent6"/>
                  </a:solidFill>
                </a:uFill>
                <a:hlinkClick r:id="rId3"/>
              </a:rPr>
              <a:t>https://blogs.unity3d.com/2017/12/15/crunch-compression-of-etc-textures/</a:t>
            </a:r>
          </a:p>
        </p:txBody>
      </p:sp>
      <p:sp>
        <p:nvSpPr>
          <p:cNvPr id="369" name="Rich Geldreich on the “universal format” and the transcoders…"/>
          <p:cNvSpPr txBox="1"/>
          <p:nvPr/>
        </p:nvSpPr>
        <p:spPr>
          <a:xfrm>
            <a:off x="1970414" y="10442740"/>
            <a:ext cx="19423851" cy="2114975"/>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9" tIns="121919" rIns="121919" bIns="121919">
            <a:spAutoFit/>
          </a:bodyPr>
          <a:lstStyle/>
          <a:p>
            <a:pPr>
              <a:spcBef>
                <a:spcPts val="1000"/>
              </a:spcBef>
              <a:defRPr b="1">
                <a:latin typeface="Trebuchet MS"/>
                <a:ea typeface="Trebuchet MS"/>
                <a:cs typeface="Trebuchet MS"/>
                <a:sym typeface="Trebuchet MS"/>
              </a:defRPr>
            </a:pPr>
            <a:r>
              <a:t>Rich Geldreich on the “universal format” and the transcoders </a:t>
            </a:r>
          </a:p>
          <a:p>
            <a:pPr>
              <a:spcBef>
                <a:spcPts val="1000"/>
              </a:spcBef>
              <a:defRPr b="1">
                <a:latin typeface="Trebuchet MS"/>
                <a:ea typeface="Trebuchet MS"/>
                <a:cs typeface="Trebuchet MS"/>
                <a:sym typeface="Trebuchet MS"/>
              </a:defRPr>
            </a:pPr>
            <a:r>
              <a:rPr u="sng">
                <a:solidFill>
                  <a:schemeClr val="accent6"/>
                </a:solidFill>
                <a:uFill>
                  <a:solidFill>
                    <a:schemeClr val="accent6"/>
                  </a:solidFill>
                </a:uFill>
                <a:hlinkClick r:id="rId3"/>
              </a:rPr>
              <a:t>http://richg42.blogspot.com/2018/06/etc1s-texture-format-encoding.html</a:t>
            </a:r>
          </a:p>
          <a:p>
            <a:pPr>
              <a:spcBef>
                <a:spcPts val="1000"/>
              </a:spcBef>
              <a:defRPr b="1">
                <a:latin typeface="Trebuchet MS"/>
                <a:ea typeface="Trebuchet MS"/>
                <a:cs typeface="Trebuchet MS"/>
                <a:sym typeface="Trebuchet MS"/>
              </a:defRPr>
            </a:pPr>
            <a:r>
              <a:rPr u="sng">
                <a:solidFill>
                  <a:schemeClr val="accent6"/>
                </a:solidFill>
                <a:uFill>
                  <a:solidFill>
                    <a:schemeClr val="accent6"/>
                  </a:solidFill>
                </a:uFill>
                <a:hlinkClick r:id="rId4"/>
              </a:rPr>
              <a:t>http://richg42.blogspot.com/2018/05/some-basis-baseline-universal-format.html</a:t>
            </a:r>
          </a:p>
        </p:txBody>
      </p:sp>
      <p:sp>
        <p:nvSpPr>
          <p:cNvPr id="370" name="Readable KTX2 specification: https://github.khronos.org/KTX-Specification/."/>
          <p:cNvSpPr txBox="1"/>
          <p:nvPr/>
        </p:nvSpPr>
        <p:spPr>
          <a:xfrm>
            <a:off x="1924897" y="4316849"/>
            <a:ext cx="16613050" cy="77724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9" tIns="121919" rIns="121919" bIns="121919">
            <a:spAutoFit/>
          </a:bodyPr>
          <a:lstStyle/>
          <a:p>
            <a:pPr marL="897466" indent="-897466" algn="ctr">
              <a:spcBef>
                <a:spcPts val="1000"/>
              </a:spcBef>
              <a:defRPr b="1">
                <a:latin typeface="Trebuchet MS"/>
                <a:ea typeface="Trebuchet MS"/>
                <a:cs typeface="Trebuchet MS"/>
                <a:sym typeface="Trebuchet MS"/>
              </a:defRPr>
            </a:pPr>
            <a:r>
              <a:t>Readable KTX2 specification: </a:t>
            </a:r>
            <a:r>
              <a:rPr u="sng">
                <a:solidFill>
                  <a:schemeClr val="accent6"/>
                </a:solidFill>
                <a:uFill>
                  <a:solidFill>
                    <a:schemeClr val="accent6"/>
                  </a:solidFill>
                </a:uFill>
                <a:hlinkClick r:id="rId5"/>
              </a:rPr>
              <a:t>https://github.khronos.org/KTX-Specification/</a:t>
            </a:r>
            <a:r>
              <a:t>.</a:t>
            </a:r>
          </a:p>
        </p:txBody>
      </p:sp>
      <p:sp>
        <p:nvSpPr>
          <p:cNvPr id="371" name="KTX software (currently only supports KTX1): https://github.com/KhronosGroup/KTX-Software."/>
          <p:cNvSpPr txBox="1"/>
          <p:nvPr/>
        </p:nvSpPr>
        <p:spPr>
          <a:xfrm>
            <a:off x="1924897" y="5713495"/>
            <a:ext cx="21431840" cy="77724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9" tIns="121919" rIns="121919" bIns="121919">
            <a:spAutoFit/>
          </a:bodyPr>
          <a:lstStyle/>
          <a:p>
            <a:pPr marL="897466" indent="-897466">
              <a:spcBef>
                <a:spcPts val="1000"/>
              </a:spcBef>
              <a:defRPr b="1">
                <a:latin typeface="Trebuchet MS"/>
                <a:ea typeface="Trebuchet MS"/>
                <a:cs typeface="Trebuchet MS"/>
                <a:sym typeface="Trebuchet MS"/>
              </a:defRPr>
            </a:pPr>
            <a:r>
              <a:t>KTX software (currently only supports KTX1): </a:t>
            </a:r>
            <a:r>
              <a:rPr u="sng">
                <a:solidFill>
                  <a:schemeClr val="accent6"/>
                </a:solidFill>
                <a:uFill>
                  <a:solidFill>
                    <a:schemeClr val="accent6"/>
                  </a:solidFill>
                </a:uFill>
                <a:hlinkClick r:id="rId6"/>
              </a:rPr>
              <a:t>https://github.com/KhronosGroup/KTX-Software</a:t>
            </a:r>
            <a:r>
              <a:t>.</a:t>
            </a:r>
          </a:p>
        </p:txBody>
      </p:sp>
      <p:sp>
        <p:nvSpPr>
          <p:cNvPr id="372" name="Crunch &amp; Transcoders: https://github.com/KhronosGroup/glTF-Texture-Transmission-Tools."/>
          <p:cNvSpPr txBox="1"/>
          <p:nvPr/>
        </p:nvSpPr>
        <p:spPr>
          <a:xfrm>
            <a:off x="1924897" y="2221879"/>
            <a:ext cx="19644232" cy="77724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9" tIns="121919" rIns="121919" bIns="121919">
            <a:spAutoFit/>
          </a:bodyPr>
          <a:lstStyle/>
          <a:p>
            <a:pPr marL="897466" indent="-897466" algn="ctr">
              <a:lnSpc>
                <a:spcPct val="85000"/>
              </a:lnSpc>
              <a:defRPr b="1">
                <a:latin typeface="Trebuchet MS"/>
                <a:ea typeface="Trebuchet MS"/>
                <a:cs typeface="Trebuchet MS"/>
                <a:sym typeface="Trebuchet MS"/>
              </a:defRPr>
            </a:pPr>
            <a:r>
              <a:t>Crunch &amp; Transcoders: </a:t>
            </a:r>
            <a:r>
              <a:rPr u="sng">
                <a:solidFill>
                  <a:schemeClr val="accent6"/>
                </a:solidFill>
                <a:uFill>
                  <a:solidFill>
                    <a:schemeClr val="accent6"/>
                  </a:solidFill>
                </a:uFill>
                <a:hlinkClick r:id="rId7"/>
              </a:rPr>
              <a:t>https://github.com/KhronosGroup/glTF-Texture-Transmission-Tools</a:t>
            </a:r>
            <a:r>
              <a:t>.</a:t>
            </a:r>
          </a:p>
        </p:txBody>
      </p:sp>
      <p:sp>
        <p:nvSpPr>
          <p:cNvPr id="373" name="Texture Compression SDK: https://github.com/KhronosGroup/glTF-Compressonator."/>
          <p:cNvSpPr txBox="1"/>
          <p:nvPr/>
        </p:nvSpPr>
        <p:spPr>
          <a:xfrm>
            <a:off x="1924897" y="2920202"/>
            <a:ext cx="18081537" cy="77724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9" tIns="121919" rIns="121919" bIns="121919">
            <a:spAutoFit/>
          </a:bodyPr>
          <a:lstStyle/>
          <a:p>
            <a:pPr marL="897466" indent="-897466" algn="ctr">
              <a:lnSpc>
                <a:spcPct val="85000"/>
              </a:lnSpc>
              <a:defRPr b="1">
                <a:latin typeface="Trebuchet MS"/>
                <a:ea typeface="Trebuchet MS"/>
                <a:cs typeface="Trebuchet MS"/>
                <a:sym typeface="Trebuchet MS"/>
              </a:defRPr>
            </a:pPr>
            <a:r>
              <a:t>Texture Compression SDK: </a:t>
            </a:r>
            <a:r>
              <a:rPr u="sng">
                <a:solidFill>
                  <a:schemeClr val="accent6"/>
                </a:solidFill>
                <a:uFill>
                  <a:solidFill>
                    <a:schemeClr val="accent6"/>
                  </a:solidFill>
                </a:uFill>
                <a:hlinkClick r:id="rId8"/>
              </a:rPr>
              <a:t>https://github.com/KhronosGroup/glTF-Compressonator</a:t>
            </a:r>
            <a:r>
              <a:t>.</a:t>
            </a:r>
          </a:p>
        </p:txBody>
      </p:sp>
      <p:sp>
        <p:nvSpPr>
          <p:cNvPr id="374" name="KTX specification source: https://github.com/KhronosGroup/KTX-Specification."/>
          <p:cNvSpPr txBox="1"/>
          <p:nvPr/>
        </p:nvSpPr>
        <p:spPr>
          <a:xfrm>
            <a:off x="1924897" y="5015172"/>
            <a:ext cx="17168253" cy="77724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9" tIns="121919" rIns="121919" bIns="121919">
            <a:spAutoFit/>
          </a:bodyPr>
          <a:lstStyle/>
          <a:p>
            <a:pPr marL="897466" indent="-897466" algn="ctr">
              <a:spcBef>
                <a:spcPts val="1000"/>
              </a:spcBef>
              <a:defRPr b="1">
                <a:latin typeface="Trebuchet MS"/>
                <a:ea typeface="Trebuchet MS"/>
                <a:cs typeface="Trebuchet MS"/>
                <a:sym typeface="Trebuchet MS"/>
              </a:defRPr>
            </a:pPr>
            <a:r>
              <a:t>KTX specification source: </a:t>
            </a:r>
            <a:r>
              <a:rPr u="sng">
                <a:solidFill>
                  <a:schemeClr val="accent6"/>
                </a:solidFill>
                <a:uFill>
                  <a:solidFill>
                    <a:schemeClr val="accent6"/>
                  </a:solidFill>
                </a:uFill>
                <a:hlinkClick r:id="rId6"/>
              </a:rPr>
              <a:t>https://github.com/KhronosGroup/KTX-Specification</a:t>
            </a:r>
            <a:r>
              <a:t>.</a:t>
            </a:r>
          </a:p>
        </p:txBody>
      </p:sp>
      <p:sp>
        <p:nvSpPr>
          <p:cNvPr id="375" name="Samples &amp; Test Data: https://github.com/KhronosGroup/glTF-Texture-Transmission-Samples."/>
          <p:cNvSpPr txBox="1"/>
          <p:nvPr/>
        </p:nvSpPr>
        <p:spPr>
          <a:xfrm>
            <a:off x="1924897" y="3618526"/>
            <a:ext cx="19948734" cy="77724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9" tIns="121919" rIns="121919" bIns="121919">
            <a:spAutoFit/>
          </a:bodyPr>
          <a:lstStyle/>
          <a:p>
            <a:pPr marL="897466" indent="-897466" algn="ctr">
              <a:lnSpc>
                <a:spcPct val="85000"/>
              </a:lnSpc>
              <a:defRPr b="1">
                <a:latin typeface="Trebuchet MS"/>
                <a:ea typeface="Trebuchet MS"/>
                <a:cs typeface="Trebuchet MS"/>
                <a:sym typeface="Trebuchet MS"/>
              </a:defRPr>
            </a:pPr>
            <a:r>
              <a:t>Samples &amp; Test Data: </a:t>
            </a:r>
            <a:r>
              <a:rPr u="sng">
                <a:solidFill>
                  <a:schemeClr val="accent6"/>
                </a:solidFill>
                <a:uFill>
                  <a:solidFill>
                    <a:schemeClr val="accent6"/>
                  </a:solidFill>
                </a:uFill>
                <a:hlinkClick r:id="rId9"/>
              </a:rPr>
              <a:t>https://github.com/KhronosGroup/glTF-Texture-Transmission-Samples</a:t>
            </a:r>
            <a:r>
              <a:t>.</a:t>
            </a:r>
          </a:p>
        </p:txBody>
      </p:sp>
      <p:sp>
        <p:nvSpPr>
          <p:cNvPr id="376" name="Blogs"/>
          <p:cNvSpPr txBox="1"/>
          <p:nvPr/>
        </p:nvSpPr>
        <p:spPr>
          <a:xfrm>
            <a:off x="1856114" y="7328253"/>
            <a:ext cx="2562087" cy="136144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9" tIns="121919" rIns="121919" bIns="121919">
            <a:spAutoFit/>
          </a:bodyPr>
          <a:lstStyle>
            <a:lvl1pPr>
              <a:defRPr sz="7600" b="1">
                <a:latin typeface="Trebuchet MS"/>
                <a:ea typeface="Trebuchet MS"/>
                <a:cs typeface="Trebuchet MS"/>
                <a:sym typeface="Trebuchet MS"/>
              </a:defRPr>
            </a:lvl1pPr>
          </a:lstStyle>
          <a:p>
            <a:r>
              <a:t>Blogs</a:t>
            </a:r>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wipe dir="l"/>
      </p:transition>
    </mc:Choice>
    <mc:Fallback xmlns:a14="http://schemas.microsoft.com/office/drawing/2010/main" xmlns:m="http://schemas.openxmlformats.org/officeDocument/2006/math"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27</a:t>
            </a:fld>
            <a:endParaRPr/>
          </a:p>
        </p:txBody>
      </p:sp>
      <p:sp>
        <p:nvSpPr>
          <p:cNvPr id="379" name="Supplemental Material"/>
          <p:cNvSpPr txBox="1"/>
          <p:nvPr/>
        </p:nvSpPr>
        <p:spPr>
          <a:xfrm>
            <a:off x="7315200" y="6172200"/>
            <a:ext cx="10380301" cy="1361440"/>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9" tIns="121919" rIns="121919" bIns="121919">
            <a:spAutoFit/>
          </a:bodyPr>
          <a:lstStyle>
            <a:lvl1pPr>
              <a:defRPr sz="7600" b="1">
                <a:latin typeface="Trebuchet MS"/>
                <a:ea typeface="Trebuchet MS"/>
                <a:cs typeface="Trebuchet MS"/>
                <a:sym typeface="Trebuchet MS"/>
              </a:defRPr>
            </a:lvl1pPr>
          </a:lstStyle>
          <a:p>
            <a:r>
              <a:t>Supplemental Material</a:t>
            </a:r>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wipe dir="l"/>
      </p:transition>
    </mc:Choice>
    <mc:Fallback xmlns:a14="http://schemas.microsoft.com/office/drawing/2010/main" xmlns:m="http://schemas.openxmlformats.org/officeDocument/2006/math"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28</a:t>
            </a:fld>
            <a:endParaRPr/>
          </a:p>
        </p:txBody>
      </p:sp>
      <p:sp>
        <p:nvSpPr>
          <p:cNvPr id="382" name="DXT1 vs. CTTF ETC1S-CRN Transcoding"/>
          <p:cNvSpPr txBox="1">
            <a:spLocks noGrp="1"/>
          </p:cNvSpPr>
          <p:nvPr>
            <p:ph type="title"/>
          </p:nvPr>
        </p:nvSpPr>
        <p:spPr>
          <a:prstGeom prst="rect">
            <a:avLst/>
          </a:prstGeom>
        </p:spPr>
        <p:txBody>
          <a:bodyPr/>
          <a:lstStyle>
            <a:lvl1pPr defTabSz="2023872">
              <a:lnSpc>
                <a:spcPct val="85000"/>
              </a:lnSpc>
              <a:defRPr sz="8133"/>
            </a:lvl1pPr>
          </a:lstStyle>
          <a:p>
            <a:r>
              <a:t> DXT1 vs. CTTF ETC1S-CRN Transcoding</a:t>
            </a:r>
          </a:p>
        </p:txBody>
      </p:sp>
      <p:sp>
        <p:nvSpPr>
          <p:cNvPr id="383" name="Note how the ETC1S-CRN transcodable format compresses better than an RDO+LZMA DXT…"/>
          <p:cNvSpPr txBox="1"/>
          <p:nvPr/>
        </p:nvSpPr>
        <p:spPr>
          <a:xfrm>
            <a:off x="2882900" y="3771900"/>
            <a:ext cx="21004431" cy="6788574"/>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9" tIns="121919" rIns="121919" bIns="121919">
            <a:spAutoFit/>
          </a:bodyPr>
          <a:lstStyle/>
          <a:p>
            <a:pPr marL="910589" indent="-777239">
              <a:lnSpc>
                <a:spcPct val="200000"/>
              </a:lnSpc>
              <a:spcBef>
                <a:spcPts val="1000"/>
              </a:spcBef>
              <a:buClr>
                <a:srgbClr val="FF0000"/>
              </a:buClr>
              <a:buSzPts val="3600"/>
              <a:buFont typeface="Trebuchet MS"/>
              <a:buChar char="•"/>
              <a:defRPr b="1">
                <a:latin typeface="Trebuchet MS"/>
                <a:ea typeface="Trebuchet MS"/>
                <a:cs typeface="Trebuchet MS"/>
                <a:sym typeface="Trebuchet MS"/>
              </a:defRPr>
            </a:pPr>
            <a:r>
              <a:t>Note how the ETC1S-CRN transcodable format compresses better than an RDO+LZMA DXT</a:t>
            </a:r>
          </a:p>
          <a:p>
            <a:pPr marL="910589" indent="-777239">
              <a:lnSpc>
                <a:spcPct val="200000"/>
              </a:lnSpc>
              <a:spcBef>
                <a:spcPts val="1000"/>
              </a:spcBef>
              <a:buClr>
                <a:srgbClr val="FF0000"/>
              </a:buClr>
              <a:buSzPts val="3600"/>
              <a:buFont typeface="Trebuchet MS"/>
              <a:buChar char="•"/>
              <a:defRPr b="1">
                <a:latin typeface="Trebuchet MS"/>
                <a:ea typeface="Trebuchet MS"/>
                <a:cs typeface="Trebuchet MS"/>
                <a:sym typeface="Trebuchet MS"/>
              </a:defRPr>
            </a:pPr>
            <a:r>
              <a:t>Highly compact - potentially up to 4x smaller than equivalent GPU format encoding</a:t>
            </a:r>
          </a:p>
          <a:p>
            <a:pPr marL="910589" indent="-777239">
              <a:lnSpc>
                <a:spcPct val="200000"/>
              </a:lnSpc>
              <a:spcBef>
                <a:spcPts val="1000"/>
              </a:spcBef>
              <a:buClr>
                <a:srgbClr val="FF0000"/>
              </a:buClr>
              <a:buSzPts val="3600"/>
              <a:buFont typeface="Trebuchet MS"/>
              <a:buChar char="•"/>
              <a:defRPr b="1">
                <a:latin typeface="Trebuchet MS"/>
                <a:ea typeface="Trebuchet MS"/>
                <a:cs typeface="Trebuchet MS"/>
                <a:sym typeface="Trebuchet MS"/>
              </a:defRPr>
            </a:pPr>
            <a:r>
              <a:t>Supercompression is gained through a set of entropy reduction stages + clusterization +VQ</a:t>
            </a:r>
          </a:p>
          <a:p>
            <a:pPr marL="910589" indent="-777239">
              <a:lnSpc>
                <a:spcPct val="200000"/>
              </a:lnSpc>
              <a:spcBef>
                <a:spcPts val="1000"/>
              </a:spcBef>
              <a:buClr>
                <a:srgbClr val="FF0000"/>
              </a:buClr>
              <a:buSzPts val="3600"/>
              <a:buFont typeface="Trebuchet MS"/>
              <a:buChar char="•"/>
              <a:defRPr b="1">
                <a:latin typeface="Trebuchet MS"/>
                <a:ea typeface="Trebuchet MS"/>
                <a:cs typeface="Trebuchet MS"/>
                <a:sym typeface="Trebuchet MS"/>
              </a:defRPr>
            </a:pPr>
            <a:r>
              <a:t>ETC1S-CRN also features an implicit RDO stage - so quality vs bitrate can be controlled </a:t>
            </a:r>
          </a:p>
          <a:p>
            <a:pPr marL="910589" indent="-777239">
              <a:lnSpc>
                <a:spcPct val="200000"/>
              </a:lnSpc>
              <a:spcBef>
                <a:spcPts val="1000"/>
              </a:spcBef>
              <a:buClr>
                <a:srgbClr val="FF0000"/>
              </a:buClr>
              <a:buSzPts val="3600"/>
              <a:buFont typeface="Trebuchet MS"/>
              <a:buChar char="•"/>
              <a:defRPr b="1">
                <a:latin typeface="Trebuchet MS"/>
                <a:ea typeface="Trebuchet MS"/>
                <a:cs typeface="Trebuchet MS"/>
                <a:sym typeface="Trebuchet MS"/>
              </a:defRPr>
            </a:pPr>
            <a:r>
              <a:t>Supporting ETC1S-CRN requires changes to existing asset pipelines and app code - some risk</a:t>
            </a:r>
          </a:p>
          <a:p>
            <a:pPr marL="910589" indent="-777239">
              <a:lnSpc>
                <a:spcPct val="200000"/>
              </a:lnSpc>
              <a:spcBef>
                <a:spcPts val="1000"/>
              </a:spcBef>
              <a:buClr>
                <a:srgbClr val="FF0000"/>
              </a:buClr>
              <a:buSzPts val="3600"/>
              <a:buFont typeface="Trebuchet MS"/>
              <a:buChar char="•"/>
              <a:defRPr b="1">
                <a:latin typeface="Trebuchet MS"/>
                <a:ea typeface="Trebuchet MS"/>
                <a:cs typeface="Trebuchet MS"/>
                <a:sym typeface="Trebuchet MS"/>
              </a:defRPr>
            </a:pPr>
            <a:r>
              <a:t>Unlike CTTF RDO mode, where the optimized DXT textures can be used as-is - no risk</a:t>
            </a:r>
          </a:p>
        </p:txBody>
      </p:sp>
      <p:sp>
        <p:nvSpPr>
          <p:cNvPr id="384" name="Quality and Risk Analysis"/>
          <p:cNvSpPr txBox="1"/>
          <p:nvPr/>
        </p:nvSpPr>
        <p:spPr>
          <a:xfrm>
            <a:off x="2082800" y="2070100"/>
            <a:ext cx="7697108" cy="891540"/>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9" tIns="121919" rIns="121919" bIns="121919">
            <a:spAutoFit/>
          </a:bodyPr>
          <a:lstStyle>
            <a:lvl1pPr marL="991720" indent="-871070">
              <a:lnSpc>
                <a:spcPct val="104999"/>
              </a:lnSpc>
              <a:spcBef>
                <a:spcPts val="1000"/>
              </a:spcBef>
              <a:buClr>
                <a:srgbClr val="FF0000"/>
              </a:buClr>
              <a:buSzPts val="4400"/>
              <a:buFont typeface="Trebuchet MS"/>
              <a:buChar char="•"/>
              <a:defRPr sz="4400" b="1">
                <a:latin typeface="Trebuchet MS"/>
                <a:ea typeface="Trebuchet MS"/>
                <a:cs typeface="Trebuchet MS"/>
                <a:sym typeface="Trebuchet MS"/>
              </a:defRPr>
            </a:lvl1pPr>
          </a:lstStyle>
          <a:p>
            <a:r>
              <a:t>Quality and Risk Analysis</a:t>
            </a:r>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wipe dir="l"/>
      </p:transition>
    </mc:Choice>
    <mc:Fallback xmlns:a14="http://schemas.microsoft.com/office/drawing/2010/main" xmlns:m="http://schemas.openxmlformats.org/officeDocument/2006/math"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29</a:t>
            </a:fld>
            <a:endParaRPr/>
          </a:p>
        </p:txBody>
      </p:sp>
      <p:sp>
        <p:nvSpPr>
          <p:cNvPr id="387" name="DXT1 vs. CTTF RDO+LZMA mode"/>
          <p:cNvSpPr txBox="1">
            <a:spLocks noGrp="1"/>
          </p:cNvSpPr>
          <p:nvPr>
            <p:ph type="title"/>
          </p:nvPr>
        </p:nvSpPr>
        <p:spPr>
          <a:prstGeom prst="rect">
            <a:avLst/>
          </a:prstGeom>
        </p:spPr>
        <p:txBody>
          <a:bodyPr/>
          <a:lstStyle>
            <a:lvl1pPr defTabSz="2023872">
              <a:lnSpc>
                <a:spcPct val="85000"/>
              </a:lnSpc>
              <a:defRPr sz="8133"/>
            </a:lvl1pPr>
          </a:lstStyle>
          <a:p>
            <a:r>
              <a:t> DXT1 vs. CTTF RDO+LZMA mode</a:t>
            </a:r>
          </a:p>
        </p:txBody>
      </p:sp>
      <p:sp>
        <p:nvSpPr>
          <p:cNvPr id="388" name="Note performance slides showed RDO+LZMA mode performing WORSE than ETC1S-CRN!…"/>
          <p:cNvSpPr txBox="1"/>
          <p:nvPr/>
        </p:nvSpPr>
        <p:spPr>
          <a:xfrm>
            <a:off x="2882900" y="3771900"/>
            <a:ext cx="20939468" cy="5586307"/>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9" tIns="121919" rIns="121919" bIns="121919">
            <a:spAutoFit/>
          </a:bodyPr>
          <a:lstStyle/>
          <a:p>
            <a:pPr marL="910589" indent="-777239">
              <a:lnSpc>
                <a:spcPct val="200000"/>
              </a:lnSpc>
              <a:spcBef>
                <a:spcPts val="1000"/>
              </a:spcBef>
              <a:buClr>
                <a:srgbClr val="FF0000"/>
              </a:buClr>
              <a:buSzPts val="3600"/>
              <a:buFont typeface="Trebuchet MS"/>
              <a:buChar char="•"/>
              <a:defRPr b="1">
                <a:latin typeface="Trebuchet MS"/>
                <a:ea typeface="Trebuchet MS"/>
                <a:cs typeface="Trebuchet MS"/>
                <a:sym typeface="Trebuchet MS"/>
              </a:defRPr>
            </a:pPr>
            <a:r>
              <a:t>Note performance slides showed RDO+LZMA mode performing WORSE than ETC1S-CRN!</a:t>
            </a:r>
          </a:p>
          <a:p>
            <a:pPr marL="910589" indent="-777239">
              <a:lnSpc>
                <a:spcPct val="200000"/>
              </a:lnSpc>
              <a:spcBef>
                <a:spcPts val="1000"/>
              </a:spcBef>
              <a:buClr>
                <a:srgbClr val="FF0000"/>
              </a:buClr>
              <a:buSzPts val="3600"/>
              <a:buFont typeface="Trebuchet MS"/>
              <a:buChar char="•"/>
              <a:defRPr b="1">
                <a:latin typeface="Trebuchet MS"/>
                <a:ea typeface="Trebuchet MS"/>
                <a:cs typeface="Trebuchet MS"/>
                <a:sym typeface="Trebuchet MS"/>
              </a:defRPr>
            </a:pPr>
            <a:r>
              <a:t>ETC1S-CRN applies supercompression on encode, so no need for a lossless encoding stage</a:t>
            </a:r>
          </a:p>
          <a:p>
            <a:pPr marL="910589" indent="-777239">
              <a:lnSpc>
                <a:spcPct val="200000"/>
              </a:lnSpc>
              <a:spcBef>
                <a:spcPts val="1000"/>
              </a:spcBef>
              <a:buClr>
                <a:srgbClr val="FF0000"/>
              </a:buClr>
              <a:buSzPts val="3600"/>
              <a:buFont typeface="Trebuchet MS"/>
              <a:buChar char="•"/>
              <a:defRPr b="1">
                <a:latin typeface="Trebuchet MS"/>
                <a:ea typeface="Trebuchet MS"/>
                <a:cs typeface="Trebuchet MS"/>
                <a:sym typeface="Trebuchet MS"/>
              </a:defRPr>
            </a:pPr>
            <a:r>
              <a:t>RDO mode adjusts bitrate of encoded DXT to desired level, for use with a lossless encoder </a:t>
            </a:r>
          </a:p>
          <a:p>
            <a:pPr marL="910589" indent="-777239">
              <a:lnSpc>
                <a:spcPct val="200000"/>
              </a:lnSpc>
              <a:spcBef>
                <a:spcPts val="1000"/>
              </a:spcBef>
              <a:buClr>
                <a:srgbClr val="FF0000"/>
              </a:buClr>
              <a:buSzPts val="3600"/>
              <a:buFont typeface="Trebuchet MS"/>
              <a:buChar char="•"/>
              <a:defRPr b="1">
                <a:latin typeface="Trebuchet MS"/>
                <a:ea typeface="Trebuchet MS"/>
                <a:cs typeface="Trebuchet MS"/>
                <a:sym typeface="Trebuchet MS"/>
              </a:defRPr>
            </a:pPr>
            <a:r>
              <a:t>Works with existing workflows - no changes to asset pipelines or app code, zero risk </a:t>
            </a:r>
          </a:p>
          <a:p>
            <a:pPr marL="910589" indent="-777239">
              <a:lnSpc>
                <a:spcPct val="200000"/>
              </a:lnSpc>
              <a:spcBef>
                <a:spcPts val="1000"/>
              </a:spcBef>
              <a:buClr>
                <a:srgbClr val="FF0000"/>
              </a:buClr>
              <a:buSzPts val="3600"/>
              <a:buFont typeface="Trebuchet MS"/>
              <a:buChar char="•"/>
              <a:defRPr b="1">
                <a:latin typeface="Trebuchet MS"/>
                <a:ea typeface="Trebuchet MS"/>
                <a:cs typeface="Trebuchet MS"/>
                <a:sym typeface="Trebuchet MS"/>
              </a:defRPr>
            </a:pPr>
            <a:r>
              <a:t>Unlike the ETC1S-CRN universal format, which would require integration into tools and apps</a:t>
            </a:r>
          </a:p>
        </p:txBody>
      </p:sp>
      <p:sp>
        <p:nvSpPr>
          <p:cNvPr id="389" name="Quality and Risk Analysis"/>
          <p:cNvSpPr txBox="1"/>
          <p:nvPr/>
        </p:nvSpPr>
        <p:spPr>
          <a:xfrm>
            <a:off x="2082800" y="2070100"/>
            <a:ext cx="7865457" cy="891540"/>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9" tIns="121919" rIns="121919" bIns="121919">
            <a:spAutoFit/>
          </a:bodyPr>
          <a:lstStyle>
            <a:lvl1pPr marL="991720" indent="-871070">
              <a:lnSpc>
                <a:spcPct val="104999"/>
              </a:lnSpc>
              <a:spcBef>
                <a:spcPts val="1000"/>
              </a:spcBef>
              <a:buClr>
                <a:srgbClr val="FF0000"/>
              </a:buClr>
              <a:buSzPts val="4400"/>
              <a:buFont typeface="Trebuchet MS"/>
              <a:buChar char="•"/>
              <a:defRPr sz="4400" b="1">
                <a:latin typeface="Trebuchet MS"/>
                <a:ea typeface="Trebuchet MS"/>
                <a:cs typeface="Trebuchet MS"/>
                <a:sym typeface="Trebuchet MS"/>
              </a:defRPr>
            </a:lvl1pPr>
          </a:lstStyle>
          <a:p>
            <a:r>
              <a:t> Quality and Risk Analysis</a:t>
            </a:r>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wipe dir="l"/>
      </p:transition>
    </mc:Choice>
    <mc:Fallback xmlns:a14="http://schemas.microsoft.com/office/drawing/2010/main" xmlns:m="http://schemas.openxmlformats.org/officeDocument/2006/math"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8"/>
          <p:cNvSpPr txBox="1">
            <a:spLocks noGrp="1"/>
          </p:cNvSpPr>
          <p:nvPr>
            <p:ph type="sldNum" sz="quarter" idx="2"/>
          </p:nvPr>
        </p:nvSpPr>
        <p:spPr>
          <a:xfrm>
            <a:off x="23871767" y="13258800"/>
            <a:ext cx="261929" cy="3925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solidFill>
                  <a:srgbClr val="808080"/>
                </a:solidFill>
              </a:defRPr>
            </a:lvl1pPr>
          </a:lstStyle>
          <a:p>
            <a:fld id="{86CB4B4D-7CA3-9044-876B-883B54F8677D}" type="slidenum">
              <a:t>3</a:t>
            </a:fld>
            <a:endParaRPr/>
          </a:p>
        </p:txBody>
      </p:sp>
      <p:sp>
        <p:nvSpPr>
          <p:cNvPr id="120" name="Shape 73"/>
          <p:cNvSpPr txBox="1">
            <a:spLocks noGrp="1"/>
          </p:cNvSpPr>
          <p:nvPr>
            <p:ph type="title"/>
          </p:nvPr>
        </p:nvSpPr>
        <p:spPr>
          <a:prstGeom prst="rect">
            <a:avLst/>
          </a:prstGeom>
        </p:spPr>
        <p:txBody>
          <a:bodyPr/>
          <a:lstStyle/>
          <a:p>
            <a:r>
              <a:t>Image Bits - Issues</a:t>
            </a:r>
          </a:p>
        </p:txBody>
      </p:sp>
      <p:sp>
        <p:nvSpPr>
          <p:cNvPr id="121" name="Shape 74"/>
          <p:cNvSpPr txBox="1">
            <a:spLocks noGrp="1"/>
          </p:cNvSpPr>
          <p:nvPr>
            <p:ph type="body" sz="half" idx="1"/>
          </p:nvPr>
        </p:nvSpPr>
        <p:spPr>
          <a:xfrm>
            <a:off x="1862666" y="1778000"/>
            <a:ext cx="16860392" cy="7483457"/>
          </a:xfrm>
          <a:prstGeom prst="rect">
            <a:avLst/>
          </a:prstGeom>
        </p:spPr>
        <p:txBody>
          <a:bodyPr/>
          <a:lstStyle/>
          <a:p>
            <a:r>
              <a:t>Can use image formats defined by the GPU APIs but</a:t>
            </a:r>
          </a:p>
          <a:p>
            <a:pPr lvl="1"/>
            <a:r>
              <a:t>uncompressed formats too large for transmission</a:t>
            </a:r>
          </a:p>
          <a:p>
            <a:pPr lvl="1"/>
            <a:r>
              <a:t>block-compressed formats suboptimal for transmission</a:t>
            </a:r>
          </a:p>
          <a:p>
            <a:r>
              <a:t>JPEG- &amp; webp-compressed files can’t be randomly accessed</a:t>
            </a:r>
          </a:p>
          <a:p>
            <a:pPr>
              <a:spcBef>
                <a:spcPts val="0"/>
              </a:spcBef>
            </a:pPr>
            <a:r>
              <a:t>Compression to GPU formats unavailable on most clients and slow</a:t>
            </a:r>
          </a:p>
          <a:p>
            <a:pPr>
              <a:spcBef>
                <a:spcPts val="0"/>
              </a:spcBef>
            </a:pPr>
            <a:r>
              <a:t>A googol</a:t>
            </a:r>
            <a:r>
              <a:rPr baseline="31999"/>
              <a:t>1</a:t>
            </a:r>
            <a:r>
              <a:t> of GPU/Platform-Specific formats. Nightmare!</a:t>
            </a:r>
          </a:p>
        </p:txBody>
      </p:sp>
      <p:sp>
        <p:nvSpPr>
          <p:cNvPr id="122" name="1.  10100"/>
          <p:cNvSpPr txBox="1"/>
          <p:nvPr/>
        </p:nvSpPr>
        <p:spPr>
          <a:xfrm>
            <a:off x="2033340" y="12536995"/>
            <a:ext cx="1412241" cy="67564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9" tIns="121919" rIns="121919" bIns="121919">
            <a:spAutoFit/>
          </a:bodyPr>
          <a:lstStyle/>
          <a:p>
            <a:pPr defTabSz="1219200">
              <a:lnSpc>
                <a:spcPts val="7000"/>
              </a:lnSpc>
              <a:defRPr sz="2800">
                <a:latin typeface="Times"/>
                <a:ea typeface="Times"/>
                <a:cs typeface="Times"/>
                <a:sym typeface="Times"/>
              </a:defRPr>
            </a:pPr>
            <a:r>
              <a:t>1.  10</a:t>
            </a:r>
            <a:r>
              <a:rPr baseline="31999"/>
              <a:t>100</a:t>
            </a:r>
          </a:p>
        </p:txBody>
      </p:sp>
      <p:sp>
        <p:nvSpPr>
          <p:cNvPr id="123" name="Line"/>
          <p:cNvSpPr/>
          <p:nvPr/>
        </p:nvSpPr>
        <p:spPr>
          <a:xfrm>
            <a:off x="2148518" y="12393186"/>
            <a:ext cx="2099343" cy="1"/>
          </a:xfrm>
          <a:prstGeom prst="line">
            <a:avLst/>
          </a:prstGeom>
          <a:ln w="63500">
            <a:solidFill>
              <a:schemeClr val="accent4"/>
            </a:solidFill>
          </a:ln>
          <a:effectLst>
            <a:outerShdw blurRad="63500" dist="50800" dir="5400000" rotWithShape="0">
              <a:srgbClr val="000000">
                <a:alpha val="38000"/>
              </a:srgbClr>
            </a:outerShdw>
          </a:effectLst>
        </p:spPr>
        <p:txBody>
          <a:bodyPr lIns="121919" tIns="121919" rIns="121919" bIns="121919"/>
          <a:lstStyle/>
          <a:p>
            <a:endParaRPr/>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wipe dir="l"/>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121">
                                            <p:bg/>
                                          </p:spTgt>
                                        </p:tgtEl>
                                        <p:attrNameLst>
                                          <p:attrName>style.visibility</p:attrName>
                                        </p:attrNameLst>
                                      </p:cBhvr>
                                      <p:to>
                                        <p:strVal val="visible"/>
                                      </p:to>
                                    </p:set>
                                    <p:animEffect transition="in" filter="wipe(left)">
                                      <p:cBhvr>
                                        <p:cTn id="7" dur="1000"/>
                                        <p:tgtEl>
                                          <p:spTgt spid="121">
                                            <p:bg/>
                                          </p:spTgt>
                                        </p:tgtEl>
                                      </p:cBhvr>
                                    </p:animEffect>
                                  </p:childTnLst>
                                </p:cTn>
                              </p:par>
                              <p:par>
                                <p:cTn id="8" presetID="22" presetClass="entr" presetSubtype="8" fill="hold" grpId="1" nodeType="withEffect">
                                  <p:stCondLst>
                                    <p:cond delay="0"/>
                                  </p:stCondLst>
                                  <p:iterate>
                                    <p:tmAbs val="0"/>
                                  </p:iterate>
                                  <p:childTnLst>
                                    <p:set>
                                      <p:cBhvr>
                                        <p:cTn id="9" fill="hold"/>
                                        <p:tgtEl>
                                          <p:spTgt spid="121">
                                            <p:txEl>
                                              <p:pRg st="0" end="0"/>
                                            </p:txEl>
                                          </p:spTgt>
                                        </p:tgtEl>
                                        <p:attrNameLst>
                                          <p:attrName>style.visibility</p:attrName>
                                        </p:attrNameLst>
                                      </p:cBhvr>
                                      <p:to>
                                        <p:strVal val="visible"/>
                                      </p:to>
                                    </p:set>
                                    <p:animEffect transition="in" filter="wipe(left)">
                                      <p:cBhvr>
                                        <p:cTn id="10" dur="1000"/>
                                        <p:tgtEl>
                                          <p:spTgt spid="12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1" nodeType="clickEffect">
                                  <p:stCondLst>
                                    <p:cond delay="0"/>
                                  </p:stCondLst>
                                  <p:iterate>
                                    <p:tmAbs val="0"/>
                                  </p:iterate>
                                  <p:childTnLst>
                                    <p:set>
                                      <p:cBhvr>
                                        <p:cTn id="14" fill="hold"/>
                                        <p:tgtEl>
                                          <p:spTgt spid="121">
                                            <p:txEl>
                                              <p:pRg st="1" end="1"/>
                                            </p:txEl>
                                          </p:spTgt>
                                        </p:tgtEl>
                                        <p:attrNameLst>
                                          <p:attrName>style.visibility</p:attrName>
                                        </p:attrNameLst>
                                      </p:cBhvr>
                                      <p:to>
                                        <p:strVal val="visible"/>
                                      </p:to>
                                    </p:set>
                                    <p:animEffect transition="in" filter="wipe(left)">
                                      <p:cBhvr>
                                        <p:cTn id="15" dur="1000"/>
                                        <p:tgtEl>
                                          <p:spTgt spid="12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1" nodeType="clickEffect">
                                  <p:stCondLst>
                                    <p:cond delay="0"/>
                                  </p:stCondLst>
                                  <p:iterate>
                                    <p:tmAbs val="0"/>
                                  </p:iterate>
                                  <p:childTnLst>
                                    <p:set>
                                      <p:cBhvr>
                                        <p:cTn id="19" fill="hold"/>
                                        <p:tgtEl>
                                          <p:spTgt spid="121">
                                            <p:txEl>
                                              <p:pRg st="2" end="2"/>
                                            </p:txEl>
                                          </p:spTgt>
                                        </p:tgtEl>
                                        <p:attrNameLst>
                                          <p:attrName>style.visibility</p:attrName>
                                        </p:attrNameLst>
                                      </p:cBhvr>
                                      <p:to>
                                        <p:strVal val="visible"/>
                                      </p:to>
                                    </p:set>
                                    <p:animEffect transition="in" filter="wipe(left)">
                                      <p:cBhvr>
                                        <p:cTn id="20" dur="1000"/>
                                        <p:tgtEl>
                                          <p:spTgt spid="121">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1" nodeType="clickEffect">
                                  <p:stCondLst>
                                    <p:cond delay="0"/>
                                  </p:stCondLst>
                                  <p:iterate>
                                    <p:tmAbs val="0"/>
                                  </p:iterate>
                                  <p:childTnLst>
                                    <p:set>
                                      <p:cBhvr>
                                        <p:cTn id="24" fill="hold"/>
                                        <p:tgtEl>
                                          <p:spTgt spid="121">
                                            <p:txEl>
                                              <p:pRg st="3" end="3"/>
                                            </p:txEl>
                                          </p:spTgt>
                                        </p:tgtEl>
                                        <p:attrNameLst>
                                          <p:attrName>style.visibility</p:attrName>
                                        </p:attrNameLst>
                                      </p:cBhvr>
                                      <p:to>
                                        <p:strVal val="visible"/>
                                      </p:to>
                                    </p:set>
                                    <p:animEffect transition="in" filter="wipe(left)">
                                      <p:cBhvr>
                                        <p:cTn id="25" dur="1000"/>
                                        <p:tgtEl>
                                          <p:spTgt spid="121">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1" nodeType="clickEffect">
                                  <p:stCondLst>
                                    <p:cond delay="0"/>
                                  </p:stCondLst>
                                  <p:iterate>
                                    <p:tmAbs val="0"/>
                                  </p:iterate>
                                  <p:childTnLst>
                                    <p:set>
                                      <p:cBhvr>
                                        <p:cTn id="29" fill="hold"/>
                                        <p:tgtEl>
                                          <p:spTgt spid="121">
                                            <p:txEl>
                                              <p:pRg st="4" end="4"/>
                                            </p:txEl>
                                          </p:spTgt>
                                        </p:tgtEl>
                                        <p:attrNameLst>
                                          <p:attrName>style.visibility</p:attrName>
                                        </p:attrNameLst>
                                      </p:cBhvr>
                                      <p:to>
                                        <p:strVal val="visible"/>
                                      </p:to>
                                    </p:set>
                                    <p:animEffect transition="in" filter="wipe(left)">
                                      <p:cBhvr>
                                        <p:cTn id="30" dur="1000"/>
                                        <p:tgtEl>
                                          <p:spTgt spid="121">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1" nodeType="clickEffect">
                                  <p:stCondLst>
                                    <p:cond delay="0"/>
                                  </p:stCondLst>
                                  <p:iterate>
                                    <p:tmAbs val="0"/>
                                  </p:iterate>
                                  <p:childTnLst>
                                    <p:set>
                                      <p:cBhvr>
                                        <p:cTn id="34" fill="hold"/>
                                        <p:tgtEl>
                                          <p:spTgt spid="121">
                                            <p:txEl>
                                              <p:pRg st="5" end="5"/>
                                            </p:txEl>
                                          </p:spTgt>
                                        </p:tgtEl>
                                        <p:attrNameLst>
                                          <p:attrName>style.visibility</p:attrName>
                                        </p:attrNameLst>
                                      </p:cBhvr>
                                      <p:to>
                                        <p:strVal val="visible"/>
                                      </p:to>
                                    </p:set>
                                    <p:animEffect transition="in" filter="wipe(left)">
                                      <p:cBhvr>
                                        <p:cTn id="35" dur="1000"/>
                                        <p:tgtEl>
                                          <p:spTgt spid="121">
                                            <p:txEl>
                                              <p:pRg st="5" end="5"/>
                                            </p:txEl>
                                          </p:spTgt>
                                        </p:tgtEl>
                                      </p:cBhvr>
                                    </p:animEffect>
                                  </p:childTnLst>
                                </p:cTn>
                              </p:par>
                            </p:childTnLst>
                          </p:cTn>
                        </p:par>
                        <p:par>
                          <p:cTn id="36" fill="hold">
                            <p:stCondLst>
                              <p:cond delay="1000"/>
                            </p:stCondLst>
                            <p:childTnLst>
                              <p:par>
                                <p:cTn id="37" presetID="1" presetClass="entr" presetSubtype="0" fill="hold" grpId="2" nodeType="afterEffect">
                                  <p:stCondLst>
                                    <p:cond delay="600"/>
                                  </p:stCondLst>
                                  <p:iterate>
                                    <p:tmAbs val="0"/>
                                  </p:iterate>
                                  <p:childTnLst>
                                    <p:set>
                                      <p:cBhvr>
                                        <p:cTn id="38" fill="hold"/>
                                        <p:tgtEl>
                                          <p:spTgt spid="123"/>
                                        </p:tgtEl>
                                        <p:attrNameLst>
                                          <p:attrName>style.visibility</p:attrName>
                                        </p:attrNameLst>
                                      </p:cBhvr>
                                      <p:to>
                                        <p:strVal val="visible"/>
                                      </p:to>
                                    </p:set>
                                  </p:childTnLst>
                                </p:cTn>
                              </p:par>
                            </p:childTnLst>
                          </p:cTn>
                        </p:par>
                        <p:par>
                          <p:cTn id="39" fill="hold">
                            <p:stCondLst>
                              <p:cond delay="1600"/>
                            </p:stCondLst>
                            <p:childTnLst>
                              <p:par>
                                <p:cTn id="40" presetID="1" presetClass="entr" presetSubtype="0" fill="hold" grpId="3" nodeType="afterEffect">
                                  <p:stCondLst>
                                    <p:cond delay="0"/>
                                  </p:stCondLst>
                                  <p:iterate>
                                    <p:tmAbs val="0"/>
                                  </p:iterate>
                                  <p:childTnLst>
                                    <p:set>
                                      <p:cBhvr>
                                        <p:cTn id="41" fill="hold"/>
                                        <p:tgtEl>
                                          <p:spTgt spid="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1" build="p" bldLvl="5" animBg="1" advAuto="0"/>
      <p:bldP spid="122" grpId="3" animBg="1" advAuto="0"/>
      <p:bldP spid="123" grpId="2" animBg="1" advAuto="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 name="Rectangle"/>
          <p:cNvSpPr/>
          <p:nvPr/>
        </p:nvSpPr>
        <p:spPr>
          <a:xfrm>
            <a:off x="8559800" y="3708400"/>
            <a:ext cx="3505200" cy="7848600"/>
          </a:xfrm>
          <a:prstGeom prst="rect">
            <a:avLst/>
          </a:prstGeom>
          <a:gradFill>
            <a:gsLst>
              <a:gs pos="0">
                <a:schemeClr val="accent2">
                  <a:satOff val="39999"/>
                  <a:lumOff val="32295"/>
                </a:schemeClr>
              </a:gs>
              <a:gs pos="35000">
                <a:srgbClr val="BFBFFF"/>
              </a:gs>
              <a:gs pos="100000">
                <a:schemeClr val="accent2">
                  <a:satOff val="39999"/>
                  <a:lumOff val="45203"/>
                </a:schemeClr>
              </a:gs>
            </a:gsLst>
            <a:lin ang="5400000"/>
          </a:gradFill>
          <a:ln w="25400">
            <a:solidFill>
              <a:srgbClr val="000000"/>
            </a:solidFill>
          </a:ln>
          <a:effectLst>
            <a:outerShdw blurRad="101600" dist="50800" dir="5400000" rotWithShape="0">
              <a:srgbClr val="000000">
                <a:alpha val="38000"/>
              </a:srgbClr>
            </a:outerShdw>
          </a:effectLst>
        </p:spPr>
        <p:txBody>
          <a:bodyPr lIns="121919" tIns="121919" rIns="121919" bIns="121919" anchor="ctr"/>
          <a:lstStyle/>
          <a:p>
            <a:endParaRPr/>
          </a:p>
        </p:txBody>
      </p:sp>
      <p:sp>
        <p:nvSpPr>
          <p:cNvPr id="392"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30</a:t>
            </a:fld>
            <a:endParaRPr/>
          </a:p>
        </p:txBody>
      </p:sp>
      <p:sp>
        <p:nvSpPr>
          <p:cNvPr id="393" name="Bitstream Compression Performance"/>
          <p:cNvSpPr txBox="1">
            <a:spLocks noGrp="1"/>
          </p:cNvSpPr>
          <p:nvPr>
            <p:ph type="title"/>
          </p:nvPr>
        </p:nvSpPr>
        <p:spPr>
          <a:prstGeom prst="rect">
            <a:avLst/>
          </a:prstGeom>
        </p:spPr>
        <p:txBody>
          <a:bodyPr/>
          <a:lstStyle/>
          <a:p>
            <a:r>
              <a:t>Bitstream Compression Performance</a:t>
            </a:r>
          </a:p>
        </p:txBody>
      </p:sp>
      <p:sp>
        <p:nvSpPr>
          <p:cNvPr id="394" name="Transmission with standard DXT1 Encoding"/>
          <p:cNvSpPr txBox="1"/>
          <p:nvPr/>
        </p:nvSpPr>
        <p:spPr>
          <a:xfrm>
            <a:off x="1866900" y="1828800"/>
            <a:ext cx="12115800" cy="840740"/>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9" tIns="121919" rIns="121919" bIns="121919">
            <a:spAutoFit/>
          </a:bodyPr>
          <a:lstStyle>
            <a:lvl1pPr>
              <a:defRPr sz="4000" b="1">
                <a:latin typeface="Trebuchet MS"/>
                <a:ea typeface="Trebuchet MS"/>
                <a:cs typeface="Trebuchet MS"/>
                <a:sym typeface="Trebuchet MS"/>
              </a:defRPr>
            </a:lvl1pPr>
          </a:lstStyle>
          <a:p>
            <a:r>
              <a:t>Transmission with standard DXT1 Encoding </a:t>
            </a:r>
          </a:p>
        </p:txBody>
      </p:sp>
      <p:pic>
        <p:nvPicPr>
          <p:cNvPr id="395" name="cttf_orig.png" descr="cttf_orig.png"/>
          <p:cNvPicPr>
            <a:picLocks noChangeAspect="1"/>
          </p:cNvPicPr>
          <p:nvPr/>
        </p:nvPicPr>
        <p:blipFill>
          <a:blip r:embed="rId2">
            <a:extLst/>
          </a:blip>
          <a:stretch>
            <a:fillRect/>
          </a:stretch>
        </p:blipFill>
        <p:spPr>
          <a:xfrm>
            <a:off x="2997200" y="3708400"/>
            <a:ext cx="5232400" cy="7848600"/>
          </a:xfrm>
          <a:prstGeom prst="rect">
            <a:avLst/>
          </a:prstGeom>
          <a:ln w="12700">
            <a:miter lim="400000"/>
          </a:ln>
        </p:spPr>
      </p:pic>
      <p:sp>
        <p:nvSpPr>
          <p:cNvPr id="396" name="Size: 512 x 768…"/>
          <p:cNvSpPr txBox="1"/>
          <p:nvPr/>
        </p:nvSpPr>
        <p:spPr>
          <a:xfrm>
            <a:off x="2997200" y="11811000"/>
            <a:ext cx="5029200" cy="1364169"/>
          </a:xfrm>
          <a:prstGeom prst="rect">
            <a:avLst/>
          </a:prstGeom>
          <a:solidFill>
            <a:schemeClr val="accent3">
              <a:lumOff val="44000"/>
            </a:schemeClr>
          </a:solidFill>
          <a:ln w="63500">
            <a:solidFill>
              <a:schemeClr val="accent1"/>
            </a:solidFill>
          </a:ln>
          <a:effectLst>
            <a:outerShdw blurRad="101600" dist="50800" dir="5400000" rotWithShape="0">
              <a:srgbClr val="000000">
                <a:alpha val="3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9" tIns="121919" rIns="121919" bIns="121919">
            <a:spAutoFit/>
          </a:bodyPr>
          <a:lstStyle/>
          <a:p>
            <a:pPr>
              <a:defRPr sz="2400" b="1"/>
            </a:pPr>
            <a:r>
              <a:t>Size: 512 x 768</a:t>
            </a:r>
          </a:p>
          <a:p>
            <a:pPr>
              <a:defRPr sz="2400" b="1"/>
            </a:pPr>
            <a:r>
              <a:t>Format: RGB8 RAW</a:t>
            </a:r>
          </a:p>
          <a:p>
            <a:pPr>
              <a:defRPr sz="2400" b="1"/>
            </a:pPr>
            <a:r>
              <a:t>Buffer Size: 1152KB</a:t>
            </a:r>
          </a:p>
        </p:txBody>
      </p:sp>
      <p:pic>
        <p:nvPicPr>
          <p:cNvPr id="397" name="cttf_dxt1.png" descr="cttf_dxt1.png"/>
          <p:cNvPicPr>
            <a:picLocks noChangeAspect="1"/>
          </p:cNvPicPr>
          <p:nvPr/>
        </p:nvPicPr>
        <p:blipFill>
          <a:blip r:embed="rId3">
            <a:extLst/>
          </a:blip>
          <a:stretch>
            <a:fillRect/>
          </a:stretch>
        </p:blipFill>
        <p:spPr>
          <a:xfrm>
            <a:off x="12384616" y="3708400"/>
            <a:ext cx="5232401" cy="7848600"/>
          </a:xfrm>
          <a:prstGeom prst="rect">
            <a:avLst/>
          </a:prstGeom>
          <a:ln w="12700">
            <a:miter lim="400000"/>
          </a:ln>
        </p:spPr>
      </p:pic>
      <p:sp>
        <p:nvSpPr>
          <p:cNvPr id="398" name="Size: 512 x 768…"/>
          <p:cNvSpPr txBox="1"/>
          <p:nvPr/>
        </p:nvSpPr>
        <p:spPr>
          <a:xfrm>
            <a:off x="12382500" y="11811000"/>
            <a:ext cx="5283200" cy="1364169"/>
          </a:xfrm>
          <a:prstGeom prst="rect">
            <a:avLst/>
          </a:prstGeom>
          <a:solidFill>
            <a:schemeClr val="accent3">
              <a:lumOff val="44000"/>
            </a:schemeClr>
          </a:solidFill>
          <a:ln w="63500">
            <a:solidFill>
              <a:schemeClr val="accent1"/>
            </a:solidFill>
          </a:ln>
          <a:effectLst>
            <a:outerShdw blurRad="101600" dist="50800" dir="5400000" rotWithShape="0">
              <a:srgbClr val="000000">
                <a:alpha val="3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9" tIns="121919" rIns="121919" bIns="121919">
            <a:spAutoFit/>
          </a:bodyPr>
          <a:lstStyle/>
          <a:p>
            <a:pPr>
              <a:defRPr sz="2400" b="1"/>
            </a:pPr>
            <a:r>
              <a:t>Size: 512 x 768</a:t>
            </a:r>
          </a:p>
          <a:p>
            <a:pPr>
              <a:defRPr sz="2400" b="1"/>
            </a:pPr>
            <a:r>
              <a:t>Format: DXT1 RGBA</a:t>
            </a:r>
          </a:p>
          <a:p>
            <a:pPr>
              <a:defRPr sz="2400" b="1"/>
            </a:pPr>
            <a:r>
              <a:t>Buffer Size: 192  KB</a:t>
            </a:r>
          </a:p>
        </p:txBody>
      </p:sp>
      <p:pic>
        <p:nvPicPr>
          <p:cNvPr id="399" name="cttf_dxt1_diff.png" descr="cttf_dxt1_diff.png"/>
          <p:cNvPicPr>
            <a:picLocks noChangeAspect="1"/>
          </p:cNvPicPr>
          <p:nvPr/>
        </p:nvPicPr>
        <p:blipFill>
          <a:blip r:embed="rId4">
            <a:extLst/>
          </a:blip>
          <a:stretch>
            <a:fillRect/>
          </a:stretch>
        </p:blipFill>
        <p:spPr>
          <a:xfrm>
            <a:off x="18313400" y="3708400"/>
            <a:ext cx="5232400" cy="7848600"/>
          </a:xfrm>
          <a:prstGeom prst="rect">
            <a:avLst/>
          </a:prstGeom>
          <a:ln w="12700">
            <a:miter lim="400000"/>
          </a:ln>
        </p:spPr>
      </p:pic>
      <p:sp>
        <p:nvSpPr>
          <p:cNvPr id="400" name="MSE: 10.8  PSNR: 37.8dB…"/>
          <p:cNvSpPr txBox="1"/>
          <p:nvPr/>
        </p:nvSpPr>
        <p:spPr>
          <a:xfrm>
            <a:off x="18313400" y="11811000"/>
            <a:ext cx="5283200" cy="1323576"/>
          </a:xfrm>
          <a:prstGeom prst="rect">
            <a:avLst/>
          </a:prstGeom>
          <a:gradFill>
            <a:gsLst>
              <a:gs pos="0">
                <a:schemeClr val="accent4">
                  <a:lumOff val="28974"/>
                </a:schemeClr>
              </a:gs>
              <a:gs pos="35000">
                <a:srgbClr val="CFCFCF"/>
              </a:gs>
              <a:gs pos="100000">
                <a:schemeClr val="accent4">
                  <a:lumOff val="48879"/>
                </a:schemeClr>
              </a:gs>
            </a:gsLst>
            <a:lin ang="16200000"/>
          </a:gradFill>
          <a:ln w="25400">
            <a:solidFill>
              <a:srgbClr val="000000"/>
            </a:solidFill>
          </a:ln>
          <a:effectLst>
            <a:outerShdw blurRad="101600" dist="50800" dir="5400000" rotWithShape="0">
              <a:srgbClr val="000000">
                <a:alpha val="38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9" tIns="121919" rIns="121919" bIns="121919">
            <a:spAutoFit/>
          </a:bodyPr>
          <a:lstStyle/>
          <a:p>
            <a:pPr>
              <a:spcBef>
                <a:spcPts val="400"/>
              </a:spcBef>
              <a:defRPr sz="3000" b="1"/>
            </a:pPr>
            <a:r>
              <a:t>MSE: </a:t>
            </a:r>
            <a:r>
              <a:rPr>
                <a:solidFill>
                  <a:srgbClr val="A40800"/>
                </a:solidFill>
              </a:rPr>
              <a:t>10.8 </a:t>
            </a:r>
            <a:r>
              <a:t> PSNR: </a:t>
            </a:r>
            <a:r>
              <a:rPr>
                <a:solidFill>
                  <a:srgbClr val="A40800"/>
                </a:solidFill>
              </a:rPr>
              <a:t>37.8dB</a:t>
            </a:r>
          </a:p>
          <a:p>
            <a:pPr>
              <a:spcBef>
                <a:spcPts val="1600"/>
              </a:spcBef>
              <a:defRPr sz="3000" b="1"/>
            </a:pPr>
            <a:r>
              <a:t>Stream Compress: </a:t>
            </a:r>
            <a:r>
              <a:rPr>
                <a:solidFill>
                  <a:srgbClr val="86133E"/>
                </a:solidFill>
              </a:rPr>
              <a:t>6.1</a:t>
            </a:r>
          </a:p>
        </p:txBody>
      </p:sp>
      <p:sp>
        <p:nvSpPr>
          <p:cNvPr id="401" name="Original"/>
          <p:cNvSpPr txBox="1"/>
          <p:nvPr/>
        </p:nvSpPr>
        <p:spPr>
          <a:xfrm>
            <a:off x="2641493" y="3238500"/>
            <a:ext cx="1857411" cy="777241"/>
          </a:xfrm>
          <a:prstGeom prst="rect">
            <a:avLst/>
          </a:prstGeom>
          <a:solidFill>
            <a:schemeClr val="accent5">
              <a:satOff val="-25934"/>
              <a:lumOff val="-15529"/>
            </a:schemeClr>
          </a:solidFill>
          <a:ln w="12700">
            <a:miter lim="400000"/>
          </a:ln>
          <a:effectLst>
            <a:outerShdw blurRad="127000" dist="76200" dir="27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9" tIns="121919" rIns="121919" bIns="121919" anchor="ctr">
            <a:spAutoFit/>
          </a:bodyPr>
          <a:lstStyle>
            <a:lvl1pPr algn="ctr">
              <a:defRPr>
                <a:solidFill>
                  <a:schemeClr val="accent3">
                    <a:lumOff val="44000"/>
                  </a:schemeClr>
                </a:solidFill>
                <a:latin typeface="Trebuchet MS"/>
                <a:ea typeface="Trebuchet MS"/>
                <a:cs typeface="Trebuchet MS"/>
                <a:sym typeface="Trebuchet MS"/>
              </a:defRPr>
            </a:lvl1pPr>
          </a:lstStyle>
          <a:p>
            <a:r>
              <a:t>Original</a:t>
            </a:r>
          </a:p>
        </p:txBody>
      </p:sp>
      <p:sp>
        <p:nvSpPr>
          <p:cNvPr id="402" name="DXT1"/>
          <p:cNvSpPr txBox="1"/>
          <p:nvPr/>
        </p:nvSpPr>
        <p:spPr>
          <a:xfrm>
            <a:off x="12242800" y="3238500"/>
            <a:ext cx="1828800" cy="777241"/>
          </a:xfrm>
          <a:prstGeom prst="rect">
            <a:avLst/>
          </a:prstGeom>
          <a:solidFill>
            <a:schemeClr val="accent5">
              <a:satOff val="-25934"/>
              <a:lumOff val="-15529"/>
            </a:schemeClr>
          </a:solidFill>
          <a:ln w="12700">
            <a:miter lim="400000"/>
          </a:ln>
          <a:effectLst>
            <a:outerShdw blurRad="127000" dist="76200" dir="27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9" tIns="121919" rIns="121919" bIns="121919" anchor="ctr">
            <a:spAutoFit/>
          </a:bodyPr>
          <a:lstStyle>
            <a:lvl1pPr algn="ctr">
              <a:defRPr>
                <a:solidFill>
                  <a:schemeClr val="accent3">
                    <a:lumOff val="44000"/>
                  </a:schemeClr>
                </a:solidFill>
                <a:latin typeface="Trebuchet MS"/>
                <a:ea typeface="Trebuchet MS"/>
                <a:cs typeface="Trebuchet MS"/>
                <a:sym typeface="Trebuchet MS"/>
              </a:defRPr>
            </a:lvl1pPr>
          </a:lstStyle>
          <a:p>
            <a:r>
              <a:t>DXT1</a:t>
            </a:r>
          </a:p>
        </p:txBody>
      </p:sp>
      <p:sp>
        <p:nvSpPr>
          <p:cNvPr id="403" name="Diff"/>
          <p:cNvSpPr txBox="1"/>
          <p:nvPr/>
        </p:nvSpPr>
        <p:spPr>
          <a:xfrm>
            <a:off x="18051953" y="3238500"/>
            <a:ext cx="2021494" cy="777241"/>
          </a:xfrm>
          <a:prstGeom prst="rect">
            <a:avLst/>
          </a:prstGeom>
          <a:solidFill>
            <a:schemeClr val="accent5">
              <a:satOff val="-25934"/>
              <a:lumOff val="-15529"/>
            </a:schemeClr>
          </a:solidFill>
          <a:ln w="12700">
            <a:miter lim="400000"/>
          </a:ln>
          <a:effectLst>
            <a:outerShdw blurRad="127000" dist="76200" dir="27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9" tIns="121919" rIns="121919" bIns="121919" anchor="ctr">
            <a:spAutoFit/>
          </a:bodyPr>
          <a:lstStyle/>
          <a:p>
            <a:pPr algn="ctr">
              <a:defRPr>
                <a:solidFill>
                  <a:schemeClr val="accent3">
                    <a:lumOff val="44000"/>
                  </a:schemeClr>
                </a:solidFill>
              </a:defRPr>
            </a:pPr>
            <a:r>
              <a:rPr>
                <a:latin typeface="Trebuchet MS"/>
                <a:ea typeface="Trebuchet MS"/>
                <a:cs typeface="Trebuchet MS"/>
                <a:sym typeface="Trebuchet MS"/>
              </a:rPr>
              <a:t>Diff</a:t>
            </a:r>
            <a:r>
              <a:t>        </a:t>
            </a:r>
          </a:p>
        </p:txBody>
      </p:sp>
      <p:sp>
        <p:nvSpPr>
          <p:cNvPr id="404" name="Rectangle"/>
          <p:cNvSpPr/>
          <p:nvPr/>
        </p:nvSpPr>
        <p:spPr>
          <a:xfrm>
            <a:off x="8826500" y="8204200"/>
            <a:ext cx="2971800" cy="2844800"/>
          </a:xfrm>
          <a:prstGeom prst="rect">
            <a:avLst/>
          </a:prstGeom>
          <a:blipFill>
            <a:blip r:embed="rId5"/>
          </a:blipFill>
          <a:ln w="25400">
            <a:solidFill>
              <a:srgbClr val="A5DEC6"/>
            </a:solidFill>
          </a:ln>
          <a:effectLst>
            <a:outerShdw blurRad="101600" dist="50800" dir="5400000" rotWithShape="0">
              <a:srgbClr val="000000">
                <a:alpha val="3000"/>
              </a:srgbClr>
            </a:outerShdw>
          </a:effectLst>
        </p:spPr>
        <p:txBody>
          <a:bodyPr lIns="121919" tIns="121919" rIns="121919" bIns="121919" anchor="ctr"/>
          <a:lstStyle/>
          <a:p>
            <a:pPr>
              <a:defRPr>
                <a:solidFill>
                  <a:schemeClr val="accent3">
                    <a:lumOff val="44000"/>
                  </a:schemeClr>
                </a:solidFill>
              </a:defRPr>
            </a:pPr>
            <a:endParaRPr/>
          </a:p>
        </p:txBody>
      </p:sp>
      <p:sp>
        <p:nvSpPr>
          <p:cNvPr id="405" name="Rectangle"/>
          <p:cNvSpPr/>
          <p:nvPr/>
        </p:nvSpPr>
        <p:spPr>
          <a:xfrm>
            <a:off x="8826500" y="4432300"/>
            <a:ext cx="2971800" cy="2844800"/>
          </a:xfrm>
          <a:prstGeom prst="rect">
            <a:avLst/>
          </a:prstGeom>
          <a:blipFill>
            <a:blip r:embed="rId5"/>
          </a:blipFill>
          <a:ln w="25400">
            <a:solidFill>
              <a:srgbClr val="A5DEC6"/>
            </a:solidFill>
          </a:ln>
          <a:effectLst>
            <a:outerShdw blurRad="101600" dist="50800" dir="5400000" rotWithShape="0">
              <a:srgbClr val="000000">
                <a:alpha val="3000"/>
              </a:srgbClr>
            </a:outerShdw>
          </a:effectLst>
        </p:spPr>
        <p:txBody>
          <a:bodyPr lIns="121919" tIns="121919" rIns="121919" bIns="121919" anchor="ctr"/>
          <a:lstStyle/>
          <a:p>
            <a:pPr>
              <a:defRPr>
                <a:solidFill>
                  <a:schemeClr val="accent3">
                    <a:lumOff val="44000"/>
                  </a:schemeClr>
                </a:solidFill>
              </a:defRPr>
            </a:pPr>
            <a:endParaRPr/>
          </a:p>
        </p:txBody>
      </p:sp>
      <p:sp>
        <p:nvSpPr>
          <p:cNvPr id="406" name="DXT1…"/>
          <p:cNvSpPr txBox="1"/>
          <p:nvPr/>
        </p:nvSpPr>
        <p:spPr>
          <a:xfrm>
            <a:off x="9145320" y="9042400"/>
            <a:ext cx="2324101" cy="1019607"/>
          </a:xfrm>
          <a:prstGeom prst="rect">
            <a:avLst/>
          </a:prstGeom>
          <a:gradFill>
            <a:gsLst>
              <a:gs pos="0">
                <a:schemeClr val="accent4">
                  <a:lumOff val="28974"/>
                </a:schemeClr>
              </a:gs>
              <a:gs pos="35000">
                <a:srgbClr val="CFCFCF"/>
              </a:gs>
              <a:gs pos="100000">
                <a:schemeClr val="accent4">
                  <a:lumOff val="48879"/>
                </a:schemeClr>
              </a:gs>
            </a:gsLst>
            <a:lin ang="16200000"/>
          </a:gradFill>
          <a:ln w="25400">
            <a:solidFill>
              <a:srgbClr val="000000"/>
            </a:solidFill>
          </a:ln>
          <a:effectLst>
            <a:outerShdw blurRad="101600" dist="50800" dir="5400000" rotWithShape="0">
              <a:srgbClr val="000000">
                <a:alpha val="38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9" tIns="121919" rIns="121919" bIns="121919">
            <a:spAutoFit/>
          </a:bodyPr>
          <a:lstStyle/>
          <a:p>
            <a:pPr algn="ctr">
              <a:defRPr sz="2400" b="1">
                <a:latin typeface="Trebuchet MS"/>
                <a:ea typeface="Trebuchet MS"/>
                <a:cs typeface="Trebuchet MS"/>
                <a:sym typeface="Trebuchet MS"/>
              </a:defRPr>
            </a:pPr>
            <a:r>
              <a:t>DXT1 </a:t>
            </a:r>
          </a:p>
          <a:p>
            <a:pPr algn="ctr">
              <a:defRPr sz="2800"/>
            </a:pPr>
            <a:r>
              <a:rPr sz="2400" b="1">
                <a:latin typeface="Trebuchet MS"/>
                <a:ea typeface="Trebuchet MS"/>
                <a:cs typeface="Trebuchet MS"/>
                <a:sym typeface="Trebuchet MS"/>
              </a:rPr>
              <a:t>Texture Copy</a:t>
            </a:r>
            <a:r>
              <a:t> </a:t>
            </a:r>
          </a:p>
        </p:txBody>
      </p:sp>
      <p:sp>
        <p:nvSpPr>
          <p:cNvPr id="407" name="DXT1 Block…"/>
          <p:cNvSpPr txBox="1"/>
          <p:nvPr/>
        </p:nvSpPr>
        <p:spPr>
          <a:xfrm>
            <a:off x="9329000" y="5359400"/>
            <a:ext cx="1976350" cy="980440"/>
          </a:xfrm>
          <a:prstGeom prst="rect">
            <a:avLst/>
          </a:prstGeom>
          <a:gradFill>
            <a:gsLst>
              <a:gs pos="0">
                <a:schemeClr val="accent4">
                  <a:lumOff val="28974"/>
                </a:schemeClr>
              </a:gs>
              <a:gs pos="35000">
                <a:srgbClr val="CFCFCF"/>
              </a:gs>
              <a:gs pos="100000">
                <a:schemeClr val="accent4">
                  <a:lumOff val="48879"/>
                </a:schemeClr>
              </a:gs>
            </a:gsLst>
            <a:lin ang="16200000"/>
          </a:gradFill>
          <a:ln w="25400">
            <a:solidFill>
              <a:srgbClr val="000000"/>
            </a:solidFill>
          </a:ln>
          <a:effectLst>
            <a:outerShdw blurRad="101600" dist="50800" dir="5400000" rotWithShape="0">
              <a:srgbClr val="000000">
                <a:alpha val="38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9" tIns="121919" rIns="121919" bIns="121919">
            <a:spAutoFit/>
          </a:bodyPr>
          <a:lstStyle/>
          <a:p>
            <a:pPr algn="ctr">
              <a:defRPr sz="2400" b="1">
                <a:latin typeface="Trebuchet MS"/>
                <a:ea typeface="Trebuchet MS"/>
                <a:cs typeface="Trebuchet MS"/>
                <a:sym typeface="Trebuchet MS"/>
              </a:defRPr>
            </a:pPr>
            <a:r>
              <a:t>DXT1 Block</a:t>
            </a:r>
          </a:p>
          <a:p>
            <a:pPr algn="ctr">
              <a:defRPr sz="2400" b="1">
                <a:latin typeface="Trebuchet MS"/>
                <a:ea typeface="Trebuchet MS"/>
                <a:cs typeface="Trebuchet MS"/>
                <a:sym typeface="Trebuchet MS"/>
              </a:defRPr>
            </a:pPr>
            <a:r>
              <a:t>Encode</a:t>
            </a:r>
          </a:p>
        </p:txBody>
      </p:sp>
      <p:sp>
        <p:nvSpPr>
          <p:cNvPr id="408" name="DXT Encode"/>
          <p:cNvSpPr txBox="1"/>
          <p:nvPr/>
        </p:nvSpPr>
        <p:spPr>
          <a:xfrm>
            <a:off x="8407400" y="3238500"/>
            <a:ext cx="2997200" cy="777241"/>
          </a:xfrm>
          <a:prstGeom prst="rect">
            <a:avLst/>
          </a:prstGeom>
          <a:solidFill>
            <a:schemeClr val="accent5">
              <a:satOff val="-25934"/>
              <a:lumOff val="-15529"/>
            </a:schemeClr>
          </a:solidFill>
          <a:ln w="12700">
            <a:miter lim="400000"/>
          </a:ln>
          <a:effectLst>
            <a:outerShdw blurRad="127000" dist="76200" dir="27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9" tIns="121919" rIns="121919" bIns="121919" anchor="ctr">
            <a:spAutoFit/>
          </a:bodyPr>
          <a:lstStyle>
            <a:lvl1pPr algn="ctr">
              <a:defRPr>
                <a:solidFill>
                  <a:schemeClr val="accent3">
                    <a:lumOff val="44000"/>
                  </a:schemeClr>
                </a:solidFill>
                <a:latin typeface="Trebuchet MS"/>
                <a:ea typeface="Trebuchet MS"/>
                <a:cs typeface="Trebuchet MS"/>
                <a:sym typeface="Trebuchet MS"/>
              </a:defRPr>
            </a:lvl1pPr>
          </a:lstStyle>
          <a:p>
            <a:pPr>
              <a:defRPr>
                <a:latin typeface="+mj-lt"/>
                <a:ea typeface="+mj-ea"/>
                <a:cs typeface="+mj-cs"/>
                <a:sym typeface="Arial"/>
              </a:defRPr>
            </a:pPr>
            <a:r>
              <a:rPr>
                <a:latin typeface="Trebuchet MS"/>
                <a:ea typeface="Trebuchet MS"/>
                <a:cs typeface="Trebuchet MS"/>
                <a:sym typeface="Trebuchet MS"/>
              </a:rPr>
              <a:t>DXT Encode</a:t>
            </a:r>
          </a:p>
        </p:txBody>
      </p:sp>
      <p:sp>
        <p:nvSpPr>
          <p:cNvPr id="409" name="Size: 512 x 768…"/>
          <p:cNvSpPr txBox="1"/>
          <p:nvPr/>
        </p:nvSpPr>
        <p:spPr>
          <a:xfrm>
            <a:off x="8534400" y="11811000"/>
            <a:ext cx="3530600" cy="1312954"/>
          </a:xfrm>
          <a:prstGeom prst="rect">
            <a:avLst/>
          </a:prstGeom>
          <a:gradFill>
            <a:gsLst>
              <a:gs pos="0">
                <a:srgbClr val="A2EACB"/>
              </a:gs>
              <a:gs pos="100000">
                <a:schemeClr val="accent5">
                  <a:hueOff val="-94747"/>
                  <a:satOff val="50877"/>
                  <a:lumOff val="12264"/>
                </a:schemeClr>
              </a:gs>
            </a:gsLst>
            <a:lin ang="16200000"/>
          </a:gradFill>
          <a:ln w="25400">
            <a:solidFill>
              <a:srgbClr val="A5DEC6"/>
            </a:solidFill>
          </a:ln>
          <a:effectLst>
            <a:outerShdw blurRad="101600" dist="50800" dir="5400000" rotWithShape="0">
              <a:srgbClr val="000000">
                <a:alpha val="3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9" tIns="121919" rIns="121919" bIns="121919">
            <a:spAutoFit/>
          </a:bodyPr>
          <a:lstStyle/>
          <a:p>
            <a:pPr>
              <a:defRPr sz="2300" b="1"/>
            </a:pPr>
            <a:r>
              <a:t>Size: 512 x 768</a:t>
            </a:r>
          </a:p>
          <a:p>
            <a:pPr>
              <a:defRPr sz="2300" b="1"/>
            </a:pPr>
            <a:r>
              <a:t>Format:DXT1 RGBA</a:t>
            </a:r>
          </a:p>
          <a:p>
            <a:pPr>
              <a:defRPr sz="2500" b="1">
                <a:solidFill>
                  <a:srgbClr val="A40800"/>
                </a:solidFill>
              </a:defRPr>
            </a:pPr>
            <a:r>
              <a:t>Buffer Size: 192 KB</a:t>
            </a:r>
          </a:p>
        </p:txBody>
      </p:sp>
      <p:sp>
        <p:nvSpPr>
          <p:cNvPr id="410" name="Lightning"/>
          <p:cNvSpPr/>
          <p:nvPr/>
        </p:nvSpPr>
        <p:spPr>
          <a:xfrm>
            <a:off x="10744200" y="6942618"/>
            <a:ext cx="931088" cy="1671051"/>
          </a:xfrm>
          <a:custGeom>
            <a:avLst/>
            <a:gdLst/>
            <a:ahLst/>
            <a:cxnLst>
              <a:cxn ang="0">
                <a:pos x="wd2" y="hd2"/>
              </a:cxn>
              <a:cxn ang="5400000">
                <a:pos x="wd2" y="hd2"/>
              </a:cxn>
              <a:cxn ang="10800000">
                <a:pos x="wd2" y="hd2"/>
              </a:cxn>
              <a:cxn ang="16200000">
                <a:pos x="wd2" y="hd2"/>
              </a:cxn>
            </a:cxnLst>
            <a:rect l="0" t="0" r="r" b="b"/>
            <a:pathLst>
              <a:path w="21600" h="21600" extrusionOk="0">
                <a:moveTo>
                  <a:pt x="6808" y="0"/>
                </a:moveTo>
                <a:lnTo>
                  <a:pt x="0" y="12520"/>
                </a:lnTo>
                <a:lnTo>
                  <a:pt x="12017" y="12520"/>
                </a:lnTo>
                <a:lnTo>
                  <a:pt x="9664" y="21600"/>
                </a:lnTo>
                <a:lnTo>
                  <a:pt x="21600" y="8375"/>
                </a:lnTo>
                <a:lnTo>
                  <a:pt x="11515" y="8375"/>
                </a:lnTo>
                <a:lnTo>
                  <a:pt x="16221" y="0"/>
                </a:lnTo>
                <a:lnTo>
                  <a:pt x="6808" y="0"/>
                </a:lnTo>
                <a:close/>
              </a:path>
            </a:pathLst>
          </a:custGeom>
          <a:gradFill>
            <a:gsLst>
              <a:gs pos="0">
                <a:schemeClr val="accent2">
                  <a:satOff val="39999"/>
                  <a:lumOff val="32295"/>
                </a:schemeClr>
              </a:gs>
              <a:gs pos="35000">
                <a:srgbClr val="BFBFFF"/>
              </a:gs>
              <a:gs pos="100000">
                <a:schemeClr val="accent2">
                  <a:satOff val="39999"/>
                  <a:lumOff val="45203"/>
                </a:schemeClr>
              </a:gs>
            </a:gsLst>
            <a:lin ang="5400000"/>
          </a:gradFill>
          <a:ln w="25400">
            <a:solidFill>
              <a:srgbClr val="000000"/>
            </a:solidFill>
          </a:ln>
          <a:effectLst>
            <a:outerShdw blurRad="101600" dist="50800" dir="5400000" rotWithShape="0">
              <a:srgbClr val="000000">
                <a:alpha val="38000"/>
              </a:srgbClr>
            </a:outerShdw>
          </a:effectLst>
        </p:spPr>
        <p:txBody>
          <a:bodyPr lIns="121919" tIns="121919" rIns="121919" bIns="121919" anchor="ctr"/>
          <a:lstStyle/>
          <a:p>
            <a:endParaRPr/>
          </a:p>
        </p:txBody>
      </p:sp>
      <p:sp>
        <p:nvSpPr>
          <p:cNvPr id="411" name="Transmission"/>
          <p:cNvSpPr txBox="1"/>
          <p:nvPr/>
        </p:nvSpPr>
        <p:spPr>
          <a:xfrm>
            <a:off x="8928100" y="7493000"/>
            <a:ext cx="1763425" cy="535940"/>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9" tIns="121919" rIns="121919" bIns="121919">
            <a:spAutoFit/>
          </a:bodyPr>
          <a:lstStyle>
            <a:lvl1pPr>
              <a:defRPr sz="2000" b="1">
                <a:latin typeface="Trebuchet MS"/>
                <a:ea typeface="Trebuchet MS"/>
                <a:cs typeface="Trebuchet MS"/>
                <a:sym typeface="Trebuchet MS"/>
              </a:defRPr>
            </a:lvl1pPr>
          </a:lstStyle>
          <a:p>
            <a:r>
              <a:t>Transmission</a:t>
            </a:r>
          </a:p>
        </p:txBody>
      </p:sp>
      <p:sp>
        <p:nvSpPr>
          <p:cNvPr id="412" name="Arrow"/>
          <p:cNvSpPr/>
          <p:nvPr/>
        </p:nvSpPr>
        <p:spPr>
          <a:xfrm rot="21480677">
            <a:off x="8050341" y="4716574"/>
            <a:ext cx="1219201" cy="812801"/>
          </a:xfrm>
          <a:prstGeom prst="rightArrow">
            <a:avLst>
              <a:gd name="adj1" fmla="val 36824"/>
              <a:gd name="adj2" fmla="val 87406"/>
            </a:avLst>
          </a:prstGeom>
          <a:gradFill>
            <a:gsLst>
              <a:gs pos="0">
                <a:schemeClr val="accent4">
                  <a:lumOff val="28974"/>
                </a:schemeClr>
              </a:gs>
              <a:gs pos="35000">
                <a:srgbClr val="CFCFCF"/>
              </a:gs>
              <a:gs pos="100000">
                <a:schemeClr val="accent4">
                  <a:lumOff val="48879"/>
                </a:schemeClr>
              </a:gs>
            </a:gsLst>
            <a:lin ang="16200000"/>
          </a:gradFill>
          <a:ln w="25400">
            <a:solidFill>
              <a:srgbClr val="000000"/>
            </a:solidFill>
          </a:ln>
          <a:effectLst>
            <a:outerShdw blurRad="101600" dist="50800" dir="5400000" rotWithShape="0">
              <a:srgbClr val="000000">
                <a:alpha val="38000"/>
              </a:srgbClr>
            </a:outerShdw>
          </a:effectLst>
        </p:spPr>
        <p:txBody>
          <a:bodyPr lIns="121919" tIns="121919" rIns="121919" bIns="121919" anchor="ctr"/>
          <a:lstStyle/>
          <a:p>
            <a:endParaRPr/>
          </a:p>
        </p:txBody>
      </p:sp>
      <p:sp>
        <p:nvSpPr>
          <p:cNvPr id="413" name="Arrow"/>
          <p:cNvSpPr/>
          <p:nvPr/>
        </p:nvSpPr>
        <p:spPr>
          <a:xfrm rot="21480677">
            <a:off x="11582400" y="10236200"/>
            <a:ext cx="1219200" cy="812800"/>
          </a:xfrm>
          <a:prstGeom prst="rightArrow">
            <a:avLst>
              <a:gd name="adj1" fmla="val 36824"/>
              <a:gd name="adj2" fmla="val 87406"/>
            </a:avLst>
          </a:prstGeom>
          <a:gradFill>
            <a:gsLst>
              <a:gs pos="0">
                <a:schemeClr val="accent4">
                  <a:lumOff val="28974"/>
                </a:schemeClr>
              </a:gs>
              <a:gs pos="35000">
                <a:srgbClr val="CFCFCF"/>
              </a:gs>
              <a:gs pos="100000">
                <a:schemeClr val="accent4">
                  <a:lumOff val="48879"/>
                </a:schemeClr>
              </a:gs>
            </a:gsLst>
            <a:lin ang="16200000"/>
          </a:gradFill>
          <a:ln w="25400">
            <a:solidFill>
              <a:srgbClr val="000000"/>
            </a:solidFill>
          </a:ln>
          <a:effectLst>
            <a:outerShdw blurRad="101600" dist="50800" dir="5400000" rotWithShape="0">
              <a:srgbClr val="000000">
                <a:alpha val="38000"/>
              </a:srgbClr>
            </a:outerShdw>
          </a:effectLst>
        </p:spPr>
        <p:txBody>
          <a:bodyPr lIns="121919" tIns="121919" rIns="121919" bIns="121919" anchor="ctr"/>
          <a:lstStyle/>
          <a:p>
            <a:endParaRPr/>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wipe dir="l"/>
      </p:transition>
    </mc:Choice>
    <mc:Fallback xmlns:a14="http://schemas.microsoft.com/office/drawing/2010/main" xmlns:m="http://schemas.openxmlformats.org/officeDocument/2006/math"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 name="Rectangle"/>
          <p:cNvSpPr/>
          <p:nvPr/>
        </p:nvSpPr>
        <p:spPr>
          <a:xfrm>
            <a:off x="8559800" y="3708400"/>
            <a:ext cx="3505200" cy="7848600"/>
          </a:xfrm>
          <a:prstGeom prst="rect">
            <a:avLst/>
          </a:prstGeom>
          <a:gradFill>
            <a:gsLst>
              <a:gs pos="0">
                <a:schemeClr val="accent2">
                  <a:satOff val="39999"/>
                  <a:lumOff val="32295"/>
                </a:schemeClr>
              </a:gs>
              <a:gs pos="35000">
                <a:srgbClr val="BFBFFF"/>
              </a:gs>
              <a:gs pos="100000">
                <a:schemeClr val="accent2">
                  <a:satOff val="39999"/>
                  <a:lumOff val="45203"/>
                </a:schemeClr>
              </a:gs>
            </a:gsLst>
            <a:lin ang="5400000"/>
          </a:gradFill>
          <a:ln w="25400">
            <a:solidFill>
              <a:srgbClr val="000000"/>
            </a:solidFill>
          </a:ln>
          <a:effectLst>
            <a:outerShdw blurRad="101600" dist="50800" dir="5400000" rotWithShape="0">
              <a:srgbClr val="000000">
                <a:alpha val="38000"/>
              </a:srgbClr>
            </a:outerShdw>
          </a:effectLst>
        </p:spPr>
        <p:txBody>
          <a:bodyPr lIns="121919" tIns="121919" rIns="121919" bIns="121919" anchor="ctr"/>
          <a:lstStyle/>
          <a:p>
            <a:endParaRPr/>
          </a:p>
        </p:txBody>
      </p:sp>
      <p:pic>
        <p:nvPicPr>
          <p:cNvPr id="416" name="cttf_trans_dxt1_1_4.png" descr="cttf_trans_dxt1_1_4.png"/>
          <p:cNvPicPr>
            <a:picLocks noChangeAspect="1"/>
          </p:cNvPicPr>
          <p:nvPr/>
        </p:nvPicPr>
        <p:blipFill>
          <a:blip r:embed="rId2">
            <a:extLst/>
          </a:blip>
          <a:stretch>
            <a:fillRect/>
          </a:stretch>
        </p:blipFill>
        <p:spPr>
          <a:xfrm>
            <a:off x="12382500" y="3708400"/>
            <a:ext cx="5232400" cy="7848600"/>
          </a:xfrm>
          <a:prstGeom prst="rect">
            <a:avLst/>
          </a:prstGeom>
          <a:ln w="12700">
            <a:miter lim="400000"/>
          </a:ln>
        </p:spPr>
      </p:pic>
      <p:sp>
        <p:nvSpPr>
          <p:cNvPr id="417" name="Rectangle"/>
          <p:cNvSpPr/>
          <p:nvPr/>
        </p:nvSpPr>
        <p:spPr>
          <a:xfrm>
            <a:off x="8826500" y="8204200"/>
            <a:ext cx="2971800" cy="2844800"/>
          </a:xfrm>
          <a:prstGeom prst="rect">
            <a:avLst/>
          </a:prstGeom>
          <a:blipFill>
            <a:blip r:embed="rId3"/>
          </a:blipFill>
          <a:ln w="25400">
            <a:solidFill>
              <a:srgbClr val="A5DEC6"/>
            </a:solidFill>
          </a:ln>
          <a:effectLst>
            <a:outerShdw blurRad="101600" dist="50800" dir="5400000" rotWithShape="0">
              <a:srgbClr val="000000">
                <a:alpha val="3000"/>
              </a:srgbClr>
            </a:outerShdw>
          </a:effectLst>
        </p:spPr>
        <p:txBody>
          <a:bodyPr lIns="121919" tIns="121919" rIns="121919" bIns="121919" anchor="ctr"/>
          <a:lstStyle/>
          <a:p>
            <a:pPr>
              <a:defRPr>
                <a:solidFill>
                  <a:schemeClr val="accent3">
                    <a:lumOff val="44000"/>
                  </a:schemeClr>
                </a:solidFill>
              </a:defRPr>
            </a:pPr>
            <a:endParaRPr/>
          </a:p>
        </p:txBody>
      </p:sp>
      <p:sp>
        <p:nvSpPr>
          <p:cNvPr id="418" name="Rectangle"/>
          <p:cNvSpPr/>
          <p:nvPr/>
        </p:nvSpPr>
        <p:spPr>
          <a:xfrm>
            <a:off x="8826500" y="4432300"/>
            <a:ext cx="2971800" cy="2844800"/>
          </a:xfrm>
          <a:prstGeom prst="rect">
            <a:avLst/>
          </a:prstGeom>
          <a:blipFill>
            <a:blip r:embed="rId3"/>
          </a:blipFill>
          <a:ln w="25400">
            <a:solidFill>
              <a:srgbClr val="A5DEC6"/>
            </a:solidFill>
          </a:ln>
          <a:effectLst>
            <a:outerShdw blurRad="101600" dist="50800" dir="5400000" rotWithShape="0">
              <a:srgbClr val="000000">
                <a:alpha val="3000"/>
              </a:srgbClr>
            </a:outerShdw>
          </a:effectLst>
        </p:spPr>
        <p:txBody>
          <a:bodyPr lIns="121919" tIns="121919" rIns="121919" bIns="121919" anchor="ctr"/>
          <a:lstStyle/>
          <a:p>
            <a:pPr>
              <a:defRPr>
                <a:solidFill>
                  <a:schemeClr val="accent3">
                    <a:lumOff val="44000"/>
                  </a:schemeClr>
                </a:solidFill>
              </a:defRPr>
            </a:pPr>
            <a:endParaRPr/>
          </a:p>
        </p:txBody>
      </p:sp>
      <p:sp>
        <p:nvSpPr>
          <p:cNvPr id="419"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31</a:t>
            </a:fld>
            <a:endParaRPr/>
          </a:p>
        </p:txBody>
      </p:sp>
      <p:sp>
        <p:nvSpPr>
          <p:cNvPr id="420" name="Bitstream Compression Performance"/>
          <p:cNvSpPr txBox="1">
            <a:spLocks noGrp="1"/>
          </p:cNvSpPr>
          <p:nvPr>
            <p:ph type="title"/>
          </p:nvPr>
        </p:nvSpPr>
        <p:spPr>
          <a:prstGeom prst="rect">
            <a:avLst/>
          </a:prstGeom>
        </p:spPr>
        <p:txBody>
          <a:bodyPr/>
          <a:lstStyle/>
          <a:p>
            <a:r>
              <a:t>Bitstream Compression Performance</a:t>
            </a:r>
          </a:p>
        </p:txBody>
      </p:sp>
      <p:sp>
        <p:nvSpPr>
          <p:cNvPr id="421" name="CTTF ETC1S-CRN bitstream with DXT1 transcode on receiver"/>
          <p:cNvSpPr txBox="1"/>
          <p:nvPr/>
        </p:nvSpPr>
        <p:spPr>
          <a:xfrm>
            <a:off x="1866900" y="1828800"/>
            <a:ext cx="16611600" cy="840740"/>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9" tIns="121919" rIns="121919" bIns="121919">
            <a:spAutoFit/>
          </a:bodyPr>
          <a:lstStyle>
            <a:lvl1pPr>
              <a:defRPr sz="4000" b="1">
                <a:latin typeface="Trebuchet MS"/>
                <a:ea typeface="Trebuchet MS"/>
                <a:cs typeface="Trebuchet MS"/>
                <a:sym typeface="Trebuchet MS"/>
              </a:defRPr>
            </a:lvl1pPr>
          </a:lstStyle>
          <a:p>
            <a:r>
              <a:t>CTTF ETC1S-CRN bitstream with DXT1 transcode on receiver  </a:t>
            </a:r>
          </a:p>
        </p:txBody>
      </p:sp>
      <p:pic>
        <p:nvPicPr>
          <p:cNvPr id="422" name="cttf_orig.png" descr="cttf_orig.png"/>
          <p:cNvPicPr>
            <a:picLocks noChangeAspect="1"/>
          </p:cNvPicPr>
          <p:nvPr/>
        </p:nvPicPr>
        <p:blipFill>
          <a:blip r:embed="rId4">
            <a:extLst/>
          </a:blip>
          <a:stretch>
            <a:fillRect/>
          </a:stretch>
        </p:blipFill>
        <p:spPr>
          <a:xfrm>
            <a:off x="2997200" y="3708400"/>
            <a:ext cx="5232400" cy="7848600"/>
          </a:xfrm>
          <a:prstGeom prst="rect">
            <a:avLst/>
          </a:prstGeom>
          <a:ln w="12700">
            <a:miter lim="400000"/>
          </a:ln>
        </p:spPr>
      </p:pic>
      <p:sp>
        <p:nvSpPr>
          <p:cNvPr id="423" name="Size: 512 x 768…"/>
          <p:cNvSpPr txBox="1"/>
          <p:nvPr/>
        </p:nvSpPr>
        <p:spPr>
          <a:xfrm>
            <a:off x="2997200" y="11811000"/>
            <a:ext cx="5029200" cy="1364169"/>
          </a:xfrm>
          <a:prstGeom prst="rect">
            <a:avLst/>
          </a:prstGeom>
          <a:solidFill>
            <a:schemeClr val="accent3">
              <a:lumOff val="44000"/>
            </a:schemeClr>
          </a:solidFill>
          <a:ln w="63500">
            <a:solidFill>
              <a:schemeClr val="accent1"/>
            </a:solidFill>
          </a:ln>
          <a:effectLst>
            <a:outerShdw blurRad="101600" dist="50800" dir="5400000" rotWithShape="0">
              <a:srgbClr val="000000">
                <a:alpha val="3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9" tIns="121919" rIns="121919" bIns="121919">
            <a:spAutoFit/>
          </a:bodyPr>
          <a:lstStyle/>
          <a:p>
            <a:pPr>
              <a:defRPr sz="2400" b="1"/>
            </a:pPr>
            <a:r>
              <a:t>Size: 512 x 768</a:t>
            </a:r>
          </a:p>
          <a:p>
            <a:pPr>
              <a:defRPr sz="2400" b="1"/>
            </a:pPr>
            <a:r>
              <a:t>Format: RGB8 RAW</a:t>
            </a:r>
          </a:p>
          <a:p>
            <a:pPr>
              <a:defRPr sz="2400" b="1"/>
            </a:pPr>
            <a:r>
              <a:t>Buffer Size: 1152KB</a:t>
            </a:r>
          </a:p>
        </p:txBody>
      </p:sp>
      <p:sp>
        <p:nvSpPr>
          <p:cNvPr id="424" name="Size: 512 x 768…"/>
          <p:cNvSpPr txBox="1"/>
          <p:nvPr/>
        </p:nvSpPr>
        <p:spPr>
          <a:xfrm>
            <a:off x="8534400" y="11811000"/>
            <a:ext cx="3530600" cy="1337938"/>
          </a:xfrm>
          <a:prstGeom prst="rect">
            <a:avLst/>
          </a:prstGeom>
          <a:gradFill>
            <a:gsLst>
              <a:gs pos="0">
                <a:srgbClr val="A2EACB"/>
              </a:gs>
              <a:gs pos="100000">
                <a:schemeClr val="accent5">
                  <a:hueOff val="-94747"/>
                  <a:satOff val="50877"/>
                  <a:lumOff val="12264"/>
                </a:schemeClr>
              </a:gs>
            </a:gsLst>
            <a:lin ang="16200000"/>
          </a:gradFill>
          <a:ln w="25400">
            <a:solidFill>
              <a:srgbClr val="A5DEC6"/>
            </a:solidFill>
          </a:ln>
          <a:effectLst>
            <a:outerShdw blurRad="101600" dist="50800" dir="5400000" rotWithShape="0">
              <a:srgbClr val="000000">
                <a:alpha val="3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9" tIns="121919" rIns="121919" bIns="121919">
            <a:spAutoFit/>
          </a:bodyPr>
          <a:lstStyle/>
          <a:p>
            <a:pPr>
              <a:defRPr sz="2300" b="1"/>
            </a:pPr>
            <a:r>
              <a:t>Size: 512 x 768</a:t>
            </a:r>
          </a:p>
          <a:p>
            <a:pPr>
              <a:defRPr sz="2300" b="1"/>
            </a:pPr>
            <a:r>
              <a:t>Format: ETC1S-CRN </a:t>
            </a:r>
          </a:p>
          <a:p>
            <a:pPr>
              <a:defRPr sz="2600" b="1">
                <a:solidFill>
                  <a:srgbClr val="A40800"/>
                </a:solidFill>
              </a:defRPr>
            </a:pPr>
            <a:r>
              <a:t>Buffer Size: 67 KB</a:t>
            </a:r>
          </a:p>
        </p:txBody>
      </p:sp>
      <p:sp>
        <p:nvSpPr>
          <p:cNvPr id="425" name="MSE: 15.19  PSNR: 36.32dB…"/>
          <p:cNvSpPr txBox="1"/>
          <p:nvPr/>
        </p:nvSpPr>
        <p:spPr>
          <a:xfrm>
            <a:off x="18313400" y="11811000"/>
            <a:ext cx="5283200" cy="1323576"/>
          </a:xfrm>
          <a:prstGeom prst="rect">
            <a:avLst/>
          </a:prstGeom>
          <a:gradFill>
            <a:gsLst>
              <a:gs pos="0">
                <a:schemeClr val="accent4">
                  <a:lumOff val="28974"/>
                </a:schemeClr>
              </a:gs>
              <a:gs pos="35000">
                <a:srgbClr val="CFCFCF"/>
              </a:gs>
              <a:gs pos="100000">
                <a:schemeClr val="accent4">
                  <a:lumOff val="48879"/>
                </a:schemeClr>
              </a:gs>
            </a:gsLst>
            <a:lin ang="16200000"/>
          </a:gradFill>
          <a:ln w="25400">
            <a:solidFill>
              <a:srgbClr val="000000"/>
            </a:solidFill>
          </a:ln>
          <a:effectLst>
            <a:outerShdw blurRad="101600" dist="50800" dir="5400000" rotWithShape="0">
              <a:srgbClr val="000000">
                <a:alpha val="38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9" tIns="121919" rIns="121919" bIns="121919">
            <a:spAutoFit/>
          </a:bodyPr>
          <a:lstStyle/>
          <a:p>
            <a:pPr>
              <a:spcBef>
                <a:spcPts val="1600"/>
              </a:spcBef>
              <a:defRPr sz="3000" b="1"/>
            </a:pPr>
            <a:r>
              <a:t>MSE: </a:t>
            </a:r>
            <a:r>
              <a:rPr>
                <a:solidFill>
                  <a:srgbClr val="A40800"/>
                </a:solidFill>
              </a:rPr>
              <a:t>15.19 </a:t>
            </a:r>
            <a:r>
              <a:t> PSNR: </a:t>
            </a:r>
            <a:r>
              <a:rPr>
                <a:solidFill>
                  <a:srgbClr val="A40800"/>
                </a:solidFill>
              </a:rPr>
              <a:t>36.32dB</a:t>
            </a:r>
          </a:p>
          <a:p>
            <a:pPr>
              <a:spcBef>
                <a:spcPts val="1500"/>
              </a:spcBef>
              <a:defRPr sz="3000" b="1"/>
            </a:pPr>
            <a:r>
              <a:t> Stream Compress:</a:t>
            </a:r>
            <a:r>
              <a:rPr>
                <a:solidFill>
                  <a:srgbClr val="A40800"/>
                </a:solidFill>
              </a:rPr>
              <a:t> 13:1</a:t>
            </a:r>
          </a:p>
        </p:txBody>
      </p:sp>
      <p:sp>
        <p:nvSpPr>
          <p:cNvPr id="426" name="Original"/>
          <p:cNvSpPr txBox="1"/>
          <p:nvPr/>
        </p:nvSpPr>
        <p:spPr>
          <a:xfrm>
            <a:off x="2641493" y="3238500"/>
            <a:ext cx="1857411" cy="777241"/>
          </a:xfrm>
          <a:prstGeom prst="rect">
            <a:avLst/>
          </a:prstGeom>
          <a:solidFill>
            <a:schemeClr val="accent5">
              <a:satOff val="-25934"/>
              <a:lumOff val="-15529"/>
            </a:schemeClr>
          </a:solidFill>
          <a:ln w="12700">
            <a:miter lim="400000"/>
          </a:ln>
          <a:effectLst>
            <a:outerShdw blurRad="127000" dist="76200" dir="27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9" tIns="121919" rIns="121919" bIns="121919" anchor="ctr">
            <a:spAutoFit/>
          </a:bodyPr>
          <a:lstStyle>
            <a:lvl1pPr algn="ctr">
              <a:defRPr>
                <a:solidFill>
                  <a:schemeClr val="accent3">
                    <a:lumOff val="44000"/>
                  </a:schemeClr>
                </a:solidFill>
                <a:latin typeface="Trebuchet MS"/>
                <a:ea typeface="Trebuchet MS"/>
                <a:cs typeface="Trebuchet MS"/>
                <a:sym typeface="Trebuchet MS"/>
              </a:defRPr>
            </a:lvl1pPr>
          </a:lstStyle>
          <a:p>
            <a:r>
              <a:t>Original</a:t>
            </a:r>
          </a:p>
        </p:txBody>
      </p:sp>
      <p:sp>
        <p:nvSpPr>
          <p:cNvPr id="427" name="DXT1"/>
          <p:cNvSpPr txBox="1"/>
          <p:nvPr/>
        </p:nvSpPr>
        <p:spPr>
          <a:xfrm>
            <a:off x="12242800" y="3238500"/>
            <a:ext cx="1981200" cy="777241"/>
          </a:xfrm>
          <a:prstGeom prst="rect">
            <a:avLst/>
          </a:prstGeom>
          <a:solidFill>
            <a:schemeClr val="accent5">
              <a:satOff val="-25934"/>
              <a:lumOff val="-15529"/>
            </a:schemeClr>
          </a:solidFill>
          <a:ln w="12700">
            <a:miter lim="400000"/>
          </a:ln>
          <a:effectLst>
            <a:outerShdw blurRad="127000" dist="76200" dir="27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9" tIns="121919" rIns="121919" bIns="121919" anchor="ctr">
            <a:spAutoFit/>
          </a:bodyPr>
          <a:lstStyle/>
          <a:p>
            <a:pPr algn="ctr">
              <a:defRPr>
                <a:solidFill>
                  <a:schemeClr val="accent3">
                    <a:lumOff val="44000"/>
                  </a:schemeClr>
                </a:solidFill>
              </a:defRPr>
            </a:pPr>
            <a:r>
              <a:t> </a:t>
            </a:r>
            <a:r>
              <a:rPr>
                <a:latin typeface="Trebuchet MS"/>
                <a:ea typeface="Trebuchet MS"/>
                <a:cs typeface="Trebuchet MS"/>
                <a:sym typeface="Trebuchet MS"/>
              </a:rPr>
              <a:t>DXT1</a:t>
            </a:r>
          </a:p>
        </p:txBody>
      </p:sp>
      <p:sp>
        <p:nvSpPr>
          <p:cNvPr id="428" name="Arrow"/>
          <p:cNvSpPr/>
          <p:nvPr/>
        </p:nvSpPr>
        <p:spPr>
          <a:xfrm rot="21480677">
            <a:off x="8050341" y="4716574"/>
            <a:ext cx="1219201" cy="812801"/>
          </a:xfrm>
          <a:prstGeom prst="rightArrow">
            <a:avLst>
              <a:gd name="adj1" fmla="val 36824"/>
              <a:gd name="adj2" fmla="val 87406"/>
            </a:avLst>
          </a:prstGeom>
          <a:gradFill>
            <a:gsLst>
              <a:gs pos="0">
                <a:schemeClr val="accent4">
                  <a:lumOff val="28974"/>
                </a:schemeClr>
              </a:gs>
              <a:gs pos="35000">
                <a:srgbClr val="CFCFCF"/>
              </a:gs>
              <a:gs pos="100000">
                <a:schemeClr val="accent4">
                  <a:lumOff val="48879"/>
                </a:schemeClr>
              </a:gs>
            </a:gsLst>
            <a:lin ang="16200000"/>
          </a:gradFill>
          <a:ln w="25400">
            <a:solidFill>
              <a:srgbClr val="000000"/>
            </a:solidFill>
          </a:ln>
          <a:effectLst>
            <a:outerShdw blurRad="101600" dist="50800" dir="5400000" rotWithShape="0">
              <a:srgbClr val="000000">
                <a:alpha val="38000"/>
              </a:srgbClr>
            </a:outerShdw>
          </a:effectLst>
        </p:spPr>
        <p:txBody>
          <a:bodyPr lIns="121919" tIns="121919" rIns="121919" bIns="121919" anchor="ctr"/>
          <a:lstStyle/>
          <a:p>
            <a:endParaRPr/>
          </a:p>
        </p:txBody>
      </p:sp>
      <p:sp>
        <p:nvSpPr>
          <p:cNvPr id="429" name="ETC1S-CRN…"/>
          <p:cNvSpPr txBox="1"/>
          <p:nvPr/>
        </p:nvSpPr>
        <p:spPr>
          <a:xfrm>
            <a:off x="9018320" y="9074150"/>
            <a:ext cx="2578101" cy="1229361"/>
          </a:xfrm>
          <a:prstGeom prst="rect">
            <a:avLst/>
          </a:prstGeom>
          <a:gradFill>
            <a:gsLst>
              <a:gs pos="0">
                <a:schemeClr val="accent4">
                  <a:lumOff val="28974"/>
                </a:schemeClr>
              </a:gs>
              <a:gs pos="35000">
                <a:srgbClr val="CFCFCF"/>
              </a:gs>
              <a:gs pos="100000">
                <a:schemeClr val="accent4">
                  <a:lumOff val="48879"/>
                </a:schemeClr>
              </a:gs>
            </a:gsLst>
            <a:lin ang="16200000"/>
          </a:gradFill>
          <a:ln w="25400">
            <a:solidFill>
              <a:srgbClr val="000000"/>
            </a:solidFill>
          </a:ln>
          <a:effectLst>
            <a:outerShdw blurRad="101600" dist="50800" dir="5400000" rotWithShape="0">
              <a:srgbClr val="000000">
                <a:alpha val="38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9" tIns="121919" rIns="121919" bIns="121919">
            <a:spAutoFit/>
          </a:bodyPr>
          <a:lstStyle/>
          <a:p>
            <a:pPr marL="897466" indent="-776816" algn="ctr">
              <a:lnSpc>
                <a:spcPct val="85000"/>
              </a:lnSpc>
              <a:defRPr sz="2400" b="1">
                <a:latin typeface="Trebuchet MS"/>
                <a:ea typeface="Trebuchet MS"/>
                <a:cs typeface="Trebuchet MS"/>
                <a:sym typeface="Trebuchet MS"/>
              </a:defRPr>
            </a:pPr>
            <a:r>
              <a:t>ETC1S-CRN</a:t>
            </a:r>
          </a:p>
          <a:p>
            <a:pPr marL="897466" indent="-776816" algn="ctr">
              <a:lnSpc>
                <a:spcPct val="85000"/>
              </a:lnSpc>
              <a:defRPr sz="2400" b="1">
                <a:latin typeface="Trebuchet MS"/>
                <a:ea typeface="Trebuchet MS"/>
                <a:cs typeface="Trebuchet MS"/>
                <a:sym typeface="Trebuchet MS"/>
              </a:defRPr>
            </a:pPr>
            <a:r>
              <a:t>DXT1 </a:t>
            </a:r>
          </a:p>
          <a:p>
            <a:pPr marL="897466" indent="-776816" algn="ctr">
              <a:lnSpc>
                <a:spcPct val="85000"/>
              </a:lnSpc>
              <a:defRPr sz="2400" b="1">
                <a:latin typeface="Trebuchet MS"/>
                <a:ea typeface="Trebuchet MS"/>
                <a:cs typeface="Trebuchet MS"/>
                <a:sym typeface="Trebuchet MS"/>
              </a:defRPr>
            </a:pPr>
            <a:r>
              <a:t>Transcode</a:t>
            </a:r>
            <a:r>
              <a:rPr sz="2200"/>
              <a:t> </a:t>
            </a:r>
            <a:r>
              <a:t> </a:t>
            </a:r>
          </a:p>
        </p:txBody>
      </p:sp>
      <p:sp>
        <p:nvSpPr>
          <p:cNvPr id="430" name="ETC1S-CRN…"/>
          <p:cNvSpPr txBox="1"/>
          <p:nvPr/>
        </p:nvSpPr>
        <p:spPr>
          <a:xfrm>
            <a:off x="9285567" y="5207000"/>
            <a:ext cx="2063216" cy="1229361"/>
          </a:xfrm>
          <a:prstGeom prst="rect">
            <a:avLst/>
          </a:prstGeom>
          <a:gradFill>
            <a:gsLst>
              <a:gs pos="0">
                <a:schemeClr val="accent4">
                  <a:lumOff val="28974"/>
                </a:schemeClr>
              </a:gs>
              <a:gs pos="35000">
                <a:srgbClr val="CFCFCF"/>
              </a:gs>
              <a:gs pos="100000">
                <a:schemeClr val="accent4">
                  <a:lumOff val="48879"/>
                </a:schemeClr>
              </a:gs>
            </a:gsLst>
            <a:lin ang="16200000"/>
          </a:gradFill>
          <a:ln w="25400">
            <a:solidFill>
              <a:srgbClr val="000000"/>
            </a:solidFill>
          </a:ln>
          <a:effectLst>
            <a:outerShdw blurRad="101600" dist="50800" dir="5400000" rotWithShape="0">
              <a:srgbClr val="000000">
                <a:alpha val="38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9" tIns="121919" rIns="121919" bIns="121919">
            <a:spAutoFit/>
          </a:bodyPr>
          <a:lstStyle/>
          <a:p>
            <a:pPr marL="897466" indent="-776816" algn="ctr">
              <a:lnSpc>
                <a:spcPct val="85000"/>
              </a:lnSpc>
              <a:defRPr sz="2400" b="1">
                <a:latin typeface="Trebuchet MS"/>
                <a:ea typeface="Trebuchet MS"/>
                <a:cs typeface="Trebuchet MS"/>
                <a:sym typeface="Trebuchet MS"/>
              </a:defRPr>
            </a:pPr>
            <a:r>
              <a:t>ETC1S-CRN</a:t>
            </a:r>
          </a:p>
          <a:p>
            <a:pPr marL="897466" indent="-776816" algn="ctr">
              <a:lnSpc>
                <a:spcPct val="85000"/>
              </a:lnSpc>
              <a:defRPr sz="2400" b="1">
                <a:latin typeface="Trebuchet MS"/>
                <a:ea typeface="Trebuchet MS"/>
                <a:cs typeface="Trebuchet MS"/>
                <a:sym typeface="Trebuchet MS"/>
              </a:defRPr>
            </a:pPr>
            <a:r>
              <a:t>Universal</a:t>
            </a:r>
          </a:p>
          <a:p>
            <a:pPr marL="897466" indent="-776816" algn="ctr">
              <a:lnSpc>
                <a:spcPct val="85000"/>
              </a:lnSpc>
              <a:defRPr sz="2400" b="1">
                <a:latin typeface="Trebuchet MS"/>
                <a:ea typeface="Trebuchet MS"/>
                <a:cs typeface="Trebuchet MS"/>
                <a:sym typeface="Trebuchet MS"/>
              </a:defRPr>
            </a:pPr>
            <a:r>
              <a:t>Encode</a:t>
            </a:r>
          </a:p>
        </p:txBody>
      </p:sp>
      <p:sp>
        <p:nvSpPr>
          <p:cNvPr id="431" name="Arrow"/>
          <p:cNvSpPr/>
          <p:nvPr/>
        </p:nvSpPr>
        <p:spPr>
          <a:xfrm rot="21480677">
            <a:off x="11582400" y="10236200"/>
            <a:ext cx="1219200" cy="812800"/>
          </a:xfrm>
          <a:prstGeom prst="rightArrow">
            <a:avLst>
              <a:gd name="adj1" fmla="val 36824"/>
              <a:gd name="adj2" fmla="val 87406"/>
            </a:avLst>
          </a:prstGeom>
          <a:gradFill>
            <a:gsLst>
              <a:gs pos="0">
                <a:schemeClr val="accent4">
                  <a:lumOff val="28974"/>
                </a:schemeClr>
              </a:gs>
              <a:gs pos="35000">
                <a:srgbClr val="CFCFCF"/>
              </a:gs>
              <a:gs pos="100000">
                <a:schemeClr val="accent4">
                  <a:lumOff val="48879"/>
                </a:schemeClr>
              </a:gs>
            </a:gsLst>
            <a:lin ang="16200000"/>
          </a:gradFill>
          <a:ln w="25400">
            <a:solidFill>
              <a:srgbClr val="000000"/>
            </a:solidFill>
          </a:ln>
          <a:effectLst>
            <a:outerShdw blurRad="101600" dist="50800" dir="5400000" rotWithShape="0">
              <a:srgbClr val="000000">
                <a:alpha val="38000"/>
              </a:srgbClr>
            </a:outerShdw>
          </a:effectLst>
        </p:spPr>
        <p:txBody>
          <a:bodyPr lIns="121919" tIns="121919" rIns="121919" bIns="121919" anchor="ctr"/>
          <a:lstStyle/>
          <a:p>
            <a:endParaRPr/>
          </a:p>
        </p:txBody>
      </p:sp>
      <p:sp>
        <p:nvSpPr>
          <p:cNvPr id="432" name="Lightning"/>
          <p:cNvSpPr/>
          <p:nvPr/>
        </p:nvSpPr>
        <p:spPr>
          <a:xfrm>
            <a:off x="10744200" y="6942618"/>
            <a:ext cx="931088" cy="1671051"/>
          </a:xfrm>
          <a:custGeom>
            <a:avLst/>
            <a:gdLst/>
            <a:ahLst/>
            <a:cxnLst>
              <a:cxn ang="0">
                <a:pos x="wd2" y="hd2"/>
              </a:cxn>
              <a:cxn ang="5400000">
                <a:pos x="wd2" y="hd2"/>
              </a:cxn>
              <a:cxn ang="10800000">
                <a:pos x="wd2" y="hd2"/>
              </a:cxn>
              <a:cxn ang="16200000">
                <a:pos x="wd2" y="hd2"/>
              </a:cxn>
            </a:cxnLst>
            <a:rect l="0" t="0" r="r" b="b"/>
            <a:pathLst>
              <a:path w="21600" h="21600" extrusionOk="0">
                <a:moveTo>
                  <a:pt x="6808" y="0"/>
                </a:moveTo>
                <a:lnTo>
                  <a:pt x="0" y="12520"/>
                </a:lnTo>
                <a:lnTo>
                  <a:pt x="12017" y="12520"/>
                </a:lnTo>
                <a:lnTo>
                  <a:pt x="9664" y="21600"/>
                </a:lnTo>
                <a:lnTo>
                  <a:pt x="21600" y="8375"/>
                </a:lnTo>
                <a:lnTo>
                  <a:pt x="11515" y="8375"/>
                </a:lnTo>
                <a:lnTo>
                  <a:pt x="16221" y="0"/>
                </a:lnTo>
                <a:lnTo>
                  <a:pt x="6808" y="0"/>
                </a:lnTo>
                <a:close/>
              </a:path>
            </a:pathLst>
          </a:custGeom>
          <a:gradFill>
            <a:gsLst>
              <a:gs pos="0">
                <a:schemeClr val="accent2">
                  <a:satOff val="39999"/>
                  <a:lumOff val="32295"/>
                </a:schemeClr>
              </a:gs>
              <a:gs pos="35000">
                <a:srgbClr val="BFBFFF"/>
              </a:gs>
              <a:gs pos="100000">
                <a:schemeClr val="accent2">
                  <a:satOff val="39999"/>
                  <a:lumOff val="45203"/>
                </a:schemeClr>
              </a:gs>
            </a:gsLst>
            <a:lin ang="5400000"/>
          </a:gradFill>
          <a:ln w="25400">
            <a:solidFill>
              <a:srgbClr val="000000"/>
            </a:solidFill>
          </a:ln>
          <a:effectLst>
            <a:outerShdw blurRad="101600" dist="50800" dir="5400000" rotWithShape="0">
              <a:srgbClr val="000000">
                <a:alpha val="38000"/>
              </a:srgbClr>
            </a:outerShdw>
          </a:effectLst>
        </p:spPr>
        <p:txBody>
          <a:bodyPr lIns="121919" tIns="121919" rIns="121919" bIns="121919" anchor="ctr"/>
          <a:lstStyle/>
          <a:p>
            <a:endParaRPr/>
          </a:p>
        </p:txBody>
      </p:sp>
      <p:sp>
        <p:nvSpPr>
          <p:cNvPr id="433" name="Transmission"/>
          <p:cNvSpPr txBox="1"/>
          <p:nvPr/>
        </p:nvSpPr>
        <p:spPr>
          <a:xfrm>
            <a:off x="8928100" y="7493000"/>
            <a:ext cx="1763425" cy="535940"/>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9" tIns="121919" rIns="121919" bIns="121919">
            <a:spAutoFit/>
          </a:bodyPr>
          <a:lstStyle>
            <a:lvl1pPr>
              <a:defRPr sz="2000" b="1">
                <a:latin typeface="Trebuchet MS"/>
                <a:ea typeface="Trebuchet MS"/>
                <a:cs typeface="Trebuchet MS"/>
                <a:sym typeface="Trebuchet MS"/>
              </a:defRPr>
            </a:lvl1pPr>
          </a:lstStyle>
          <a:p>
            <a:r>
              <a:t>Transmission</a:t>
            </a:r>
          </a:p>
        </p:txBody>
      </p:sp>
      <p:sp>
        <p:nvSpPr>
          <p:cNvPr id="434" name="Size: 512 x 768…"/>
          <p:cNvSpPr txBox="1"/>
          <p:nvPr/>
        </p:nvSpPr>
        <p:spPr>
          <a:xfrm>
            <a:off x="12382500" y="11811000"/>
            <a:ext cx="5283200" cy="1364169"/>
          </a:xfrm>
          <a:prstGeom prst="rect">
            <a:avLst/>
          </a:prstGeom>
          <a:solidFill>
            <a:schemeClr val="accent3">
              <a:lumOff val="44000"/>
            </a:schemeClr>
          </a:solidFill>
          <a:ln w="63500">
            <a:solidFill>
              <a:schemeClr val="accent1"/>
            </a:solidFill>
          </a:ln>
          <a:effectLst>
            <a:outerShdw blurRad="101600" dist="50800" dir="5400000" rotWithShape="0">
              <a:srgbClr val="000000">
                <a:alpha val="3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9" tIns="121919" rIns="121919" bIns="121919">
            <a:spAutoFit/>
          </a:bodyPr>
          <a:lstStyle/>
          <a:p>
            <a:pPr>
              <a:defRPr sz="2400" b="1"/>
            </a:pPr>
            <a:r>
              <a:t>Size: 512 x 768</a:t>
            </a:r>
          </a:p>
          <a:p>
            <a:pPr>
              <a:defRPr sz="2400" b="1"/>
            </a:pPr>
            <a:r>
              <a:t>Format: DXT1 RGBA</a:t>
            </a:r>
          </a:p>
          <a:p>
            <a:pPr>
              <a:defRPr sz="2400" b="1"/>
            </a:pPr>
            <a:r>
              <a:t>Buffer Size: 192  KB</a:t>
            </a:r>
          </a:p>
        </p:txBody>
      </p:sp>
      <p:pic>
        <p:nvPicPr>
          <p:cNvPr id="435" name="cttf_trans_dxt1_1_4_diff.png" descr="cttf_trans_dxt1_1_4_diff.png"/>
          <p:cNvPicPr>
            <a:picLocks noChangeAspect="1"/>
          </p:cNvPicPr>
          <p:nvPr/>
        </p:nvPicPr>
        <p:blipFill>
          <a:blip r:embed="rId5">
            <a:extLst/>
          </a:blip>
          <a:stretch>
            <a:fillRect/>
          </a:stretch>
        </p:blipFill>
        <p:spPr>
          <a:xfrm>
            <a:off x="18313400" y="3708400"/>
            <a:ext cx="5232400" cy="7848600"/>
          </a:xfrm>
          <a:prstGeom prst="rect">
            <a:avLst/>
          </a:prstGeom>
          <a:ln w="12700">
            <a:miter lim="400000"/>
          </a:ln>
        </p:spPr>
      </p:pic>
      <p:sp>
        <p:nvSpPr>
          <p:cNvPr id="436" name="Diff"/>
          <p:cNvSpPr txBox="1"/>
          <p:nvPr/>
        </p:nvSpPr>
        <p:spPr>
          <a:xfrm>
            <a:off x="18113011" y="3238500"/>
            <a:ext cx="1894469" cy="777241"/>
          </a:xfrm>
          <a:prstGeom prst="rect">
            <a:avLst/>
          </a:prstGeom>
          <a:solidFill>
            <a:schemeClr val="accent5">
              <a:satOff val="-25934"/>
              <a:lumOff val="-15529"/>
            </a:schemeClr>
          </a:solidFill>
          <a:ln w="12700">
            <a:miter lim="400000"/>
          </a:ln>
          <a:effectLst>
            <a:outerShdw blurRad="127000" dist="76200" dir="27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9" tIns="121919" rIns="121919" bIns="121919" anchor="ctr">
            <a:spAutoFit/>
          </a:bodyPr>
          <a:lstStyle/>
          <a:p>
            <a:pPr algn="ctr">
              <a:defRPr>
                <a:solidFill>
                  <a:schemeClr val="accent3">
                    <a:lumOff val="44000"/>
                  </a:schemeClr>
                </a:solidFill>
              </a:defRPr>
            </a:pPr>
            <a:r>
              <a:rPr>
                <a:latin typeface="Trebuchet MS"/>
                <a:ea typeface="Trebuchet MS"/>
                <a:cs typeface="Trebuchet MS"/>
                <a:sym typeface="Trebuchet MS"/>
              </a:rPr>
              <a:t>Diff</a:t>
            </a:r>
            <a:r>
              <a:t>       </a:t>
            </a:r>
          </a:p>
        </p:txBody>
      </p:sp>
      <p:sp>
        <p:nvSpPr>
          <p:cNvPr id="437" name="ETC1S-CRN"/>
          <p:cNvSpPr txBox="1"/>
          <p:nvPr/>
        </p:nvSpPr>
        <p:spPr>
          <a:xfrm>
            <a:off x="8407400" y="3238500"/>
            <a:ext cx="2857500" cy="777241"/>
          </a:xfrm>
          <a:prstGeom prst="rect">
            <a:avLst/>
          </a:prstGeom>
          <a:solidFill>
            <a:schemeClr val="accent5">
              <a:satOff val="-25934"/>
              <a:lumOff val="-15529"/>
            </a:schemeClr>
          </a:solidFill>
          <a:ln w="12700">
            <a:miter lim="400000"/>
          </a:ln>
          <a:effectLst>
            <a:outerShdw blurRad="127000" dist="76200" dir="27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9" tIns="121919" rIns="121919" bIns="121919" anchor="ctr">
            <a:spAutoFit/>
          </a:bodyPr>
          <a:lstStyle>
            <a:lvl1pPr algn="ctr">
              <a:defRPr>
                <a:solidFill>
                  <a:schemeClr val="accent3">
                    <a:lumOff val="44000"/>
                  </a:schemeClr>
                </a:solidFill>
                <a:latin typeface="Trebuchet MS"/>
                <a:ea typeface="Trebuchet MS"/>
                <a:cs typeface="Trebuchet MS"/>
                <a:sym typeface="Trebuchet MS"/>
              </a:defRPr>
            </a:lvl1pPr>
          </a:lstStyle>
          <a:p>
            <a:pPr>
              <a:defRPr>
                <a:latin typeface="+mj-lt"/>
                <a:ea typeface="+mj-ea"/>
                <a:cs typeface="+mj-cs"/>
                <a:sym typeface="Arial"/>
              </a:defRPr>
            </a:pPr>
            <a:r>
              <a:rPr>
                <a:latin typeface="Trebuchet MS"/>
                <a:ea typeface="Trebuchet MS"/>
                <a:cs typeface="Trebuchet MS"/>
                <a:sym typeface="Trebuchet MS"/>
              </a:rPr>
              <a:t>ETC1S-CRN</a:t>
            </a:r>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wipe dir="l"/>
      </p:transition>
    </mc:Choice>
    <mc:Fallback xmlns:a14="http://schemas.microsoft.com/office/drawing/2010/main" xmlns:m="http://schemas.openxmlformats.org/officeDocument/2006/math"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 name="Rectangle"/>
          <p:cNvSpPr/>
          <p:nvPr/>
        </p:nvSpPr>
        <p:spPr>
          <a:xfrm>
            <a:off x="8559800" y="3708400"/>
            <a:ext cx="3505200" cy="7848600"/>
          </a:xfrm>
          <a:prstGeom prst="rect">
            <a:avLst/>
          </a:prstGeom>
          <a:gradFill>
            <a:gsLst>
              <a:gs pos="0">
                <a:schemeClr val="accent2">
                  <a:satOff val="39999"/>
                  <a:lumOff val="32295"/>
                </a:schemeClr>
              </a:gs>
              <a:gs pos="35000">
                <a:srgbClr val="BFBFFF"/>
              </a:gs>
              <a:gs pos="100000">
                <a:schemeClr val="accent2">
                  <a:satOff val="39999"/>
                  <a:lumOff val="45203"/>
                </a:schemeClr>
              </a:gs>
            </a:gsLst>
            <a:lin ang="5400000"/>
          </a:gradFill>
          <a:ln w="25400">
            <a:solidFill>
              <a:srgbClr val="000000"/>
            </a:solidFill>
          </a:ln>
          <a:effectLst>
            <a:outerShdw blurRad="101600" dist="50800" dir="5400000" rotWithShape="0">
              <a:srgbClr val="000000">
                <a:alpha val="38000"/>
              </a:srgbClr>
            </a:outerShdw>
          </a:effectLst>
        </p:spPr>
        <p:txBody>
          <a:bodyPr lIns="121919" tIns="121919" rIns="121919" bIns="121919" anchor="ctr"/>
          <a:lstStyle/>
          <a:p>
            <a:endParaRPr/>
          </a:p>
        </p:txBody>
      </p:sp>
      <p:sp>
        <p:nvSpPr>
          <p:cNvPr id="440" name="Rectangle"/>
          <p:cNvSpPr/>
          <p:nvPr/>
        </p:nvSpPr>
        <p:spPr>
          <a:xfrm>
            <a:off x="8826500" y="8864600"/>
            <a:ext cx="2971800" cy="2336800"/>
          </a:xfrm>
          <a:prstGeom prst="rect">
            <a:avLst/>
          </a:prstGeom>
          <a:blipFill>
            <a:blip r:embed="rId2"/>
          </a:blipFill>
          <a:ln w="25400">
            <a:solidFill>
              <a:srgbClr val="A5DEC6"/>
            </a:solidFill>
          </a:ln>
          <a:effectLst>
            <a:outerShdw blurRad="101600" dist="50800" dir="5400000" rotWithShape="0">
              <a:srgbClr val="000000">
                <a:alpha val="3000"/>
              </a:srgbClr>
            </a:outerShdw>
          </a:effectLst>
        </p:spPr>
        <p:txBody>
          <a:bodyPr lIns="121919" tIns="121919" rIns="121919" bIns="121919" anchor="ctr"/>
          <a:lstStyle/>
          <a:p>
            <a:pPr>
              <a:defRPr>
                <a:solidFill>
                  <a:schemeClr val="accent3">
                    <a:lumOff val="44000"/>
                  </a:schemeClr>
                </a:solidFill>
              </a:defRPr>
            </a:pPr>
            <a:endParaRPr/>
          </a:p>
        </p:txBody>
      </p:sp>
      <p:sp>
        <p:nvSpPr>
          <p:cNvPr id="441" name="Rectangle"/>
          <p:cNvSpPr/>
          <p:nvPr/>
        </p:nvSpPr>
        <p:spPr>
          <a:xfrm>
            <a:off x="8826500" y="4432300"/>
            <a:ext cx="2971800" cy="3911600"/>
          </a:xfrm>
          <a:prstGeom prst="rect">
            <a:avLst/>
          </a:prstGeom>
          <a:blipFill>
            <a:blip r:embed="rId2"/>
          </a:blipFill>
          <a:ln w="25400">
            <a:solidFill>
              <a:srgbClr val="A5DEC6"/>
            </a:solidFill>
          </a:ln>
          <a:effectLst>
            <a:outerShdw blurRad="101600" dist="50800" dir="5400000" rotWithShape="0">
              <a:srgbClr val="000000">
                <a:alpha val="3000"/>
              </a:srgbClr>
            </a:outerShdw>
          </a:effectLst>
        </p:spPr>
        <p:txBody>
          <a:bodyPr lIns="121919" tIns="121919" rIns="121919" bIns="121919" anchor="ctr"/>
          <a:lstStyle/>
          <a:p>
            <a:pPr>
              <a:defRPr>
                <a:solidFill>
                  <a:schemeClr val="accent3">
                    <a:lumOff val="44000"/>
                  </a:schemeClr>
                </a:solidFill>
              </a:defRPr>
            </a:pPr>
            <a:endParaRPr/>
          </a:p>
        </p:txBody>
      </p:sp>
      <p:sp>
        <p:nvSpPr>
          <p:cNvPr id="442"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32</a:t>
            </a:fld>
            <a:endParaRPr/>
          </a:p>
        </p:txBody>
      </p:sp>
      <p:sp>
        <p:nvSpPr>
          <p:cNvPr id="443" name="Bitstream Compression Performance"/>
          <p:cNvSpPr txBox="1">
            <a:spLocks noGrp="1"/>
          </p:cNvSpPr>
          <p:nvPr>
            <p:ph type="title"/>
          </p:nvPr>
        </p:nvSpPr>
        <p:spPr>
          <a:prstGeom prst="rect">
            <a:avLst/>
          </a:prstGeom>
        </p:spPr>
        <p:txBody>
          <a:bodyPr/>
          <a:lstStyle/>
          <a:p>
            <a:r>
              <a:t>Bitstream Compression Performance</a:t>
            </a:r>
          </a:p>
        </p:txBody>
      </p:sp>
      <p:sp>
        <p:nvSpPr>
          <p:cNvPr id="444" name="CTTF RDO+LZMA lossless DXT1 bitstream with unpack on receiver"/>
          <p:cNvSpPr txBox="1"/>
          <p:nvPr/>
        </p:nvSpPr>
        <p:spPr>
          <a:xfrm>
            <a:off x="1866900" y="1828800"/>
            <a:ext cx="17297400" cy="840740"/>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9" tIns="121919" rIns="121919" bIns="121919">
            <a:spAutoFit/>
          </a:bodyPr>
          <a:lstStyle>
            <a:lvl1pPr>
              <a:defRPr sz="4000" b="1">
                <a:latin typeface="Trebuchet MS"/>
                <a:ea typeface="Trebuchet MS"/>
                <a:cs typeface="Trebuchet MS"/>
                <a:sym typeface="Trebuchet MS"/>
              </a:defRPr>
            </a:lvl1pPr>
          </a:lstStyle>
          <a:p>
            <a:r>
              <a:t>CTTF RDO+LZMA lossless DXT1 bitstream with unpack on receiver</a:t>
            </a:r>
          </a:p>
        </p:txBody>
      </p:sp>
      <p:pic>
        <p:nvPicPr>
          <p:cNvPr id="445" name="cttf_orig.png" descr="cttf_orig.png"/>
          <p:cNvPicPr>
            <a:picLocks noChangeAspect="1"/>
          </p:cNvPicPr>
          <p:nvPr/>
        </p:nvPicPr>
        <p:blipFill>
          <a:blip r:embed="rId3">
            <a:extLst/>
          </a:blip>
          <a:stretch>
            <a:fillRect/>
          </a:stretch>
        </p:blipFill>
        <p:spPr>
          <a:xfrm>
            <a:off x="2997200" y="3708400"/>
            <a:ext cx="5232400" cy="7848600"/>
          </a:xfrm>
          <a:prstGeom prst="rect">
            <a:avLst/>
          </a:prstGeom>
          <a:ln w="12700">
            <a:miter lim="400000"/>
          </a:ln>
        </p:spPr>
      </p:pic>
      <p:sp>
        <p:nvSpPr>
          <p:cNvPr id="446" name="Size: 512 x 768…"/>
          <p:cNvSpPr txBox="1"/>
          <p:nvPr/>
        </p:nvSpPr>
        <p:spPr>
          <a:xfrm>
            <a:off x="2997200" y="11811000"/>
            <a:ext cx="5029200" cy="1364169"/>
          </a:xfrm>
          <a:prstGeom prst="rect">
            <a:avLst/>
          </a:prstGeom>
          <a:solidFill>
            <a:schemeClr val="accent3">
              <a:lumOff val="44000"/>
            </a:schemeClr>
          </a:solidFill>
          <a:ln w="63500">
            <a:solidFill>
              <a:schemeClr val="accent1"/>
            </a:solidFill>
          </a:ln>
          <a:effectLst>
            <a:outerShdw blurRad="101600" dist="50800" dir="5400000" rotWithShape="0">
              <a:srgbClr val="000000">
                <a:alpha val="3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9" tIns="121919" rIns="121919" bIns="121919">
            <a:spAutoFit/>
          </a:bodyPr>
          <a:lstStyle/>
          <a:p>
            <a:pPr>
              <a:defRPr sz="2400" b="1"/>
            </a:pPr>
            <a:r>
              <a:t>Size: 512 x 768</a:t>
            </a:r>
          </a:p>
          <a:p>
            <a:pPr>
              <a:defRPr sz="2400" b="1"/>
            </a:pPr>
            <a:r>
              <a:t>Format: RGB8 RAW</a:t>
            </a:r>
          </a:p>
          <a:p>
            <a:pPr>
              <a:defRPr sz="2400" b="1"/>
            </a:pPr>
            <a:r>
              <a:t>Buffer Size: 1152KB</a:t>
            </a:r>
          </a:p>
        </p:txBody>
      </p:sp>
      <p:sp>
        <p:nvSpPr>
          <p:cNvPr id="447" name="Size: 512 x 768…"/>
          <p:cNvSpPr txBox="1"/>
          <p:nvPr/>
        </p:nvSpPr>
        <p:spPr>
          <a:xfrm>
            <a:off x="8559800" y="11811000"/>
            <a:ext cx="3530600" cy="1312954"/>
          </a:xfrm>
          <a:prstGeom prst="rect">
            <a:avLst/>
          </a:prstGeom>
          <a:gradFill>
            <a:gsLst>
              <a:gs pos="0">
                <a:srgbClr val="A2EACB"/>
              </a:gs>
              <a:gs pos="100000">
                <a:schemeClr val="accent5">
                  <a:hueOff val="-94747"/>
                  <a:satOff val="50877"/>
                  <a:lumOff val="12264"/>
                </a:schemeClr>
              </a:gs>
            </a:gsLst>
            <a:lin ang="16200000"/>
          </a:gradFill>
          <a:ln w="25400">
            <a:solidFill>
              <a:srgbClr val="A5DEC6"/>
            </a:solidFill>
          </a:ln>
          <a:effectLst>
            <a:outerShdw blurRad="101600" dist="50800" dir="5400000" rotWithShape="0">
              <a:srgbClr val="000000">
                <a:alpha val="3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9" tIns="121919" rIns="121919" bIns="121919">
            <a:spAutoFit/>
          </a:bodyPr>
          <a:lstStyle/>
          <a:p>
            <a:pPr>
              <a:defRPr sz="2300" b="1"/>
            </a:pPr>
            <a:r>
              <a:t>Size: 512 x 768</a:t>
            </a:r>
          </a:p>
          <a:p>
            <a:pPr>
              <a:defRPr sz="2300" b="1"/>
            </a:pPr>
            <a:r>
              <a:t>Format: </a:t>
            </a:r>
            <a:r>
              <a:rPr sz="2200"/>
              <a:t>LZMA </a:t>
            </a:r>
          </a:p>
          <a:p>
            <a:pPr>
              <a:defRPr sz="2500" b="1">
                <a:solidFill>
                  <a:srgbClr val="A40800"/>
                </a:solidFill>
              </a:defRPr>
            </a:pPr>
            <a:r>
              <a:t>Packed Size:100K  </a:t>
            </a:r>
          </a:p>
        </p:txBody>
      </p:sp>
      <p:sp>
        <p:nvSpPr>
          <p:cNvPr id="448" name="MSE: 0.95 PSNR: 36.45dB…"/>
          <p:cNvSpPr txBox="1"/>
          <p:nvPr/>
        </p:nvSpPr>
        <p:spPr>
          <a:xfrm>
            <a:off x="18313400" y="11811000"/>
            <a:ext cx="5283200" cy="1323576"/>
          </a:xfrm>
          <a:prstGeom prst="rect">
            <a:avLst/>
          </a:prstGeom>
          <a:gradFill>
            <a:gsLst>
              <a:gs pos="0">
                <a:schemeClr val="accent4">
                  <a:lumOff val="28974"/>
                </a:schemeClr>
              </a:gs>
              <a:gs pos="35000">
                <a:srgbClr val="CFCFCF"/>
              </a:gs>
              <a:gs pos="100000">
                <a:schemeClr val="accent4">
                  <a:lumOff val="48879"/>
                </a:schemeClr>
              </a:gs>
            </a:gsLst>
            <a:lin ang="16200000"/>
          </a:gradFill>
          <a:ln w="25400">
            <a:solidFill>
              <a:srgbClr val="000000"/>
            </a:solidFill>
          </a:ln>
          <a:effectLst>
            <a:outerShdw blurRad="101600" dist="50800" dir="5400000" rotWithShape="0">
              <a:srgbClr val="000000">
                <a:alpha val="38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9" tIns="121919" rIns="121919" bIns="121919">
            <a:spAutoFit/>
          </a:bodyPr>
          <a:lstStyle/>
          <a:p>
            <a:pPr>
              <a:spcBef>
                <a:spcPts val="1600"/>
              </a:spcBef>
              <a:defRPr sz="3000" b="1"/>
            </a:pPr>
            <a:r>
              <a:t>MSE: </a:t>
            </a:r>
            <a:r>
              <a:rPr>
                <a:solidFill>
                  <a:srgbClr val="A40800"/>
                </a:solidFill>
              </a:rPr>
              <a:t>0.95</a:t>
            </a:r>
            <a:r>
              <a:t> PSNR: </a:t>
            </a:r>
            <a:r>
              <a:rPr>
                <a:solidFill>
                  <a:srgbClr val="A40800"/>
                </a:solidFill>
              </a:rPr>
              <a:t>36.45dB</a:t>
            </a:r>
          </a:p>
          <a:p>
            <a:pPr>
              <a:spcBef>
                <a:spcPts val="400"/>
              </a:spcBef>
              <a:defRPr sz="3000" b="1"/>
            </a:pPr>
            <a:r>
              <a:t> Stream Compress: </a:t>
            </a:r>
            <a:r>
              <a:rPr>
                <a:solidFill>
                  <a:srgbClr val="A40800"/>
                </a:solidFill>
              </a:rPr>
              <a:t>11:1</a:t>
            </a:r>
          </a:p>
        </p:txBody>
      </p:sp>
      <p:sp>
        <p:nvSpPr>
          <p:cNvPr id="449" name="Original"/>
          <p:cNvSpPr txBox="1"/>
          <p:nvPr/>
        </p:nvSpPr>
        <p:spPr>
          <a:xfrm>
            <a:off x="2628691" y="3230956"/>
            <a:ext cx="1857411" cy="777241"/>
          </a:xfrm>
          <a:prstGeom prst="rect">
            <a:avLst/>
          </a:prstGeom>
          <a:solidFill>
            <a:schemeClr val="accent5">
              <a:satOff val="-25934"/>
              <a:lumOff val="-15529"/>
            </a:schemeClr>
          </a:solidFill>
          <a:ln w="12700">
            <a:miter lim="400000"/>
          </a:ln>
          <a:effectLst>
            <a:outerShdw blurRad="127000" dist="76200" dir="27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9" tIns="121919" rIns="121919" bIns="121919" anchor="ctr">
            <a:spAutoFit/>
          </a:bodyPr>
          <a:lstStyle>
            <a:lvl1pPr algn="ctr">
              <a:defRPr>
                <a:solidFill>
                  <a:schemeClr val="accent3">
                    <a:lumOff val="44000"/>
                  </a:schemeClr>
                </a:solidFill>
                <a:latin typeface="Trebuchet MS"/>
                <a:ea typeface="Trebuchet MS"/>
                <a:cs typeface="Trebuchet MS"/>
                <a:sym typeface="Trebuchet MS"/>
              </a:defRPr>
            </a:lvl1pPr>
          </a:lstStyle>
          <a:p>
            <a:r>
              <a:t>Original</a:t>
            </a:r>
          </a:p>
        </p:txBody>
      </p:sp>
      <p:sp>
        <p:nvSpPr>
          <p:cNvPr id="450" name="Rate-Dist…"/>
          <p:cNvSpPr txBox="1"/>
          <p:nvPr/>
        </p:nvSpPr>
        <p:spPr>
          <a:xfrm>
            <a:off x="9012091" y="4724400"/>
            <a:ext cx="2590801" cy="927100"/>
          </a:xfrm>
          <a:prstGeom prst="rect">
            <a:avLst/>
          </a:prstGeom>
          <a:gradFill>
            <a:gsLst>
              <a:gs pos="0">
                <a:schemeClr val="accent4">
                  <a:lumOff val="28974"/>
                </a:schemeClr>
              </a:gs>
              <a:gs pos="35000">
                <a:srgbClr val="CFCFCF"/>
              </a:gs>
              <a:gs pos="100000">
                <a:schemeClr val="accent4">
                  <a:lumOff val="48879"/>
                </a:schemeClr>
              </a:gs>
            </a:gsLst>
            <a:lin ang="16200000"/>
          </a:gradFill>
          <a:ln w="25400">
            <a:solidFill>
              <a:srgbClr val="000000"/>
            </a:solidFill>
          </a:ln>
          <a:effectLst>
            <a:outerShdw blurRad="101600" dist="50800" dir="5400000" rotWithShape="0">
              <a:srgbClr val="000000">
                <a:alpha val="38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9" tIns="121919" rIns="121919" bIns="121919">
            <a:spAutoFit/>
          </a:bodyPr>
          <a:lstStyle/>
          <a:p>
            <a:pPr marL="897466" indent="-776816" algn="ctr">
              <a:lnSpc>
                <a:spcPct val="85000"/>
              </a:lnSpc>
              <a:defRPr sz="2400" b="1">
                <a:latin typeface="Trebuchet MS"/>
                <a:ea typeface="Trebuchet MS"/>
                <a:cs typeface="Trebuchet MS"/>
                <a:sym typeface="Trebuchet MS"/>
              </a:defRPr>
            </a:pPr>
            <a:r>
              <a:t>Rate-Dist</a:t>
            </a:r>
          </a:p>
          <a:p>
            <a:pPr marL="897466" indent="-776816" algn="ctr">
              <a:lnSpc>
                <a:spcPct val="85000"/>
              </a:lnSpc>
              <a:defRPr sz="2400" b="1">
                <a:latin typeface="Trebuchet MS"/>
                <a:ea typeface="Trebuchet MS"/>
                <a:cs typeface="Trebuchet MS"/>
                <a:sym typeface="Trebuchet MS"/>
              </a:defRPr>
            </a:pPr>
            <a:r>
              <a:t> Clusterization</a:t>
            </a:r>
          </a:p>
        </p:txBody>
      </p:sp>
      <p:sp>
        <p:nvSpPr>
          <p:cNvPr id="451" name="Size: 512 x 768…"/>
          <p:cNvSpPr txBox="1"/>
          <p:nvPr/>
        </p:nvSpPr>
        <p:spPr>
          <a:xfrm>
            <a:off x="12382500" y="11811000"/>
            <a:ext cx="5283200" cy="1364169"/>
          </a:xfrm>
          <a:prstGeom prst="rect">
            <a:avLst/>
          </a:prstGeom>
          <a:solidFill>
            <a:schemeClr val="accent3">
              <a:lumOff val="44000"/>
            </a:schemeClr>
          </a:solidFill>
          <a:ln w="63500">
            <a:solidFill>
              <a:schemeClr val="accent1"/>
            </a:solidFill>
          </a:ln>
          <a:effectLst>
            <a:outerShdw blurRad="101600" dist="50800" dir="5400000" rotWithShape="0">
              <a:srgbClr val="000000">
                <a:alpha val="3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9" tIns="121919" rIns="121919" bIns="121919">
            <a:spAutoFit/>
          </a:bodyPr>
          <a:lstStyle/>
          <a:p>
            <a:pPr>
              <a:defRPr sz="2400" b="1"/>
            </a:pPr>
            <a:r>
              <a:t>Size: 512 x 768</a:t>
            </a:r>
          </a:p>
          <a:p>
            <a:pPr>
              <a:defRPr sz="2400" b="1"/>
            </a:pPr>
            <a:r>
              <a:t>Format: DXT1 RGBA</a:t>
            </a:r>
          </a:p>
          <a:p>
            <a:pPr>
              <a:defRPr sz="2400" b="1"/>
            </a:pPr>
            <a:r>
              <a:t>Buffer Size: 192  KB</a:t>
            </a:r>
          </a:p>
        </p:txBody>
      </p:sp>
      <p:sp>
        <p:nvSpPr>
          <p:cNvPr id="452" name="RDO+LZMA"/>
          <p:cNvSpPr txBox="1"/>
          <p:nvPr/>
        </p:nvSpPr>
        <p:spPr>
          <a:xfrm>
            <a:off x="8407400" y="3225800"/>
            <a:ext cx="3200400" cy="777241"/>
          </a:xfrm>
          <a:prstGeom prst="rect">
            <a:avLst/>
          </a:prstGeom>
          <a:solidFill>
            <a:schemeClr val="accent5">
              <a:satOff val="-25934"/>
              <a:lumOff val="-15529"/>
            </a:schemeClr>
          </a:solidFill>
          <a:ln w="12700">
            <a:miter lim="400000"/>
          </a:ln>
          <a:effectLst>
            <a:outerShdw blurRad="127000" dist="76200" dir="27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9" tIns="121919" rIns="121919" bIns="121919" anchor="ctr">
            <a:spAutoFit/>
          </a:bodyPr>
          <a:lstStyle>
            <a:lvl1pPr algn="ctr">
              <a:defRPr>
                <a:solidFill>
                  <a:schemeClr val="accent3">
                    <a:lumOff val="44000"/>
                  </a:schemeClr>
                </a:solidFill>
                <a:latin typeface="Trebuchet MS"/>
                <a:ea typeface="Trebuchet MS"/>
                <a:cs typeface="Trebuchet MS"/>
                <a:sym typeface="Trebuchet MS"/>
              </a:defRPr>
            </a:lvl1pPr>
          </a:lstStyle>
          <a:p>
            <a:pPr>
              <a:defRPr>
                <a:latin typeface="+mj-lt"/>
                <a:ea typeface="+mj-ea"/>
                <a:cs typeface="+mj-cs"/>
                <a:sym typeface="Arial"/>
              </a:defRPr>
            </a:pPr>
            <a:r>
              <a:rPr>
                <a:latin typeface="Trebuchet MS"/>
                <a:ea typeface="Trebuchet MS"/>
                <a:cs typeface="Trebuchet MS"/>
                <a:sym typeface="Trebuchet MS"/>
              </a:rPr>
              <a:t>RDO+LZMA</a:t>
            </a:r>
          </a:p>
        </p:txBody>
      </p:sp>
      <p:sp>
        <p:nvSpPr>
          <p:cNvPr id="453" name="Generate DXT1…"/>
          <p:cNvSpPr txBox="1"/>
          <p:nvPr/>
        </p:nvSpPr>
        <p:spPr>
          <a:xfrm>
            <a:off x="9017000" y="5867399"/>
            <a:ext cx="2590800" cy="927101"/>
          </a:xfrm>
          <a:prstGeom prst="rect">
            <a:avLst/>
          </a:prstGeom>
          <a:gradFill>
            <a:gsLst>
              <a:gs pos="0">
                <a:schemeClr val="accent4">
                  <a:lumOff val="28974"/>
                </a:schemeClr>
              </a:gs>
              <a:gs pos="35000">
                <a:srgbClr val="CFCFCF"/>
              </a:gs>
              <a:gs pos="100000">
                <a:schemeClr val="accent4">
                  <a:lumOff val="48879"/>
                </a:schemeClr>
              </a:gs>
            </a:gsLst>
            <a:lin ang="16200000"/>
          </a:gradFill>
          <a:ln w="25400">
            <a:solidFill>
              <a:srgbClr val="000000"/>
            </a:solidFill>
          </a:ln>
          <a:effectLst>
            <a:outerShdw blurRad="101600" dist="50800" dir="5400000" rotWithShape="0">
              <a:srgbClr val="000000">
                <a:alpha val="38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9" tIns="121919" rIns="121919" bIns="121919" anchor="ctr">
            <a:spAutoFit/>
          </a:bodyPr>
          <a:lstStyle/>
          <a:p>
            <a:pPr marL="897466" indent="-776816">
              <a:lnSpc>
                <a:spcPct val="85000"/>
              </a:lnSpc>
              <a:defRPr sz="2400" b="1">
                <a:latin typeface="Trebuchet MS"/>
                <a:ea typeface="Trebuchet MS"/>
                <a:cs typeface="Trebuchet MS"/>
                <a:sym typeface="Trebuchet MS"/>
              </a:defRPr>
            </a:pPr>
            <a:r>
              <a:t>Generate DXT1</a:t>
            </a:r>
          </a:p>
          <a:p>
            <a:pPr marL="897466" indent="-776816" algn="ctr">
              <a:lnSpc>
                <a:spcPct val="85000"/>
              </a:lnSpc>
              <a:defRPr sz="2400" b="1">
                <a:latin typeface="Trebuchet MS"/>
                <a:ea typeface="Trebuchet MS"/>
                <a:cs typeface="Trebuchet MS"/>
                <a:sym typeface="Trebuchet MS"/>
              </a:defRPr>
            </a:pPr>
            <a:r>
              <a:t>Texture</a:t>
            </a:r>
          </a:p>
        </p:txBody>
      </p:sp>
      <p:sp>
        <p:nvSpPr>
          <p:cNvPr id="454" name="lzma pack"/>
          <p:cNvSpPr txBox="1"/>
          <p:nvPr/>
        </p:nvSpPr>
        <p:spPr>
          <a:xfrm>
            <a:off x="9014002" y="7023100"/>
            <a:ext cx="2590801" cy="624840"/>
          </a:xfrm>
          <a:prstGeom prst="rect">
            <a:avLst/>
          </a:prstGeom>
          <a:gradFill>
            <a:gsLst>
              <a:gs pos="0">
                <a:srgbClr val="1818CE"/>
              </a:gs>
              <a:gs pos="100000">
                <a:schemeClr val="accent6">
                  <a:satOff val="39130"/>
                  <a:lumOff val="35538"/>
                </a:schemeClr>
              </a:gs>
            </a:gsLst>
            <a:lin ang="16200000"/>
          </a:gradFill>
          <a:ln w="25400">
            <a:solidFill>
              <a:srgbClr val="00C795"/>
            </a:solidFill>
          </a:ln>
          <a:effectLst>
            <a:outerShdw blurRad="101600" dist="50800" dir="5400000" rotWithShape="0">
              <a:srgbClr val="000000">
                <a:alpha val="3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9" tIns="121919" rIns="121919" bIns="121919">
            <a:spAutoFit/>
          </a:bodyPr>
          <a:lstStyle>
            <a:lvl1pPr marL="897466" indent="-776816" algn="ctr">
              <a:lnSpc>
                <a:spcPct val="85000"/>
              </a:lnSpc>
              <a:defRPr sz="2400" b="1">
                <a:solidFill>
                  <a:schemeClr val="accent3">
                    <a:lumOff val="44000"/>
                  </a:schemeClr>
                </a:solidFill>
                <a:latin typeface="Trebuchet MS"/>
                <a:ea typeface="Trebuchet MS"/>
                <a:cs typeface="Trebuchet MS"/>
                <a:sym typeface="Trebuchet MS"/>
              </a:defRPr>
            </a:lvl1pPr>
          </a:lstStyle>
          <a:p>
            <a:r>
              <a:t>lzma pack</a:t>
            </a:r>
          </a:p>
        </p:txBody>
      </p:sp>
      <p:sp>
        <p:nvSpPr>
          <p:cNvPr id="455" name="lzma unpack"/>
          <p:cNvSpPr txBox="1"/>
          <p:nvPr/>
        </p:nvSpPr>
        <p:spPr>
          <a:xfrm>
            <a:off x="9101759" y="9245600"/>
            <a:ext cx="2425701" cy="624840"/>
          </a:xfrm>
          <a:prstGeom prst="rect">
            <a:avLst/>
          </a:prstGeom>
          <a:gradFill>
            <a:gsLst>
              <a:gs pos="0">
                <a:srgbClr val="1818CE"/>
              </a:gs>
              <a:gs pos="100000">
                <a:schemeClr val="accent6">
                  <a:satOff val="39130"/>
                  <a:lumOff val="35538"/>
                </a:schemeClr>
              </a:gs>
            </a:gsLst>
            <a:lin ang="16200000"/>
          </a:gradFill>
          <a:ln w="25400">
            <a:solidFill>
              <a:srgbClr val="00C795"/>
            </a:solidFill>
          </a:ln>
          <a:effectLst>
            <a:outerShdw blurRad="101600" dist="50800" dir="5400000" rotWithShape="0">
              <a:srgbClr val="000000">
                <a:alpha val="3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9" tIns="121919" rIns="121919" bIns="121919">
            <a:spAutoFit/>
          </a:bodyPr>
          <a:lstStyle>
            <a:lvl1pPr marL="897466" indent="-776816" algn="ctr">
              <a:lnSpc>
                <a:spcPct val="85000"/>
              </a:lnSpc>
              <a:defRPr sz="2400" b="1">
                <a:solidFill>
                  <a:schemeClr val="accent3">
                    <a:lumOff val="44000"/>
                  </a:schemeClr>
                </a:solidFill>
                <a:latin typeface="Trebuchet MS"/>
                <a:ea typeface="Trebuchet MS"/>
                <a:cs typeface="Trebuchet MS"/>
                <a:sym typeface="Trebuchet MS"/>
              </a:defRPr>
            </a:lvl1pPr>
          </a:lstStyle>
          <a:p>
            <a:r>
              <a:t>lzma unpack</a:t>
            </a:r>
          </a:p>
        </p:txBody>
      </p:sp>
      <p:sp>
        <p:nvSpPr>
          <p:cNvPr id="456" name="DXT1 Texture…"/>
          <p:cNvSpPr txBox="1"/>
          <p:nvPr/>
        </p:nvSpPr>
        <p:spPr>
          <a:xfrm>
            <a:off x="9105900" y="10020300"/>
            <a:ext cx="2425700" cy="927100"/>
          </a:xfrm>
          <a:prstGeom prst="rect">
            <a:avLst/>
          </a:prstGeom>
          <a:gradFill>
            <a:gsLst>
              <a:gs pos="0">
                <a:schemeClr val="accent4">
                  <a:lumOff val="28974"/>
                </a:schemeClr>
              </a:gs>
              <a:gs pos="35000">
                <a:srgbClr val="CFCFCF"/>
              </a:gs>
              <a:gs pos="100000">
                <a:schemeClr val="accent4">
                  <a:lumOff val="48879"/>
                </a:schemeClr>
              </a:gs>
            </a:gsLst>
            <a:lin ang="16200000"/>
          </a:gradFill>
          <a:ln w="25400">
            <a:solidFill>
              <a:srgbClr val="000000"/>
            </a:solidFill>
          </a:ln>
          <a:effectLst>
            <a:outerShdw blurRad="101600" dist="50800" dir="5400000" rotWithShape="0">
              <a:srgbClr val="000000">
                <a:alpha val="38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9" tIns="121919" rIns="121919" bIns="121919">
            <a:spAutoFit/>
          </a:bodyPr>
          <a:lstStyle/>
          <a:p>
            <a:pPr marL="897466" indent="-776816">
              <a:lnSpc>
                <a:spcPct val="85000"/>
              </a:lnSpc>
              <a:defRPr sz="6000" b="1">
                <a:latin typeface="Trebuchet MS"/>
                <a:ea typeface="Trebuchet MS"/>
                <a:cs typeface="Trebuchet MS"/>
                <a:sym typeface="Trebuchet MS"/>
              </a:defRPr>
            </a:pPr>
            <a:r>
              <a:rPr sz="2400"/>
              <a:t>DXT1 Texture</a:t>
            </a:r>
          </a:p>
          <a:p>
            <a:pPr marL="897466" indent="-776816" algn="ctr">
              <a:lnSpc>
                <a:spcPct val="85000"/>
              </a:lnSpc>
              <a:defRPr sz="2400" b="1">
                <a:latin typeface="Trebuchet MS"/>
                <a:ea typeface="Trebuchet MS"/>
                <a:cs typeface="Trebuchet MS"/>
                <a:sym typeface="Trebuchet MS"/>
              </a:defRPr>
            </a:pPr>
            <a:r>
              <a:t>Copy</a:t>
            </a:r>
          </a:p>
        </p:txBody>
      </p:sp>
      <p:sp>
        <p:nvSpPr>
          <p:cNvPr id="457" name="WIP"/>
          <p:cNvSpPr txBox="1"/>
          <p:nvPr/>
        </p:nvSpPr>
        <p:spPr>
          <a:xfrm>
            <a:off x="13258800" y="6896100"/>
            <a:ext cx="3518655" cy="2168535"/>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9" tIns="121919" rIns="121919" bIns="121919">
            <a:spAutoFit/>
          </a:bodyPr>
          <a:lstStyle>
            <a:lvl1pPr>
              <a:defRPr sz="13600" b="1">
                <a:solidFill>
                  <a:srgbClr val="FF2712"/>
                </a:solidFill>
              </a:defRPr>
            </a:lvl1pPr>
          </a:lstStyle>
          <a:p>
            <a:r>
              <a:t>WIP</a:t>
            </a:r>
          </a:p>
        </p:txBody>
      </p:sp>
      <p:sp>
        <p:nvSpPr>
          <p:cNvPr id="458" name="Lightning"/>
          <p:cNvSpPr/>
          <p:nvPr/>
        </p:nvSpPr>
        <p:spPr>
          <a:xfrm>
            <a:off x="10629900" y="7793518"/>
            <a:ext cx="931088" cy="1671051"/>
          </a:xfrm>
          <a:custGeom>
            <a:avLst/>
            <a:gdLst/>
            <a:ahLst/>
            <a:cxnLst>
              <a:cxn ang="0">
                <a:pos x="wd2" y="hd2"/>
              </a:cxn>
              <a:cxn ang="5400000">
                <a:pos x="wd2" y="hd2"/>
              </a:cxn>
              <a:cxn ang="10800000">
                <a:pos x="wd2" y="hd2"/>
              </a:cxn>
              <a:cxn ang="16200000">
                <a:pos x="wd2" y="hd2"/>
              </a:cxn>
            </a:cxnLst>
            <a:rect l="0" t="0" r="r" b="b"/>
            <a:pathLst>
              <a:path w="21600" h="21600" extrusionOk="0">
                <a:moveTo>
                  <a:pt x="6808" y="0"/>
                </a:moveTo>
                <a:lnTo>
                  <a:pt x="0" y="12520"/>
                </a:lnTo>
                <a:lnTo>
                  <a:pt x="12017" y="12520"/>
                </a:lnTo>
                <a:lnTo>
                  <a:pt x="9664" y="21600"/>
                </a:lnTo>
                <a:lnTo>
                  <a:pt x="21600" y="8375"/>
                </a:lnTo>
                <a:lnTo>
                  <a:pt x="11515" y="8375"/>
                </a:lnTo>
                <a:lnTo>
                  <a:pt x="16221" y="0"/>
                </a:lnTo>
                <a:lnTo>
                  <a:pt x="6808" y="0"/>
                </a:lnTo>
                <a:close/>
              </a:path>
            </a:pathLst>
          </a:custGeom>
          <a:gradFill>
            <a:gsLst>
              <a:gs pos="0">
                <a:schemeClr val="accent2">
                  <a:satOff val="39999"/>
                  <a:lumOff val="32295"/>
                </a:schemeClr>
              </a:gs>
              <a:gs pos="35000">
                <a:srgbClr val="BFBFFF"/>
              </a:gs>
              <a:gs pos="100000">
                <a:schemeClr val="accent2">
                  <a:satOff val="39999"/>
                  <a:lumOff val="45203"/>
                </a:schemeClr>
              </a:gs>
            </a:gsLst>
            <a:lin ang="5400000"/>
          </a:gradFill>
          <a:ln w="25400">
            <a:solidFill>
              <a:srgbClr val="000000"/>
            </a:solidFill>
          </a:ln>
          <a:effectLst>
            <a:outerShdw blurRad="101600" dist="50800" dir="5400000" rotWithShape="0">
              <a:srgbClr val="000000">
                <a:alpha val="38000"/>
              </a:srgbClr>
            </a:outerShdw>
          </a:effectLst>
        </p:spPr>
        <p:txBody>
          <a:bodyPr lIns="121919" tIns="121919" rIns="121919" bIns="121919" anchor="ctr"/>
          <a:lstStyle/>
          <a:p>
            <a:endParaRPr/>
          </a:p>
        </p:txBody>
      </p:sp>
      <p:sp>
        <p:nvSpPr>
          <p:cNvPr id="459" name="Transmission"/>
          <p:cNvSpPr txBox="1"/>
          <p:nvPr/>
        </p:nvSpPr>
        <p:spPr>
          <a:xfrm>
            <a:off x="8813800" y="8343900"/>
            <a:ext cx="1763425" cy="535940"/>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9" tIns="121919" rIns="121919" bIns="121919">
            <a:spAutoFit/>
          </a:bodyPr>
          <a:lstStyle>
            <a:lvl1pPr>
              <a:defRPr sz="2000" b="1">
                <a:latin typeface="Trebuchet MS"/>
                <a:ea typeface="Trebuchet MS"/>
                <a:cs typeface="Trebuchet MS"/>
                <a:sym typeface="Trebuchet MS"/>
              </a:defRPr>
            </a:lvl1pPr>
          </a:lstStyle>
          <a:p>
            <a:r>
              <a:t>Transmission</a:t>
            </a:r>
          </a:p>
        </p:txBody>
      </p:sp>
      <p:sp>
        <p:nvSpPr>
          <p:cNvPr id="460" name="Arrow"/>
          <p:cNvSpPr/>
          <p:nvPr/>
        </p:nvSpPr>
        <p:spPr>
          <a:xfrm rot="21480677">
            <a:off x="8050341" y="4716574"/>
            <a:ext cx="1219201" cy="812801"/>
          </a:xfrm>
          <a:prstGeom prst="rightArrow">
            <a:avLst>
              <a:gd name="adj1" fmla="val 36824"/>
              <a:gd name="adj2" fmla="val 87406"/>
            </a:avLst>
          </a:prstGeom>
          <a:gradFill>
            <a:gsLst>
              <a:gs pos="0">
                <a:schemeClr val="accent4">
                  <a:lumOff val="28974"/>
                </a:schemeClr>
              </a:gs>
              <a:gs pos="35000">
                <a:srgbClr val="CFCFCF"/>
              </a:gs>
              <a:gs pos="100000">
                <a:schemeClr val="accent4">
                  <a:lumOff val="48879"/>
                </a:schemeClr>
              </a:gs>
            </a:gsLst>
            <a:lin ang="16200000"/>
          </a:gradFill>
          <a:ln w="25400">
            <a:solidFill>
              <a:srgbClr val="000000"/>
            </a:solidFill>
          </a:ln>
          <a:effectLst>
            <a:outerShdw blurRad="101600" dist="50800" dir="5400000" rotWithShape="0">
              <a:srgbClr val="000000">
                <a:alpha val="38000"/>
              </a:srgbClr>
            </a:outerShdw>
          </a:effectLst>
        </p:spPr>
        <p:txBody>
          <a:bodyPr lIns="121919" tIns="121919" rIns="121919" bIns="121919" anchor="ctr"/>
          <a:lstStyle/>
          <a:p>
            <a:endParaRPr/>
          </a:p>
        </p:txBody>
      </p:sp>
      <p:pic>
        <p:nvPicPr>
          <p:cNvPr id="461" name="cttf_dxt1LZMA.png" descr="cttf_dxt1LZMA.png"/>
          <p:cNvPicPr>
            <a:picLocks noChangeAspect="1"/>
          </p:cNvPicPr>
          <p:nvPr/>
        </p:nvPicPr>
        <p:blipFill>
          <a:blip r:embed="rId4">
            <a:extLst/>
          </a:blip>
          <a:stretch>
            <a:fillRect/>
          </a:stretch>
        </p:blipFill>
        <p:spPr>
          <a:xfrm>
            <a:off x="12369800" y="3708400"/>
            <a:ext cx="5232400" cy="7848600"/>
          </a:xfrm>
          <a:prstGeom prst="rect">
            <a:avLst/>
          </a:prstGeom>
          <a:ln w="12700">
            <a:miter lim="400000"/>
          </a:ln>
        </p:spPr>
      </p:pic>
      <p:sp>
        <p:nvSpPr>
          <p:cNvPr id="462" name="DXT1"/>
          <p:cNvSpPr txBox="1"/>
          <p:nvPr/>
        </p:nvSpPr>
        <p:spPr>
          <a:xfrm>
            <a:off x="12242800" y="3225800"/>
            <a:ext cx="2108200" cy="777241"/>
          </a:xfrm>
          <a:prstGeom prst="rect">
            <a:avLst/>
          </a:prstGeom>
          <a:solidFill>
            <a:schemeClr val="accent5">
              <a:satOff val="-25934"/>
              <a:lumOff val="-15529"/>
            </a:schemeClr>
          </a:solidFill>
          <a:ln w="12700">
            <a:miter lim="400000"/>
          </a:ln>
          <a:effectLst>
            <a:outerShdw blurRad="127000" dist="76200" dir="27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9" tIns="121919" rIns="121919" bIns="121919" anchor="ctr">
            <a:spAutoFit/>
          </a:bodyPr>
          <a:lstStyle>
            <a:lvl1pPr algn="ctr">
              <a:defRPr>
                <a:solidFill>
                  <a:schemeClr val="accent3">
                    <a:lumOff val="44000"/>
                  </a:schemeClr>
                </a:solidFill>
                <a:latin typeface="Trebuchet MS"/>
                <a:ea typeface="Trebuchet MS"/>
                <a:cs typeface="Trebuchet MS"/>
                <a:sym typeface="Trebuchet MS"/>
              </a:defRPr>
            </a:lvl1pPr>
          </a:lstStyle>
          <a:p>
            <a:pPr>
              <a:defRPr>
                <a:latin typeface="+mj-lt"/>
                <a:ea typeface="+mj-ea"/>
                <a:cs typeface="+mj-cs"/>
                <a:sym typeface="Arial"/>
              </a:defRPr>
            </a:pPr>
            <a:r>
              <a:rPr>
                <a:latin typeface="Trebuchet MS"/>
                <a:ea typeface="Trebuchet MS"/>
                <a:cs typeface="Trebuchet MS"/>
                <a:sym typeface="Trebuchet MS"/>
              </a:rPr>
              <a:t>DXT1</a:t>
            </a:r>
          </a:p>
        </p:txBody>
      </p:sp>
      <p:pic>
        <p:nvPicPr>
          <p:cNvPr id="463" name="cttf_dxt1LZMA_diff.png" descr="cttf_dxt1LZMA_diff.png"/>
          <p:cNvPicPr>
            <a:picLocks/>
          </p:cNvPicPr>
          <p:nvPr/>
        </p:nvPicPr>
        <p:blipFill>
          <a:blip r:embed="rId5">
            <a:extLst/>
          </a:blip>
          <a:stretch>
            <a:fillRect/>
          </a:stretch>
        </p:blipFill>
        <p:spPr>
          <a:xfrm>
            <a:off x="18313400" y="3708400"/>
            <a:ext cx="5232400" cy="7848600"/>
          </a:xfrm>
          <a:prstGeom prst="rect">
            <a:avLst/>
          </a:prstGeom>
          <a:ln w="12700">
            <a:miter lim="400000"/>
          </a:ln>
        </p:spPr>
      </p:pic>
      <p:sp>
        <p:nvSpPr>
          <p:cNvPr id="464" name="Diff"/>
          <p:cNvSpPr txBox="1"/>
          <p:nvPr/>
        </p:nvSpPr>
        <p:spPr>
          <a:xfrm>
            <a:off x="18075507" y="3225800"/>
            <a:ext cx="1969478" cy="777241"/>
          </a:xfrm>
          <a:prstGeom prst="rect">
            <a:avLst/>
          </a:prstGeom>
          <a:solidFill>
            <a:schemeClr val="accent5">
              <a:satOff val="-25934"/>
              <a:lumOff val="-15529"/>
            </a:schemeClr>
          </a:solidFill>
          <a:ln w="12700">
            <a:miter lim="400000"/>
          </a:ln>
          <a:effectLst>
            <a:outerShdw blurRad="127000" dist="76200" dir="27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9" tIns="121919" rIns="121919" bIns="121919" anchor="ctr">
            <a:spAutoFit/>
          </a:bodyPr>
          <a:lstStyle>
            <a:lvl1pPr algn="ctr">
              <a:defRPr>
                <a:solidFill>
                  <a:schemeClr val="accent3">
                    <a:lumOff val="44000"/>
                  </a:schemeClr>
                </a:solidFill>
                <a:latin typeface="Trebuchet MS"/>
                <a:ea typeface="Trebuchet MS"/>
                <a:cs typeface="Trebuchet MS"/>
                <a:sym typeface="Trebuchet MS"/>
              </a:defRPr>
            </a:lvl1pPr>
          </a:lstStyle>
          <a:p>
            <a:r>
              <a:t>Diff       </a:t>
            </a:r>
          </a:p>
        </p:txBody>
      </p:sp>
      <p:sp>
        <p:nvSpPr>
          <p:cNvPr id="465" name="Arrow"/>
          <p:cNvSpPr/>
          <p:nvPr/>
        </p:nvSpPr>
        <p:spPr>
          <a:xfrm rot="21480677">
            <a:off x="11582400" y="10236200"/>
            <a:ext cx="1219200" cy="812800"/>
          </a:xfrm>
          <a:prstGeom prst="rightArrow">
            <a:avLst>
              <a:gd name="adj1" fmla="val 36824"/>
              <a:gd name="adj2" fmla="val 87406"/>
            </a:avLst>
          </a:prstGeom>
          <a:gradFill>
            <a:gsLst>
              <a:gs pos="0">
                <a:schemeClr val="accent4">
                  <a:lumOff val="28974"/>
                </a:schemeClr>
              </a:gs>
              <a:gs pos="35000">
                <a:srgbClr val="CFCFCF"/>
              </a:gs>
              <a:gs pos="100000">
                <a:schemeClr val="accent4">
                  <a:lumOff val="48879"/>
                </a:schemeClr>
              </a:gs>
            </a:gsLst>
            <a:lin ang="16200000"/>
          </a:gradFill>
          <a:ln w="25400">
            <a:solidFill>
              <a:srgbClr val="000000"/>
            </a:solidFill>
          </a:ln>
          <a:effectLst>
            <a:outerShdw blurRad="101600" dist="50800" dir="5400000" rotWithShape="0">
              <a:srgbClr val="000000">
                <a:alpha val="38000"/>
              </a:srgbClr>
            </a:outerShdw>
          </a:effectLst>
        </p:spPr>
        <p:txBody>
          <a:bodyPr lIns="121919" tIns="121919" rIns="121919" bIns="121919" anchor="ctr"/>
          <a:lstStyle/>
          <a:p>
            <a:endParaRPr/>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wipe dir="l"/>
      </p:transition>
    </mc:Choice>
    <mc:Fallback xmlns:a14="http://schemas.microsoft.com/office/drawing/2010/main" xmlns:m="http://schemas.openxmlformats.org/officeDocument/2006/math"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lide Number"/>
          <p:cNvSpPr txBox="1">
            <a:spLocks noGrp="1"/>
          </p:cNvSpPr>
          <p:nvPr>
            <p:ph type="sldNum" sz="quarter" idx="2"/>
          </p:nvPr>
        </p:nvSpPr>
        <p:spPr>
          <a:xfrm>
            <a:off x="23884467" y="13271500"/>
            <a:ext cx="261929" cy="3925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a:t>
            </a:fld>
            <a:endParaRPr/>
          </a:p>
        </p:txBody>
      </p:sp>
      <p:sp>
        <p:nvSpPr>
          <p:cNvPr id="128" name="Image Bits - Solving Transmission Size"/>
          <p:cNvSpPr txBox="1">
            <a:spLocks noGrp="1"/>
          </p:cNvSpPr>
          <p:nvPr>
            <p:ph type="title"/>
          </p:nvPr>
        </p:nvSpPr>
        <p:spPr>
          <a:xfrm>
            <a:off x="1866900" y="423333"/>
            <a:ext cx="22182402" cy="1407201"/>
          </a:xfrm>
          <a:prstGeom prst="rect">
            <a:avLst/>
          </a:prstGeom>
        </p:spPr>
        <p:txBody>
          <a:bodyPr/>
          <a:lstStyle>
            <a:lvl1pPr>
              <a:lnSpc>
                <a:spcPct val="104999"/>
              </a:lnSpc>
            </a:lvl1pPr>
          </a:lstStyle>
          <a:p>
            <a:r>
              <a:t>Image Bits - Solving Transmission Size</a:t>
            </a:r>
          </a:p>
        </p:txBody>
      </p:sp>
      <p:grpSp>
        <p:nvGrpSpPr>
          <p:cNvPr id="140" name="Group"/>
          <p:cNvGrpSpPr/>
          <p:nvPr/>
        </p:nvGrpSpPr>
        <p:grpSpPr>
          <a:xfrm>
            <a:off x="1866899" y="8459762"/>
            <a:ext cx="18866983" cy="2638867"/>
            <a:chOff x="0" y="0"/>
            <a:chExt cx="18866981" cy="2638865"/>
          </a:xfrm>
        </p:grpSpPr>
        <p:sp>
          <p:nvSpPr>
            <p:cNvPr id="129" name="High Voltage"/>
            <p:cNvSpPr/>
            <p:nvPr/>
          </p:nvSpPr>
          <p:spPr>
            <a:xfrm rot="16200000">
              <a:off x="11664629" y="1057783"/>
              <a:ext cx="815490" cy="1818479"/>
            </a:xfrm>
            <a:custGeom>
              <a:avLst/>
              <a:gdLst/>
              <a:ahLst/>
              <a:cxnLst>
                <a:cxn ang="0">
                  <a:pos x="wd2" y="hd2"/>
                </a:cxn>
                <a:cxn ang="5400000">
                  <a:pos x="wd2" y="hd2"/>
                </a:cxn>
                <a:cxn ang="10800000">
                  <a:pos x="wd2" y="hd2"/>
                </a:cxn>
                <a:cxn ang="16200000">
                  <a:pos x="wd2" y="hd2"/>
                </a:cxn>
              </a:cxnLst>
              <a:rect l="0" t="0" r="r" b="b"/>
              <a:pathLst>
                <a:path w="21600" h="21600" extrusionOk="0">
                  <a:moveTo>
                    <a:pt x="6693" y="0"/>
                  </a:moveTo>
                  <a:lnTo>
                    <a:pt x="0" y="14180"/>
                  </a:lnTo>
                  <a:lnTo>
                    <a:pt x="13308" y="11222"/>
                  </a:lnTo>
                  <a:lnTo>
                    <a:pt x="10366" y="17893"/>
                  </a:lnTo>
                  <a:lnTo>
                    <a:pt x="6675" y="17567"/>
                  </a:lnTo>
                  <a:cubicBezTo>
                    <a:pt x="6360" y="17540"/>
                    <a:pt x="6128" y="17697"/>
                    <a:pt x="6305" y="17817"/>
                  </a:cubicBezTo>
                  <a:lnTo>
                    <a:pt x="12214" y="21600"/>
                  </a:lnTo>
                  <a:lnTo>
                    <a:pt x="18116" y="17822"/>
                  </a:lnTo>
                  <a:cubicBezTo>
                    <a:pt x="18294" y="17702"/>
                    <a:pt x="18059" y="17544"/>
                    <a:pt x="17742" y="17574"/>
                  </a:cubicBezTo>
                  <a:lnTo>
                    <a:pt x="14134" y="17900"/>
                  </a:lnTo>
                  <a:lnTo>
                    <a:pt x="21600" y="7126"/>
                  </a:lnTo>
                  <a:lnTo>
                    <a:pt x="6890" y="10410"/>
                  </a:lnTo>
                  <a:lnTo>
                    <a:pt x="15555" y="0"/>
                  </a:lnTo>
                  <a:lnTo>
                    <a:pt x="6693" y="0"/>
                  </a:lnTo>
                  <a:close/>
                </a:path>
              </a:pathLst>
            </a:custGeom>
            <a:gradFill flip="none" rotWithShape="1">
              <a:gsLst>
                <a:gs pos="0">
                  <a:schemeClr val="accent4">
                    <a:lumOff val="28974"/>
                  </a:schemeClr>
                </a:gs>
                <a:gs pos="35000">
                  <a:srgbClr val="CFCFCF"/>
                </a:gs>
                <a:gs pos="100000">
                  <a:schemeClr val="accent4">
                    <a:lumOff val="48879"/>
                  </a:schemeClr>
                </a:gs>
              </a:gsLst>
              <a:lin ang="16200000" scaled="0"/>
            </a:gradFill>
            <a:ln w="25400" cap="flat">
              <a:solidFill>
                <a:srgbClr val="000000"/>
              </a:solidFill>
              <a:prstDash val="solid"/>
              <a:round/>
            </a:ln>
            <a:effectLst>
              <a:outerShdw blurRad="101600" dist="50800" dir="5400000" rotWithShape="0">
                <a:srgbClr val="000000">
                  <a:alpha val="38000"/>
                </a:srgbClr>
              </a:outerShdw>
            </a:effectLst>
          </p:spPr>
          <p:txBody>
            <a:bodyPr wrap="square" lIns="121919" tIns="121919" rIns="121919" bIns="121919" numCol="1" anchor="ctr">
              <a:noAutofit/>
            </a:bodyPr>
            <a:lstStyle/>
            <a:p>
              <a:endParaRPr/>
            </a:p>
          </p:txBody>
        </p:sp>
        <p:sp>
          <p:nvSpPr>
            <p:cNvPr id="130" name="Image"/>
            <p:cNvSpPr/>
            <p:nvPr/>
          </p:nvSpPr>
          <p:spPr>
            <a:xfrm>
              <a:off x="209403" y="1415956"/>
              <a:ext cx="1776146" cy="1102123"/>
            </a:xfrm>
            <a:prstGeom prst="rect">
              <a:avLst/>
            </a:prstGeom>
            <a:solidFill>
              <a:schemeClr val="accent3">
                <a:lumOff val="44000"/>
              </a:schemeClr>
            </a:solidFill>
            <a:ln w="63500" cap="flat">
              <a:solidFill>
                <a:srgbClr val="9BC44D"/>
              </a:solidFill>
              <a:prstDash val="solid"/>
              <a:round/>
            </a:ln>
            <a:effectLst>
              <a:outerShdw blurRad="101600" dist="50800" dir="5400000" rotWithShape="0">
                <a:srgbClr val="000000">
                  <a:alpha val="3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1919" tIns="121919" rIns="121919" bIns="121919" numCol="1" anchor="ctr">
              <a:noAutofit/>
            </a:bodyPr>
            <a:lstStyle>
              <a:lvl1pPr algn="ctr"/>
            </a:lstStyle>
            <a:p>
              <a:r>
                <a:t>Image</a:t>
              </a:r>
            </a:p>
          </p:txBody>
        </p:sp>
        <p:sp>
          <p:nvSpPr>
            <p:cNvPr id="131" name="Arrow"/>
            <p:cNvSpPr/>
            <p:nvPr/>
          </p:nvSpPr>
          <p:spPr>
            <a:xfrm>
              <a:off x="2275270" y="1580481"/>
              <a:ext cx="773071" cy="773072"/>
            </a:xfrm>
            <a:prstGeom prst="rightArrow">
              <a:avLst>
                <a:gd name="adj1" fmla="val 32000"/>
                <a:gd name="adj2" fmla="val 64000"/>
              </a:avLst>
            </a:prstGeom>
            <a:solidFill>
              <a:schemeClr val="accent3">
                <a:lumOff val="44000"/>
              </a:schemeClr>
            </a:solidFill>
            <a:ln w="63500" cap="flat">
              <a:solidFill>
                <a:srgbClr val="9BC44D"/>
              </a:solidFill>
              <a:prstDash val="solid"/>
              <a:round/>
            </a:ln>
            <a:effectLst>
              <a:outerShdw blurRad="101600" dist="50800" dir="5400000" rotWithShape="0">
                <a:srgbClr val="000000">
                  <a:alpha val="35000"/>
                </a:srgbClr>
              </a:outerShdw>
            </a:effectLst>
          </p:spPr>
          <p:txBody>
            <a:bodyPr wrap="square" lIns="121919" tIns="121919" rIns="121919" bIns="121919" numCol="1" anchor="ctr">
              <a:noAutofit/>
            </a:bodyPr>
            <a:lstStyle/>
            <a:p>
              <a:endParaRPr/>
            </a:p>
          </p:txBody>
        </p:sp>
        <p:sp>
          <p:nvSpPr>
            <p:cNvPr id="132" name="BC[1-5], ETC[12], ASTC{4x4,6x6}"/>
            <p:cNvSpPr/>
            <p:nvPr/>
          </p:nvSpPr>
          <p:spPr>
            <a:xfrm>
              <a:off x="3338062" y="1295165"/>
              <a:ext cx="3996533" cy="1343701"/>
            </a:xfrm>
            <a:prstGeom prst="rect">
              <a:avLst/>
            </a:prstGeom>
            <a:solidFill>
              <a:schemeClr val="accent3">
                <a:lumOff val="44000"/>
              </a:schemeClr>
            </a:solidFill>
            <a:ln w="63500" cap="flat">
              <a:solidFill>
                <a:srgbClr val="9BC44D"/>
              </a:solidFill>
              <a:prstDash val="solid"/>
              <a:round/>
            </a:ln>
            <a:effectLst>
              <a:outerShdw blurRad="101600" dist="50800" dir="5400000" rotWithShape="0">
                <a:srgbClr val="000000">
                  <a:alpha val="3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1919" tIns="121919" rIns="121919" bIns="121919" numCol="1" anchor="ctr">
              <a:noAutofit/>
            </a:bodyPr>
            <a:lstStyle>
              <a:lvl1pPr algn="ctr"/>
            </a:lstStyle>
            <a:p>
              <a:r>
                <a:t>BC[1-5], ETC[12], ASTC{4x4,6x6}</a:t>
              </a:r>
            </a:p>
          </p:txBody>
        </p:sp>
        <p:sp>
          <p:nvSpPr>
            <p:cNvPr id="133" name="Arrow"/>
            <p:cNvSpPr/>
            <p:nvPr/>
          </p:nvSpPr>
          <p:spPr>
            <a:xfrm>
              <a:off x="9122080" y="1580481"/>
              <a:ext cx="773071" cy="773072"/>
            </a:xfrm>
            <a:prstGeom prst="rightArrow">
              <a:avLst>
                <a:gd name="adj1" fmla="val 32000"/>
                <a:gd name="adj2" fmla="val 64000"/>
              </a:avLst>
            </a:prstGeom>
            <a:solidFill>
              <a:schemeClr val="accent3">
                <a:lumOff val="44000"/>
              </a:schemeClr>
            </a:solidFill>
            <a:ln w="63500" cap="flat">
              <a:solidFill>
                <a:srgbClr val="9BC44D"/>
              </a:solidFill>
              <a:prstDash val="solid"/>
              <a:round/>
            </a:ln>
            <a:effectLst>
              <a:outerShdw blurRad="101600" dist="50800" dir="5400000" rotWithShape="0">
                <a:srgbClr val="000000">
                  <a:alpha val="35000"/>
                </a:srgbClr>
              </a:outerShdw>
            </a:effectLst>
          </p:spPr>
          <p:txBody>
            <a:bodyPr wrap="square" lIns="121919" tIns="121919" rIns="121919" bIns="121919" numCol="1" anchor="ctr">
              <a:noAutofit/>
            </a:bodyPr>
            <a:lstStyle/>
            <a:p>
              <a:endParaRPr/>
            </a:p>
          </p:txBody>
        </p:sp>
        <p:sp>
          <p:nvSpPr>
            <p:cNvPr id="134" name="Crunch"/>
            <p:cNvSpPr/>
            <p:nvPr/>
          </p:nvSpPr>
          <p:spPr>
            <a:xfrm>
              <a:off x="8585874" y="1415956"/>
              <a:ext cx="2055149" cy="1102123"/>
            </a:xfrm>
            <a:prstGeom prst="rect">
              <a:avLst/>
            </a:prstGeom>
            <a:solidFill>
              <a:schemeClr val="accent3">
                <a:lumOff val="44000"/>
              </a:schemeClr>
            </a:solidFill>
            <a:ln w="63500" cap="flat">
              <a:solidFill>
                <a:srgbClr val="9BC44D"/>
              </a:solidFill>
              <a:prstDash val="solid"/>
              <a:round/>
            </a:ln>
            <a:effectLst>
              <a:outerShdw blurRad="101600" dist="50800" dir="5400000" rotWithShape="0">
                <a:srgbClr val="000000">
                  <a:alpha val="3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1919" tIns="121919" rIns="121919" bIns="121919" numCol="1" anchor="ctr">
              <a:noAutofit/>
            </a:bodyPr>
            <a:lstStyle>
              <a:lvl1pPr algn="ctr"/>
            </a:lstStyle>
            <a:p>
              <a:r>
                <a:t>Crunch</a:t>
              </a:r>
            </a:p>
          </p:txBody>
        </p:sp>
        <p:sp>
          <p:nvSpPr>
            <p:cNvPr id="135" name="Arrow"/>
            <p:cNvSpPr/>
            <p:nvPr/>
          </p:nvSpPr>
          <p:spPr>
            <a:xfrm>
              <a:off x="7556582" y="1580481"/>
              <a:ext cx="773071" cy="773072"/>
            </a:xfrm>
            <a:prstGeom prst="rightArrow">
              <a:avLst>
                <a:gd name="adj1" fmla="val 32000"/>
                <a:gd name="adj2" fmla="val 64000"/>
              </a:avLst>
            </a:prstGeom>
            <a:solidFill>
              <a:schemeClr val="accent3">
                <a:lumOff val="44000"/>
              </a:schemeClr>
            </a:solidFill>
            <a:ln w="63500" cap="flat">
              <a:solidFill>
                <a:srgbClr val="9BC44D"/>
              </a:solidFill>
              <a:prstDash val="solid"/>
              <a:round/>
            </a:ln>
            <a:effectLst>
              <a:outerShdw blurRad="101600" dist="50800" dir="5400000" rotWithShape="0">
                <a:srgbClr val="000000">
                  <a:alpha val="35000"/>
                </a:srgbClr>
              </a:outerShdw>
            </a:effectLst>
          </p:spPr>
          <p:txBody>
            <a:bodyPr wrap="square" lIns="121919" tIns="121919" rIns="121919" bIns="121919" numCol="1" anchor="ctr">
              <a:noAutofit/>
            </a:bodyPr>
            <a:lstStyle/>
            <a:p>
              <a:endParaRPr/>
            </a:p>
          </p:txBody>
        </p:sp>
        <p:sp>
          <p:nvSpPr>
            <p:cNvPr id="136" name="Decrunch"/>
            <p:cNvSpPr/>
            <p:nvPr/>
          </p:nvSpPr>
          <p:spPr>
            <a:xfrm>
              <a:off x="13517174" y="1415956"/>
              <a:ext cx="2455073" cy="1102123"/>
            </a:xfrm>
            <a:prstGeom prst="rect">
              <a:avLst/>
            </a:prstGeom>
            <a:solidFill>
              <a:schemeClr val="accent3">
                <a:lumOff val="44000"/>
              </a:schemeClr>
            </a:solidFill>
            <a:ln w="63500" cap="flat">
              <a:solidFill>
                <a:srgbClr val="9BC44D"/>
              </a:solidFill>
              <a:prstDash val="solid"/>
              <a:round/>
            </a:ln>
            <a:effectLst>
              <a:outerShdw blurRad="101600" dist="50800" dir="5400000" rotWithShape="0">
                <a:srgbClr val="000000">
                  <a:alpha val="3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1919" tIns="121919" rIns="121919" bIns="121919" numCol="1" anchor="ctr">
              <a:noAutofit/>
            </a:bodyPr>
            <a:lstStyle>
              <a:lvl1pPr algn="ctr"/>
            </a:lstStyle>
            <a:p>
              <a:r>
                <a:t>Decrunch</a:t>
              </a:r>
            </a:p>
          </p:txBody>
        </p:sp>
        <p:sp>
          <p:nvSpPr>
            <p:cNvPr id="137" name="GPU"/>
            <p:cNvSpPr/>
            <p:nvPr/>
          </p:nvSpPr>
          <p:spPr>
            <a:xfrm>
              <a:off x="17340603" y="1415956"/>
              <a:ext cx="1526379" cy="1102123"/>
            </a:xfrm>
            <a:prstGeom prst="rect">
              <a:avLst/>
            </a:prstGeom>
            <a:solidFill>
              <a:schemeClr val="accent3">
                <a:lumOff val="44000"/>
              </a:schemeClr>
            </a:solidFill>
            <a:ln w="63500" cap="flat">
              <a:solidFill>
                <a:srgbClr val="9BC44D"/>
              </a:solidFill>
              <a:prstDash val="solid"/>
              <a:round/>
            </a:ln>
            <a:effectLst>
              <a:outerShdw blurRad="101600" dist="50800" dir="5400000" rotWithShape="0">
                <a:srgbClr val="000000">
                  <a:alpha val="3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1919" tIns="121919" rIns="121919" bIns="121919" numCol="1" anchor="ctr">
              <a:noAutofit/>
            </a:bodyPr>
            <a:lstStyle>
              <a:lvl1pPr algn="ctr"/>
            </a:lstStyle>
            <a:p>
              <a:r>
                <a:t>GPU</a:t>
              </a:r>
            </a:p>
          </p:txBody>
        </p:sp>
        <p:sp>
          <p:nvSpPr>
            <p:cNvPr id="138" name="Arrow"/>
            <p:cNvSpPr/>
            <p:nvPr/>
          </p:nvSpPr>
          <p:spPr>
            <a:xfrm>
              <a:off x="16212055" y="1580481"/>
              <a:ext cx="773071" cy="773072"/>
            </a:xfrm>
            <a:prstGeom prst="rightArrow">
              <a:avLst>
                <a:gd name="adj1" fmla="val 32000"/>
                <a:gd name="adj2" fmla="val 64000"/>
              </a:avLst>
            </a:prstGeom>
            <a:solidFill>
              <a:schemeClr val="accent3">
                <a:lumOff val="44000"/>
              </a:schemeClr>
            </a:solidFill>
            <a:ln w="63500" cap="flat">
              <a:solidFill>
                <a:srgbClr val="9BC44D"/>
              </a:solidFill>
              <a:prstDash val="solid"/>
              <a:round/>
            </a:ln>
            <a:effectLst>
              <a:outerShdw blurRad="101600" dist="50800" dir="5400000" rotWithShape="0">
                <a:srgbClr val="000000">
                  <a:alpha val="35000"/>
                </a:srgbClr>
              </a:outerShdw>
            </a:effectLst>
          </p:spPr>
          <p:txBody>
            <a:bodyPr wrap="square" lIns="121919" tIns="121919" rIns="121919" bIns="121919" numCol="1" anchor="ctr">
              <a:noAutofit/>
            </a:bodyPr>
            <a:lstStyle/>
            <a:p>
              <a:endParaRPr/>
            </a:p>
          </p:txBody>
        </p:sp>
        <p:sp>
          <p:nvSpPr>
            <p:cNvPr id="139" name="Crunch (Crunch CRN mode)"/>
            <p:cNvSpPr txBox="1"/>
            <p:nvPr/>
          </p:nvSpPr>
          <p:spPr>
            <a:xfrm>
              <a:off x="0" y="0"/>
              <a:ext cx="9061659" cy="984236"/>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9" tIns="121919" rIns="121919" bIns="121919" numCol="1" anchor="t">
              <a:spAutoFit/>
            </a:bodyPr>
            <a:lstStyle>
              <a:lvl1pPr>
                <a:defRPr sz="5200" b="1"/>
              </a:lvl1pPr>
            </a:lstStyle>
            <a:p>
              <a:r>
                <a:t>Crunch (Crunch CRN mode)</a:t>
              </a:r>
            </a:p>
          </p:txBody>
        </p:sp>
      </p:grpSp>
      <p:grpSp>
        <p:nvGrpSpPr>
          <p:cNvPr id="153" name="Group"/>
          <p:cNvGrpSpPr/>
          <p:nvPr/>
        </p:nvGrpSpPr>
        <p:grpSpPr>
          <a:xfrm>
            <a:off x="1866900" y="4542413"/>
            <a:ext cx="21515543" cy="2600179"/>
            <a:chOff x="0" y="0"/>
            <a:chExt cx="21515542" cy="2600177"/>
          </a:xfrm>
        </p:grpSpPr>
        <p:sp>
          <p:nvSpPr>
            <p:cNvPr id="141" name="High Voltage"/>
            <p:cNvSpPr/>
            <p:nvPr/>
          </p:nvSpPr>
          <p:spPr>
            <a:xfrm rot="16200000">
              <a:off x="15450652" y="1019094"/>
              <a:ext cx="815490" cy="1818479"/>
            </a:xfrm>
            <a:custGeom>
              <a:avLst/>
              <a:gdLst/>
              <a:ahLst/>
              <a:cxnLst>
                <a:cxn ang="0">
                  <a:pos x="wd2" y="hd2"/>
                </a:cxn>
                <a:cxn ang="5400000">
                  <a:pos x="wd2" y="hd2"/>
                </a:cxn>
                <a:cxn ang="10800000">
                  <a:pos x="wd2" y="hd2"/>
                </a:cxn>
                <a:cxn ang="16200000">
                  <a:pos x="wd2" y="hd2"/>
                </a:cxn>
              </a:cxnLst>
              <a:rect l="0" t="0" r="r" b="b"/>
              <a:pathLst>
                <a:path w="21600" h="21600" extrusionOk="0">
                  <a:moveTo>
                    <a:pt x="6693" y="0"/>
                  </a:moveTo>
                  <a:lnTo>
                    <a:pt x="0" y="14180"/>
                  </a:lnTo>
                  <a:lnTo>
                    <a:pt x="13308" y="11222"/>
                  </a:lnTo>
                  <a:lnTo>
                    <a:pt x="10366" y="17893"/>
                  </a:lnTo>
                  <a:lnTo>
                    <a:pt x="6675" y="17567"/>
                  </a:lnTo>
                  <a:cubicBezTo>
                    <a:pt x="6360" y="17540"/>
                    <a:pt x="6128" y="17697"/>
                    <a:pt x="6305" y="17817"/>
                  </a:cubicBezTo>
                  <a:lnTo>
                    <a:pt x="12214" y="21600"/>
                  </a:lnTo>
                  <a:lnTo>
                    <a:pt x="18116" y="17822"/>
                  </a:lnTo>
                  <a:cubicBezTo>
                    <a:pt x="18294" y="17702"/>
                    <a:pt x="18059" y="17544"/>
                    <a:pt x="17742" y="17574"/>
                  </a:cubicBezTo>
                  <a:lnTo>
                    <a:pt x="14134" y="17900"/>
                  </a:lnTo>
                  <a:lnTo>
                    <a:pt x="21600" y="7126"/>
                  </a:lnTo>
                  <a:lnTo>
                    <a:pt x="6890" y="10410"/>
                  </a:lnTo>
                  <a:lnTo>
                    <a:pt x="15555" y="0"/>
                  </a:lnTo>
                  <a:lnTo>
                    <a:pt x="6693" y="0"/>
                  </a:lnTo>
                  <a:close/>
                </a:path>
              </a:pathLst>
            </a:custGeom>
            <a:gradFill flip="none" rotWithShape="1">
              <a:gsLst>
                <a:gs pos="0">
                  <a:schemeClr val="accent4">
                    <a:lumOff val="28974"/>
                  </a:schemeClr>
                </a:gs>
                <a:gs pos="35000">
                  <a:srgbClr val="CFCFCF"/>
                </a:gs>
                <a:gs pos="100000">
                  <a:schemeClr val="accent4">
                    <a:lumOff val="48879"/>
                  </a:schemeClr>
                </a:gs>
              </a:gsLst>
              <a:lin ang="16200000" scaled="0"/>
            </a:gradFill>
            <a:ln w="25400" cap="flat">
              <a:solidFill>
                <a:srgbClr val="000000"/>
              </a:solidFill>
              <a:prstDash val="solid"/>
              <a:round/>
            </a:ln>
            <a:effectLst>
              <a:outerShdw blurRad="101600" dist="50800" dir="5400000" rotWithShape="0">
                <a:srgbClr val="000000">
                  <a:alpha val="38000"/>
                </a:srgbClr>
              </a:outerShdw>
            </a:effectLst>
          </p:spPr>
          <p:txBody>
            <a:bodyPr wrap="square" lIns="121919" tIns="121919" rIns="121919" bIns="121919" numCol="1" anchor="ctr">
              <a:noAutofit/>
            </a:bodyPr>
            <a:lstStyle/>
            <a:p>
              <a:endParaRPr/>
            </a:p>
          </p:txBody>
        </p:sp>
        <p:sp>
          <p:nvSpPr>
            <p:cNvPr id="142" name="Image"/>
            <p:cNvSpPr/>
            <p:nvPr/>
          </p:nvSpPr>
          <p:spPr>
            <a:xfrm>
              <a:off x="227424" y="1377266"/>
              <a:ext cx="1776145" cy="1102123"/>
            </a:xfrm>
            <a:prstGeom prst="rect">
              <a:avLst/>
            </a:prstGeom>
            <a:solidFill>
              <a:schemeClr val="accent3">
                <a:lumOff val="44000"/>
              </a:schemeClr>
            </a:solidFill>
            <a:ln w="63500" cap="flat">
              <a:solidFill>
                <a:srgbClr val="9BC44D"/>
              </a:solidFill>
              <a:prstDash val="solid"/>
              <a:round/>
            </a:ln>
            <a:effectLst>
              <a:outerShdw blurRad="101600" dist="50800" dir="5400000" rotWithShape="0">
                <a:srgbClr val="000000">
                  <a:alpha val="3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1919" tIns="121919" rIns="121919" bIns="121919" numCol="1" anchor="ctr">
              <a:noAutofit/>
            </a:bodyPr>
            <a:lstStyle>
              <a:lvl1pPr algn="ctr"/>
            </a:lstStyle>
            <a:p>
              <a:r>
                <a:t>Image</a:t>
              </a:r>
            </a:p>
          </p:txBody>
        </p:sp>
        <p:sp>
          <p:nvSpPr>
            <p:cNvPr id="143" name="Arrow"/>
            <p:cNvSpPr/>
            <p:nvPr/>
          </p:nvSpPr>
          <p:spPr>
            <a:xfrm>
              <a:off x="2242490" y="1541791"/>
              <a:ext cx="773072" cy="773071"/>
            </a:xfrm>
            <a:prstGeom prst="rightArrow">
              <a:avLst>
                <a:gd name="adj1" fmla="val 32000"/>
                <a:gd name="adj2" fmla="val 64000"/>
              </a:avLst>
            </a:prstGeom>
            <a:solidFill>
              <a:schemeClr val="accent3">
                <a:lumOff val="44000"/>
              </a:schemeClr>
            </a:solidFill>
            <a:ln w="63500" cap="flat">
              <a:solidFill>
                <a:srgbClr val="9BC44D"/>
              </a:solidFill>
              <a:prstDash val="solid"/>
              <a:round/>
            </a:ln>
            <a:effectLst>
              <a:outerShdw blurRad="101600" dist="50800" dir="5400000" rotWithShape="0">
                <a:srgbClr val="000000">
                  <a:alpha val="35000"/>
                </a:srgbClr>
              </a:outerShdw>
            </a:effectLst>
          </p:spPr>
          <p:txBody>
            <a:bodyPr wrap="square" lIns="121919" tIns="121919" rIns="121919" bIns="121919" numCol="1" anchor="ctr">
              <a:noAutofit/>
            </a:bodyPr>
            <a:lstStyle/>
            <a:p>
              <a:endParaRPr/>
            </a:p>
          </p:txBody>
        </p:sp>
        <p:sp>
          <p:nvSpPr>
            <p:cNvPr id="144" name="Arrow"/>
            <p:cNvSpPr/>
            <p:nvPr/>
          </p:nvSpPr>
          <p:spPr>
            <a:xfrm>
              <a:off x="7568490" y="1541792"/>
              <a:ext cx="773072" cy="773071"/>
            </a:xfrm>
            <a:prstGeom prst="rightArrow">
              <a:avLst>
                <a:gd name="adj1" fmla="val 32000"/>
                <a:gd name="adj2" fmla="val 64000"/>
              </a:avLst>
            </a:prstGeom>
            <a:solidFill>
              <a:schemeClr val="accent3">
                <a:lumOff val="44000"/>
              </a:schemeClr>
            </a:solidFill>
            <a:ln w="63500" cap="flat">
              <a:solidFill>
                <a:srgbClr val="9BC44D"/>
              </a:solidFill>
              <a:prstDash val="solid"/>
              <a:round/>
            </a:ln>
            <a:effectLst>
              <a:outerShdw blurRad="101600" dist="50800" dir="5400000" rotWithShape="0">
                <a:srgbClr val="000000">
                  <a:alpha val="35000"/>
                </a:srgbClr>
              </a:outerShdw>
            </a:effectLst>
          </p:spPr>
          <p:txBody>
            <a:bodyPr wrap="square" lIns="121919" tIns="121919" rIns="121919" bIns="121919" numCol="1" anchor="ctr">
              <a:noAutofit/>
            </a:bodyPr>
            <a:lstStyle/>
            <a:p>
              <a:endParaRPr/>
            </a:p>
          </p:txBody>
        </p:sp>
        <p:sp>
          <p:nvSpPr>
            <p:cNvPr id="145" name="RDO"/>
            <p:cNvSpPr/>
            <p:nvPr/>
          </p:nvSpPr>
          <p:spPr>
            <a:xfrm>
              <a:off x="8625746" y="1377266"/>
              <a:ext cx="1526379" cy="1102123"/>
            </a:xfrm>
            <a:prstGeom prst="rect">
              <a:avLst/>
            </a:prstGeom>
            <a:solidFill>
              <a:schemeClr val="accent3">
                <a:lumOff val="44000"/>
              </a:schemeClr>
            </a:solidFill>
            <a:ln w="63500" cap="flat">
              <a:solidFill>
                <a:srgbClr val="9BC44D"/>
              </a:solidFill>
              <a:prstDash val="solid"/>
              <a:round/>
            </a:ln>
            <a:effectLst>
              <a:outerShdw blurRad="101600" dist="50800" dir="5400000" rotWithShape="0">
                <a:srgbClr val="000000">
                  <a:alpha val="3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1919" tIns="121919" rIns="121919" bIns="121919" numCol="1" anchor="ctr">
              <a:noAutofit/>
            </a:bodyPr>
            <a:lstStyle>
              <a:lvl1pPr algn="ctr"/>
            </a:lstStyle>
            <a:p>
              <a:r>
                <a:t>RDO</a:t>
              </a:r>
            </a:p>
          </p:txBody>
        </p:sp>
        <p:sp>
          <p:nvSpPr>
            <p:cNvPr id="146" name="Arrow"/>
            <p:cNvSpPr/>
            <p:nvPr/>
          </p:nvSpPr>
          <p:spPr>
            <a:xfrm>
              <a:off x="10397821" y="1541792"/>
              <a:ext cx="773072" cy="773071"/>
            </a:xfrm>
            <a:prstGeom prst="rightArrow">
              <a:avLst>
                <a:gd name="adj1" fmla="val 32000"/>
                <a:gd name="adj2" fmla="val 64000"/>
              </a:avLst>
            </a:prstGeom>
            <a:solidFill>
              <a:schemeClr val="accent3">
                <a:lumOff val="44000"/>
              </a:schemeClr>
            </a:solidFill>
            <a:ln w="63500" cap="flat">
              <a:solidFill>
                <a:srgbClr val="9BC44D"/>
              </a:solidFill>
              <a:prstDash val="solid"/>
              <a:round/>
            </a:ln>
            <a:effectLst>
              <a:outerShdw blurRad="101600" dist="50800" dir="5400000" rotWithShape="0">
                <a:srgbClr val="000000">
                  <a:alpha val="35000"/>
                </a:srgbClr>
              </a:outerShdw>
            </a:effectLst>
          </p:spPr>
          <p:txBody>
            <a:bodyPr wrap="square" lIns="121919" tIns="121919" rIns="121919" bIns="121919" numCol="1" anchor="ctr">
              <a:noAutofit/>
            </a:bodyPr>
            <a:lstStyle/>
            <a:p>
              <a:endParaRPr/>
            </a:p>
          </p:txBody>
        </p:sp>
        <p:sp>
          <p:nvSpPr>
            <p:cNvPr id="147" name="{LZ,zStandard}"/>
            <p:cNvSpPr/>
            <p:nvPr/>
          </p:nvSpPr>
          <p:spPr>
            <a:xfrm>
              <a:off x="11413131" y="1377266"/>
              <a:ext cx="3324623" cy="1102123"/>
            </a:xfrm>
            <a:prstGeom prst="rect">
              <a:avLst/>
            </a:prstGeom>
            <a:solidFill>
              <a:schemeClr val="accent3">
                <a:lumOff val="44000"/>
              </a:schemeClr>
            </a:solidFill>
            <a:ln w="63500" cap="flat">
              <a:solidFill>
                <a:srgbClr val="9BC44D"/>
              </a:solidFill>
              <a:prstDash val="solid"/>
              <a:round/>
            </a:ln>
            <a:effectLst>
              <a:outerShdw blurRad="101600" dist="50800" dir="5400000" rotWithShape="0">
                <a:srgbClr val="000000">
                  <a:alpha val="3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1919" tIns="121919" rIns="121919" bIns="121919" numCol="1" anchor="ctr">
              <a:noAutofit/>
            </a:bodyPr>
            <a:lstStyle>
              <a:lvl1pPr algn="ctr"/>
            </a:lstStyle>
            <a:p>
              <a:r>
                <a:t>{LZ,zStandard}</a:t>
              </a:r>
            </a:p>
          </p:txBody>
        </p:sp>
        <p:sp>
          <p:nvSpPr>
            <p:cNvPr id="148" name="Inflate"/>
            <p:cNvSpPr/>
            <p:nvPr/>
          </p:nvSpPr>
          <p:spPr>
            <a:xfrm>
              <a:off x="16979039" y="1377266"/>
              <a:ext cx="1776146" cy="1102123"/>
            </a:xfrm>
            <a:prstGeom prst="rect">
              <a:avLst/>
            </a:prstGeom>
            <a:solidFill>
              <a:schemeClr val="accent3">
                <a:lumOff val="44000"/>
              </a:schemeClr>
            </a:solidFill>
            <a:ln w="63500" cap="flat">
              <a:solidFill>
                <a:srgbClr val="9BC44D"/>
              </a:solidFill>
              <a:prstDash val="solid"/>
              <a:round/>
            </a:ln>
            <a:effectLst>
              <a:outerShdw blurRad="101600" dist="50800" dir="5400000" rotWithShape="0">
                <a:srgbClr val="000000">
                  <a:alpha val="3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1919" tIns="121919" rIns="121919" bIns="121919" numCol="1" anchor="ctr">
              <a:noAutofit/>
            </a:bodyPr>
            <a:lstStyle>
              <a:lvl1pPr algn="ctr"/>
            </a:lstStyle>
            <a:p>
              <a:r>
                <a:t>Inflate</a:t>
              </a:r>
            </a:p>
          </p:txBody>
        </p:sp>
        <p:sp>
          <p:nvSpPr>
            <p:cNvPr id="149" name="GPU"/>
            <p:cNvSpPr/>
            <p:nvPr/>
          </p:nvSpPr>
          <p:spPr>
            <a:xfrm>
              <a:off x="19989164" y="1377266"/>
              <a:ext cx="1526379" cy="1102123"/>
            </a:xfrm>
            <a:prstGeom prst="rect">
              <a:avLst/>
            </a:prstGeom>
            <a:solidFill>
              <a:schemeClr val="accent3">
                <a:lumOff val="44000"/>
              </a:schemeClr>
            </a:solidFill>
            <a:ln w="63500" cap="flat">
              <a:solidFill>
                <a:srgbClr val="9BC44D"/>
              </a:solidFill>
              <a:prstDash val="solid"/>
              <a:round/>
            </a:ln>
            <a:effectLst>
              <a:outerShdw blurRad="101600" dist="50800" dir="5400000" rotWithShape="0">
                <a:srgbClr val="000000">
                  <a:alpha val="3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1919" tIns="121919" rIns="121919" bIns="121919" numCol="1" anchor="ctr">
              <a:noAutofit/>
            </a:bodyPr>
            <a:lstStyle>
              <a:lvl1pPr algn="ctr"/>
            </a:lstStyle>
            <a:p>
              <a:r>
                <a:t>GPU</a:t>
              </a:r>
            </a:p>
          </p:txBody>
        </p:sp>
        <p:sp>
          <p:nvSpPr>
            <p:cNvPr id="150" name="Arrow"/>
            <p:cNvSpPr/>
            <p:nvPr/>
          </p:nvSpPr>
          <p:spPr>
            <a:xfrm>
              <a:off x="18985639" y="1541792"/>
              <a:ext cx="773071" cy="773071"/>
            </a:xfrm>
            <a:prstGeom prst="rightArrow">
              <a:avLst>
                <a:gd name="adj1" fmla="val 32000"/>
                <a:gd name="adj2" fmla="val 64000"/>
              </a:avLst>
            </a:prstGeom>
            <a:solidFill>
              <a:schemeClr val="accent3">
                <a:lumOff val="44000"/>
              </a:schemeClr>
            </a:solidFill>
            <a:ln w="63500" cap="flat">
              <a:solidFill>
                <a:srgbClr val="9BC44D"/>
              </a:solidFill>
              <a:prstDash val="solid"/>
              <a:round/>
            </a:ln>
            <a:effectLst>
              <a:outerShdw blurRad="101600" dist="50800" dir="5400000" rotWithShape="0">
                <a:srgbClr val="000000">
                  <a:alpha val="35000"/>
                </a:srgbClr>
              </a:outerShdw>
            </a:effectLst>
          </p:spPr>
          <p:txBody>
            <a:bodyPr wrap="square" lIns="121919" tIns="121919" rIns="121919" bIns="121919" numCol="1" anchor="ctr">
              <a:noAutofit/>
            </a:bodyPr>
            <a:lstStyle/>
            <a:p>
              <a:endParaRPr/>
            </a:p>
          </p:txBody>
        </p:sp>
        <p:sp>
          <p:nvSpPr>
            <p:cNvPr id="151" name="Rate Distortion Optimization (Crunch RDO Mode)"/>
            <p:cNvSpPr txBox="1"/>
            <p:nvPr/>
          </p:nvSpPr>
          <p:spPr>
            <a:xfrm>
              <a:off x="0" y="0"/>
              <a:ext cx="15665336" cy="984236"/>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9" tIns="121919" rIns="121919" bIns="121919" numCol="1" anchor="t">
              <a:spAutoFit/>
            </a:bodyPr>
            <a:lstStyle>
              <a:lvl1pPr>
                <a:defRPr sz="5200" b="1"/>
              </a:lvl1pPr>
            </a:lstStyle>
            <a:p>
              <a:r>
                <a:t>Rate Distortion Optimization (Crunch RDO Mode)</a:t>
              </a:r>
            </a:p>
          </p:txBody>
        </p:sp>
        <p:sp>
          <p:nvSpPr>
            <p:cNvPr id="152" name="BC[1-5], ETC[12], ASTC 4x4"/>
            <p:cNvSpPr/>
            <p:nvPr/>
          </p:nvSpPr>
          <p:spPr>
            <a:xfrm>
              <a:off x="3278291" y="1256477"/>
              <a:ext cx="3996533" cy="1343701"/>
            </a:xfrm>
            <a:prstGeom prst="rect">
              <a:avLst/>
            </a:prstGeom>
            <a:solidFill>
              <a:schemeClr val="accent3">
                <a:lumOff val="44000"/>
              </a:schemeClr>
            </a:solidFill>
            <a:ln w="63500" cap="flat">
              <a:solidFill>
                <a:srgbClr val="9BC44D"/>
              </a:solidFill>
              <a:prstDash val="solid"/>
              <a:round/>
            </a:ln>
            <a:effectLst>
              <a:outerShdw blurRad="101600" dist="50800" dir="5400000" rotWithShape="0">
                <a:srgbClr val="000000">
                  <a:alpha val="3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1919" tIns="121919" rIns="121919" bIns="121919" numCol="1" anchor="ctr">
              <a:noAutofit/>
            </a:bodyPr>
            <a:lstStyle>
              <a:lvl1pPr algn="ctr"/>
            </a:lstStyle>
            <a:p>
              <a:r>
                <a:t>BC[1-5], ETC[12], ASTC 4x4</a:t>
              </a:r>
            </a:p>
          </p:txBody>
        </p:sp>
      </p:grpSp>
      <p:sp>
        <p:nvSpPr>
          <p:cNvPr id="154" name="Supercompression"/>
          <p:cNvSpPr txBox="1"/>
          <p:nvPr/>
        </p:nvSpPr>
        <p:spPr>
          <a:xfrm>
            <a:off x="1866900" y="2085913"/>
            <a:ext cx="5885741" cy="101854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9" tIns="121919" rIns="121919" bIns="121919">
            <a:spAutoFit/>
          </a:bodyPr>
          <a:lstStyle>
            <a:lvl1pPr>
              <a:defRPr sz="5200" b="1">
                <a:latin typeface="Trebuchet MS"/>
                <a:ea typeface="Trebuchet MS"/>
                <a:cs typeface="Trebuchet MS"/>
                <a:sym typeface="Trebuchet MS"/>
              </a:defRPr>
            </a:lvl1pPr>
          </a:lstStyle>
          <a:p>
            <a:r>
              <a:t>Supercompression</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invX="1"/>
      </p:transition>
    </mc:Choice>
    <mc:Choice xmlns:p14="http://schemas.microsoft.com/office/powerpoint/2010/main" xmlns:a14="http://schemas.microsoft.com/office/drawing/2010/main" xmlns:m="http://schemas.openxmlformats.org/officeDocument/2006/math" xmlns="" Requires="p14">
      <p:transition spd="slow" advClick="1" p14:dur="1500">
        <p:wipe dir="l"/>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153"/>
                                        </p:tgtEl>
                                        <p:attrNameLst>
                                          <p:attrName>style.visibility</p:attrName>
                                        </p:attrNameLst>
                                      </p:cBhvr>
                                      <p:to>
                                        <p:strVal val="visible"/>
                                      </p:to>
                                    </p:set>
                                    <p:anim calcmode="lin" valueType="num">
                                      <p:cBhvr>
                                        <p:cTn id="7" dur="2500" fill="hold"/>
                                        <p:tgtEl>
                                          <p:spTgt spid="153"/>
                                        </p:tgtEl>
                                        <p:attrNameLst>
                                          <p:attrName>ppt_w</p:attrName>
                                        </p:attrNameLst>
                                      </p:cBhvr>
                                      <p:tavLst>
                                        <p:tav tm="0">
                                          <p:val>
                                            <p:fltVal val="0"/>
                                          </p:val>
                                        </p:tav>
                                        <p:tav tm="100000">
                                          <p:val>
                                            <p:strVal val="#ppt_w"/>
                                          </p:val>
                                        </p:tav>
                                      </p:tavLst>
                                    </p:anim>
                                    <p:anim calcmode="lin" valueType="num">
                                      <p:cBhvr>
                                        <p:cTn id="8" dur="2500" fill="hold"/>
                                        <p:tgtEl>
                                          <p:spTgt spid="15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2" nodeType="clickEffect">
                                  <p:stCondLst>
                                    <p:cond delay="0"/>
                                  </p:stCondLst>
                                  <p:iterate>
                                    <p:tmAbs val="0"/>
                                  </p:iterate>
                                  <p:childTnLst>
                                    <p:set>
                                      <p:cBhvr>
                                        <p:cTn id="12" fill="hold"/>
                                        <p:tgtEl>
                                          <p:spTgt spid="140"/>
                                        </p:tgtEl>
                                        <p:attrNameLst>
                                          <p:attrName>style.visibility</p:attrName>
                                        </p:attrNameLst>
                                      </p:cBhvr>
                                      <p:to>
                                        <p:strVal val="visible"/>
                                      </p:to>
                                    </p:set>
                                    <p:anim calcmode="lin" valueType="num">
                                      <p:cBhvr>
                                        <p:cTn id="13" dur="2500" fill="hold"/>
                                        <p:tgtEl>
                                          <p:spTgt spid="140"/>
                                        </p:tgtEl>
                                        <p:attrNameLst>
                                          <p:attrName>ppt_w</p:attrName>
                                        </p:attrNameLst>
                                      </p:cBhvr>
                                      <p:tavLst>
                                        <p:tav tm="0">
                                          <p:val>
                                            <p:fltVal val="0"/>
                                          </p:val>
                                        </p:tav>
                                        <p:tav tm="100000">
                                          <p:val>
                                            <p:strVal val="#ppt_w"/>
                                          </p:val>
                                        </p:tav>
                                      </p:tavLst>
                                    </p:anim>
                                    <p:anim calcmode="lin" valueType="num">
                                      <p:cBhvr>
                                        <p:cTn id="14" dur="2500" fill="hold"/>
                                        <p:tgtEl>
                                          <p:spTgt spid="14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 grpId="2" animBg="1" advAuto="0"/>
      <p:bldP spid="153" grpId="1"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lide Number"/>
          <p:cNvSpPr txBox="1">
            <a:spLocks noGrp="1"/>
          </p:cNvSpPr>
          <p:nvPr>
            <p:ph type="sldNum" sz="quarter" idx="2"/>
          </p:nvPr>
        </p:nvSpPr>
        <p:spPr>
          <a:xfrm>
            <a:off x="23884467" y="13271500"/>
            <a:ext cx="261929" cy="3925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a:t>
            </a:fld>
            <a:endParaRPr/>
          </a:p>
        </p:txBody>
      </p:sp>
      <p:sp>
        <p:nvSpPr>
          <p:cNvPr id="159" name="Image Bits - Solving the Googol of formats"/>
          <p:cNvSpPr txBox="1">
            <a:spLocks noGrp="1"/>
          </p:cNvSpPr>
          <p:nvPr>
            <p:ph type="title"/>
          </p:nvPr>
        </p:nvSpPr>
        <p:spPr>
          <a:prstGeom prst="rect">
            <a:avLst/>
          </a:prstGeom>
        </p:spPr>
        <p:txBody>
          <a:bodyPr/>
          <a:lstStyle>
            <a:lvl1pPr>
              <a:lnSpc>
                <a:spcPct val="104999"/>
              </a:lnSpc>
            </a:lvl1pPr>
          </a:lstStyle>
          <a:p>
            <a:r>
              <a:t>Image Bits - Solving the Googol of formats</a:t>
            </a:r>
          </a:p>
        </p:txBody>
      </p:sp>
      <p:sp>
        <p:nvSpPr>
          <p:cNvPr id="160" name="Line"/>
          <p:cNvSpPr/>
          <p:nvPr/>
        </p:nvSpPr>
        <p:spPr>
          <a:xfrm>
            <a:off x="2148518" y="12215386"/>
            <a:ext cx="2099343" cy="1"/>
          </a:xfrm>
          <a:prstGeom prst="line">
            <a:avLst/>
          </a:prstGeom>
          <a:ln w="63500">
            <a:solidFill>
              <a:schemeClr val="accent4"/>
            </a:solidFill>
          </a:ln>
          <a:effectLst>
            <a:outerShdw blurRad="63500" dist="50800" dir="5400000" rotWithShape="0">
              <a:srgbClr val="000000">
                <a:alpha val="38000"/>
              </a:srgbClr>
            </a:outerShdw>
          </a:effectLst>
        </p:spPr>
        <p:txBody>
          <a:bodyPr lIns="121919" tIns="121919" rIns="121919" bIns="121919"/>
          <a:lstStyle/>
          <a:p>
            <a:endParaRPr/>
          </a:p>
        </p:txBody>
      </p:sp>
      <p:sp>
        <p:nvSpPr>
          <p:cNvPr id="161" name="Work in Progress. Code not yet in repo.…"/>
          <p:cNvSpPr txBox="1"/>
          <p:nvPr/>
        </p:nvSpPr>
        <p:spPr>
          <a:xfrm>
            <a:off x="1466219" y="12326182"/>
            <a:ext cx="7839610" cy="1222588"/>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7000" tIns="127000" rIns="127000" bIns="127000">
            <a:spAutoFit/>
          </a:bodyPr>
          <a:lstStyle/>
          <a:p>
            <a:pPr marL="882315" lvl="1" indent="-374315">
              <a:lnSpc>
                <a:spcPct val="104999"/>
              </a:lnSpc>
              <a:spcBef>
                <a:spcPts val="1000"/>
              </a:spcBef>
              <a:buSzPct val="100000"/>
              <a:buAutoNum type="arabicPeriod"/>
              <a:defRPr sz="2800" b="1">
                <a:latin typeface="Trebuchet MS"/>
                <a:ea typeface="Trebuchet MS"/>
                <a:cs typeface="Trebuchet MS"/>
                <a:sym typeface="Trebuchet MS"/>
              </a:defRPr>
            </a:pPr>
            <a:r>
              <a:t>Work in Progress. Code not yet in repo.</a:t>
            </a:r>
          </a:p>
          <a:p>
            <a:pPr marL="882315" lvl="1" indent="-374315">
              <a:lnSpc>
                <a:spcPct val="104999"/>
              </a:lnSpc>
              <a:spcBef>
                <a:spcPts val="1000"/>
              </a:spcBef>
              <a:buSzPct val="100000"/>
              <a:buAutoNum type="arabicPeriod"/>
              <a:defRPr sz="2800" b="1">
                <a:latin typeface="Trebuchet MS"/>
                <a:ea typeface="Trebuchet MS"/>
                <a:cs typeface="Trebuchet MS"/>
                <a:sym typeface="Trebuchet MS"/>
              </a:defRPr>
            </a:pPr>
            <a:r>
              <a:t>No transcode necessary</a:t>
            </a:r>
          </a:p>
        </p:txBody>
      </p:sp>
      <p:sp>
        <p:nvSpPr>
          <p:cNvPr id="162" name="High Voltage"/>
          <p:cNvSpPr/>
          <p:nvPr/>
        </p:nvSpPr>
        <p:spPr>
          <a:xfrm rot="3020755">
            <a:off x="9661221" y="5506692"/>
            <a:ext cx="1184855" cy="2642135"/>
          </a:xfrm>
          <a:custGeom>
            <a:avLst/>
            <a:gdLst/>
            <a:ahLst/>
            <a:cxnLst>
              <a:cxn ang="0">
                <a:pos x="wd2" y="hd2"/>
              </a:cxn>
              <a:cxn ang="5400000">
                <a:pos x="wd2" y="hd2"/>
              </a:cxn>
              <a:cxn ang="10800000">
                <a:pos x="wd2" y="hd2"/>
              </a:cxn>
              <a:cxn ang="16200000">
                <a:pos x="wd2" y="hd2"/>
              </a:cxn>
            </a:cxnLst>
            <a:rect l="0" t="0" r="r" b="b"/>
            <a:pathLst>
              <a:path w="21600" h="21600" extrusionOk="0">
                <a:moveTo>
                  <a:pt x="6693" y="0"/>
                </a:moveTo>
                <a:lnTo>
                  <a:pt x="0" y="14180"/>
                </a:lnTo>
                <a:lnTo>
                  <a:pt x="13308" y="11222"/>
                </a:lnTo>
                <a:lnTo>
                  <a:pt x="10366" y="17893"/>
                </a:lnTo>
                <a:lnTo>
                  <a:pt x="6675" y="17567"/>
                </a:lnTo>
                <a:cubicBezTo>
                  <a:pt x="6360" y="17540"/>
                  <a:pt x="6128" y="17697"/>
                  <a:pt x="6305" y="17817"/>
                </a:cubicBezTo>
                <a:lnTo>
                  <a:pt x="12214" y="21600"/>
                </a:lnTo>
                <a:lnTo>
                  <a:pt x="18116" y="17822"/>
                </a:lnTo>
                <a:cubicBezTo>
                  <a:pt x="18294" y="17702"/>
                  <a:pt x="18059" y="17544"/>
                  <a:pt x="17742" y="17574"/>
                </a:cubicBezTo>
                <a:lnTo>
                  <a:pt x="14134" y="17900"/>
                </a:lnTo>
                <a:lnTo>
                  <a:pt x="21600" y="7126"/>
                </a:lnTo>
                <a:lnTo>
                  <a:pt x="6890" y="10410"/>
                </a:lnTo>
                <a:lnTo>
                  <a:pt x="15555" y="0"/>
                </a:lnTo>
                <a:lnTo>
                  <a:pt x="6693" y="0"/>
                </a:lnTo>
                <a:close/>
              </a:path>
            </a:pathLst>
          </a:custGeom>
          <a:gradFill>
            <a:gsLst>
              <a:gs pos="0">
                <a:schemeClr val="accent4">
                  <a:lumOff val="28974"/>
                </a:schemeClr>
              </a:gs>
              <a:gs pos="35000">
                <a:srgbClr val="CFCFCF"/>
              </a:gs>
              <a:gs pos="100000">
                <a:schemeClr val="accent4">
                  <a:lumOff val="48879"/>
                </a:schemeClr>
              </a:gs>
            </a:gsLst>
            <a:lin ang="16200000"/>
          </a:gradFill>
          <a:ln w="25400">
            <a:solidFill>
              <a:srgbClr val="000000"/>
            </a:solidFill>
          </a:ln>
          <a:effectLst>
            <a:outerShdw blurRad="101600" dist="50800" dir="5400000" rotWithShape="0">
              <a:srgbClr val="000000">
                <a:alpha val="38000"/>
              </a:srgbClr>
            </a:outerShdw>
          </a:effectLst>
        </p:spPr>
        <p:txBody>
          <a:bodyPr lIns="121919" tIns="121919" rIns="121919" bIns="121919" anchor="ctr"/>
          <a:lstStyle/>
          <a:p>
            <a:endParaRPr/>
          </a:p>
        </p:txBody>
      </p:sp>
      <p:sp>
        <p:nvSpPr>
          <p:cNvPr id="163" name="Image"/>
          <p:cNvSpPr/>
          <p:nvPr/>
        </p:nvSpPr>
        <p:spPr>
          <a:xfrm>
            <a:off x="2146360" y="4518927"/>
            <a:ext cx="1776145" cy="1102123"/>
          </a:xfrm>
          <a:prstGeom prst="rect">
            <a:avLst/>
          </a:prstGeom>
          <a:solidFill>
            <a:schemeClr val="accent3">
              <a:lumOff val="44000"/>
            </a:schemeClr>
          </a:solidFill>
          <a:ln w="63500">
            <a:solidFill>
              <a:srgbClr val="9BC44D"/>
            </a:solidFill>
          </a:ln>
          <a:effectLst>
            <a:outerShdw blurRad="101600" dist="50800" dir="5400000" rotWithShape="0">
              <a:srgbClr val="000000">
                <a:alpha val="3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9" tIns="121919" rIns="121919" bIns="121919" anchor="ctr"/>
          <a:lstStyle>
            <a:lvl1pPr algn="ctr"/>
          </a:lstStyle>
          <a:p>
            <a:r>
              <a:t>Image</a:t>
            </a:r>
          </a:p>
        </p:txBody>
      </p:sp>
      <p:sp>
        <p:nvSpPr>
          <p:cNvPr id="164" name="Arrow"/>
          <p:cNvSpPr/>
          <p:nvPr/>
        </p:nvSpPr>
        <p:spPr>
          <a:xfrm>
            <a:off x="4212226" y="4683452"/>
            <a:ext cx="773072" cy="773071"/>
          </a:xfrm>
          <a:prstGeom prst="rightArrow">
            <a:avLst>
              <a:gd name="adj1" fmla="val 32000"/>
              <a:gd name="adj2" fmla="val 64000"/>
            </a:avLst>
          </a:prstGeom>
          <a:solidFill>
            <a:schemeClr val="accent3">
              <a:lumOff val="44000"/>
            </a:schemeClr>
          </a:solidFill>
          <a:ln w="63500">
            <a:solidFill>
              <a:srgbClr val="9BC44D"/>
            </a:solidFill>
          </a:ln>
          <a:effectLst>
            <a:outerShdw blurRad="101600" dist="50800" dir="5400000" rotWithShape="0">
              <a:srgbClr val="000000">
                <a:alpha val="35000"/>
              </a:srgbClr>
            </a:outerShdw>
          </a:effectLst>
        </p:spPr>
        <p:txBody>
          <a:bodyPr lIns="121919" tIns="121919" rIns="121919" bIns="121919" anchor="ctr"/>
          <a:lstStyle/>
          <a:p>
            <a:endParaRPr/>
          </a:p>
        </p:txBody>
      </p:sp>
      <p:sp>
        <p:nvSpPr>
          <p:cNvPr id="165" name="Transcodable format (ETC1S)"/>
          <p:cNvSpPr/>
          <p:nvPr/>
        </p:nvSpPr>
        <p:spPr>
          <a:xfrm>
            <a:off x="5240787" y="4400255"/>
            <a:ext cx="3996532" cy="1339468"/>
          </a:xfrm>
          <a:prstGeom prst="rect">
            <a:avLst/>
          </a:prstGeom>
          <a:solidFill>
            <a:schemeClr val="accent3">
              <a:lumOff val="44000"/>
            </a:schemeClr>
          </a:solidFill>
          <a:ln w="63500">
            <a:solidFill>
              <a:srgbClr val="9BC44D"/>
            </a:solidFill>
          </a:ln>
          <a:effectLst>
            <a:outerShdw blurRad="101600" dist="50800" dir="5400000" rotWithShape="0">
              <a:srgbClr val="000000">
                <a:alpha val="3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9" tIns="121919" rIns="121919" bIns="121919" anchor="ctr"/>
          <a:lstStyle>
            <a:lvl1pPr algn="ctr"/>
          </a:lstStyle>
          <a:p>
            <a:r>
              <a:t>Transcodable format (ETC1S)</a:t>
            </a:r>
          </a:p>
        </p:txBody>
      </p:sp>
      <p:sp>
        <p:nvSpPr>
          <p:cNvPr id="166" name="Crunch (CRN)"/>
          <p:cNvSpPr/>
          <p:nvPr/>
        </p:nvSpPr>
        <p:spPr>
          <a:xfrm>
            <a:off x="10522099" y="4471753"/>
            <a:ext cx="3508680" cy="1102123"/>
          </a:xfrm>
          <a:prstGeom prst="rect">
            <a:avLst/>
          </a:prstGeom>
          <a:solidFill>
            <a:schemeClr val="accent3">
              <a:lumOff val="44000"/>
            </a:schemeClr>
          </a:solidFill>
          <a:ln w="63500">
            <a:solidFill>
              <a:srgbClr val="9BC44D"/>
            </a:solidFill>
          </a:ln>
          <a:effectLst>
            <a:outerShdw blurRad="101600" dist="50800" dir="5400000" rotWithShape="0">
              <a:srgbClr val="000000">
                <a:alpha val="3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9" tIns="121919" rIns="121919" bIns="121919" anchor="ctr"/>
          <a:lstStyle>
            <a:lvl1pPr algn="ctr"/>
          </a:lstStyle>
          <a:p>
            <a:r>
              <a:t>Crunch (CRN)</a:t>
            </a:r>
          </a:p>
        </p:txBody>
      </p:sp>
      <p:sp>
        <p:nvSpPr>
          <p:cNvPr id="167" name="Arrow"/>
          <p:cNvSpPr/>
          <p:nvPr/>
        </p:nvSpPr>
        <p:spPr>
          <a:xfrm>
            <a:off x="9493539" y="4683453"/>
            <a:ext cx="773071" cy="773072"/>
          </a:xfrm>
          <a:prstGeom prst="rightArrow">
            <a:avLst>
              <a:gd name="adj1" fmla="val 32000"/>
              <a:gd name="adj2" fmla="val 64000"/>
            </a:avLst>
          </a:prstGeom>
          <a:solidFill>
            <a:schemeClr val="accent3">
              <a:lumOff val="44000"/>
            </a:schemeClr>
          </a:solidFill>
          <a:ln w="63500">
            <a:solidFill>
              <a:srgbClr val="9BC44D"/>
            </a:solidFill>
          </a:ln>
          <a:effectLst>
            <a:outerShdw blurRad="101600" dist="50800" dir="5400000" rotWithShape="0">
              <a:srgbClr val="000000">
                <a:alpha val="35000"/>
              </a:srgbClr>
            </a:outerShdw>
          </a:effectLst>
        </p:spPr>
        <p:txBody>
          <a:bodyPr lIns="121919" tIns="121919" rIns="121919" bIns="121919" anchor="ctr"/>
          <a:lstStyle/>
          <a:p>
            <a:endParaRPr/>
          </a:p>
        </p:txBody>
      </p:sp>
      <p:sp>
        <p:nvSpPr>
          <p:cNvPr id="168" name="Decrunch"/>
          <p:cNvSpPr/>
          <p:nvPr/>
        </p:nvSpPr>
        <p:spPr>
          <a:xfrm>
            <a:off x="7556710" y="8064854"/>
            <a:ext cx="2455073" cy="1102123"/>
          </a:xfrm>
          <a:prstGeom prst="rect">
            <a:avLst/>
          </a:prstGeom>
          <a:solidFill>
            <a:schemeClr val="accent3">
              <a:lumOff val="44000"/>
            </a:schemeClr>
          </a:solidFill>
          <a:ln w="63500">
            <a:solidFill>
              <a:srgbClr val="9BC44D"/>
            </a:solidFill>
          </a:ln>
          <a:effectLst>
            <a:outerShdw blurRad="101600" dist="50800" dir="5400000" rotWithShape="0">
              <a:srgbClr val="000000">
                <a:alpha val="3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9" tIns="121919" rIns="121919" bIns="121919" anchor="ctr"/>
          <a:lstStyle>
            <a:lvl1pPr algn="ctr"/>
          </a:lstStyle>
          <a:p>
            <a:r>
              <a:t>Decrunch</a:t>
            </a:r>
          </a:p>
        </p:txBody>
      </p:sp>
      <p:sp>
        <p:nvSpPr>
          <p:cNvPr id="169" name="Transcode"/>
          <p:cNvSpPr/>
          <p:nvPr/>
        </p:nvSpPr>
        <p:spPr>
          <a:xfrm>
            <a:off x="11380139" y="8064854"/>
            <a:ext cx="2597093" cy="1102123"/>
          </a:xfrm>
          <a:prstGeom prst="rect">
            <a:avLst/>
          </a:prstGeom>
          <a:solidFill>
            <a:schemeClr val="accent3">
              <a:lumOff val="44000"/>
            </a:schemeClr>
          </a:solidFill>
          <a:ln w="63500">
            <a:solidFill>
              <a:srgbClr val="9BC44D"/>
            </a:solidFill>
          </a:ln>
          <a:effectLst>
            <a:outerShdw blurRad="101600" dist="50800" dir="5400000" rotWithShape="0">
              <a:srgbClr val="000000">
                <a:alpha val="3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9" tIns="121919" rIns="121919" bIns="121919" anchor="ctr"/>
          <a:lstStyle>
            <a:lvl1pPr algn="ctr"/>
          </a:lstStyle>
          <a:p>
            <a:r>
              <a:t>Transcode</a:t>
            </a:r>
          </a:p>
        </p:txBody>
      </p:sp>
      <p:sp>
        <p:nvSpPr>
          <p:cNvPr id="170" name="Arrow"/>
          <p:cNvSpPr/>
          <p:nvPr/>
        </p:nvSpPr>
        <p:spPr>
          <a:xfrm>
            <a:off x="10319325" y="8229380"/>
            <a:ext cx="773072" cy="773072"/>
          </a:xfrm>
          <a:prstGeom prst="rightArrow">
            <a:avLst>
              <a:gd name="adj1" fmla="val 32000"/>
              <a:gd name="adj2" fmla="val 64000"/>
            </a:avLst>
          </a:prstGeom>
          <a:solidFill>
            <a:schemeClr val="accent3">
              <a:lumOff val="44000"/>
            </a:schemeClr>
          </a:solidFill>
          <a:ln w="63500">
            <a:solidFill>
              <a:srgbClr val="9BC44D"/>
            </a:solidFill>
          </a:ln>
          <a:effectLst>
            <a:outerShdw blurRad="101600" dist="50800" dir="5400000" rotWithShape="0">
              <a:srgbClr val="000000">
                <a:alpha val="35000"/>
              </a:srgbClr>
            </a:outerShdw>
          </a:effectLst>
        </p:spPr>
        <p:txBody>
          <a:bodyPr lIns="121919" tIns="121919" rIns="121919" bIns="121919" anchor="ctr"/>
          <a:lstStyle/>
          <a:p>
            <a:endParaRPr/>
          </a:p>
        </p:txBody>
      </p:sp>
      <p:sp>
        <p:nvSpPr>
          <p:cNvPr id="171" name="Universal Transcodable Format"/>
          <p:cNvSpPr txBox="1"/>
          <p:nvPr/>
        </p:nvSpPr>
        <p:spPr>
          <a:xfrm>
            <a:off x="1862666" y="2088281"/>
            <a:ext cx="10771164" cy="984236"/>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9" tIns="121919" rIns="121919" bIns="121919">
            <a:spAutoFit/>
          </a:bodyPr>
          <a:lstStyle>
            <a:lvl1pPr>
              <a:defRPr sz="5200" b="1"/>
            </a:lvl1pPr>
          </a:lstStyle>
          <a:p>
            <a:r>
              <a:t>Universal Transcodable Format</a:t>
            </a:r>
          </a:p>
        </p:txBody>
      </p:sp>
      <p:sp>
        <p:nvSpPr>
          <p:cNvPr id="172" name="ASTC{4x4,6x6,8x8}1…"/>
          <p:cNvSpPr/>
          <p:nvPr/>
        </p:nvSpPr>
        <p:spPr>
          <a:xfrm>
            <a:off x="15369433" y="7229173"/>
            <a:ext cx="4552119" cy="2685654"/>
          </a:xfrm>
          <a:prstGeom prst="rect">
            <a:avLst/>
          </a:prstGeom>
          <a:solidFill>
            <a:schemeClr val="accent3">
              <a:lumOff val="44000"/>
            </a:schemeClr>
          </a:solidFill>
          <a:ln w="63500">
            <a:solidFill>
              <a:srgbClr val="9BC44D"/>
            </a:solidFill>
          </a:ln>
          <a:effectLst>
            <a:outerShdw blurRad="101600" dist="50800" dir="5400000" rotWithShape="0">
              <a:srgbClr val="000000">
                <a:alpha val="3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9" tIns="121919" rIns="121919" bIns="121919" anchor="ctr"/>
          <a:lstStyle/>
          <a:p>
            <a:pPr algn="ctr"/>
            <a:r>
              <a:t>ASTC{4x4,6x6,8x8}</a:t>
            </a:r>
            <a:r>
              <a:rPr baseline="31999"/>
              <a:t>1</a:t>
            </a:r>
          </a:p>
          <a:p>
            <a:pPr algn="ctr"/>
            <a:r>
              <a:t>BC[1-5],</a:t>
            </a:r>
          </a:p>
          <a:p>
            <a:pPr algn="ctr"/>
            <a:r>
              <a:t>ETC[12]</a:t>
            </a:r>
            <a:r>
              <a:rPr baseline="31999"/>
              <a:t>2</a:t>
            </a:r>
            <a:r>
              <a:t>,</a:t>
            </a:r>
          </a:p>
          <a:p>
            <a:pPr algn="ctr"/>
            <a:r>
              <a:t>PVRTC</a:t>
            </a:r>
          </a:p>
        </p:txBody>
      </p:sp>
      <p:sp>
        <p:nvSpPr>
          <p:cNvPr id="173" name="Arrow"/>
          <p:cNvSpPr/>
          <p:nvPr/>
        </p:nvSpPr>
        <p:spPr>
          <a:xfrm>
            <a:off x="14332708" y="8229379"/>
            <a:ext cx="773071" cy="773071"/>
          </a:xfrm>
          <a:prstGeom prst="rightArrow">
            <a:avLst>
              <a:gd name="adj1" fmla="val 32000"/>
              <a:gd name="adj2" fmla="val 64000"/>
            </a:avLst>
          </a:prstGeom>
          <a:solidFill>
            <a:schemeClr val="accent3">
              <a:lumOff val="44000"/>
            </a:schemeClr>
          </a:solidFill>
          <a:ln w="63500">
            <a:solidFill>
              <a:srgbClr val="9BC44D"/>
            </a:solidFill>
          </a:ln>
          <a:effectLst>
            <a:outerShdw blurRad="101600" dist="50800" dir="5400000" rotWithShape="0">
              <a:srgbClr val="000000">
                <a:alpha val="35000"/>
              </a:srgbClr>
            </a:outerShdw>
          </a:effectLst>
        </p:spPr>
        <p:txBody>
          <a:bodyPr lIns="121919" tIns="121919" rIns="121919" bIns="121919" anchor="ctr"/>
          <a:lstStyle/>
          <a:p>
            <a:endParaRPr/>
          </a:p>
        </p:txBody>
      </p:sp>
      <p:sp>
        <p:nvSpPr>
          <p:cNvPr id="174" name="GPU"/>
          <p:cNvSpPr/>
          <p:nvPr/>
        </p:nvSpPr>
        <p:spPr>
          <a:xfrm>
            <a:off x="21327355" y="8020939"/>
            <a:ext cx="1526379" cy="1102122"/>
          </a:xfrm>
          <a:prstGeom prst="rect">
            <a:avLst/>
          </a:prstGeom>
          <a:solidFill>
            <a:schemeClr val="accent3">
              <a:lumOff val="44000"/>
            </a:schemeClr>
          </a:solidFill>
          <a:ln w="63500">
            <a:solidFill>
              <a:srgbClr val="9BC44D"/>
            </a:solidFill>
          </a:ln>
          <a:effectLst>
            <a:outerShdw blurRad="101600" dist="50800" dir="5400000" rotWithShape="0">
              <a:srgbClr val="000000">
                <a:alpha val="3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9" tIns="121919" rIns="121919" bIns="121919" anchor="ctr"/>
          <a:lstStyle>
            <a:lvl1pPr algn="ctr"/>
          </a:lstStyle>
          <a:p>
            <a:r>
              <a:t>GPU</a:t>
            </a:r>
          </a:p>
        </p:txBody>
      </p:sp>
      <p:sp>
        <p:nvSpPr>
          <p:cNvPr id="175" name="Arrow"/>
          <p:cNvSpPr/>
          <p:nvPr/>
        </p:nvSpPr>
        <p:spPr>
          <a:xfrm>
            <a:off x="20231242" y="8185465"/>
            <a:ext cx="773072" cy="773071"/>
          </a:xfrm>
          <a:prstGeom prst="rightArrow">
            <a:avLst>
              <a:gd name="adj1" fmla="val 32000"/>
              <a:gd name="adj2" fmla="val 64000"/>
            </a:avLst>
          </a:prstGeom>
          <a:solidFill>
            <a:schemeClr val="accent3">
              <a:lumOff val="44000"/>
            </a:schemeClr>
          </a:solidFill>
          <a:ln w="63500">
            <a:solidFill>
              <a:srgbClr val="9BC44D"/>
            </a:solidFill>
          </a:ln>
          <a:effectLst>
            <a:outerShdw blurRad="101600" dist="50800" dir="5400000" rotWithShape="0">
              <a:srgbClr val="000000">
                <a:alpha val="35000"/>
              </a:srgbClr>
            </a:outerShdw>
          </a:effectLst>
        </p:spPr>
        <p:txBody>
          <a:bodyPr lIns="121919" tIns="121919" rIns="121919" bIns="121919" anchor="ctr"/>
          <a:lstStyle/>
          <a:p>
            <a:endParaRPr/>
          </a:p>
        </p:txBody>
      </p:sp>
      <p:sp>
        <p:nvSpPr>
          <p:cNvPr id="176" name="}"/>
          <p:cNvSpPr txBox="1"/>
          <p:nvPr/>
        </p:nvSpPr>
        <p:spPr>
          <a:xfrm rot="5400000">
            <a:off x="8752334" y="6380150"/>
            <a:ext cx="1267207" cy="636524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9" tIns="121919" rIns="121919" bIns="121919">
            <a:spAutoFit/>
          </a:bodyPr>
          <a:lstStyle>
            <a:lvl1pPr algn="ctr">
              <a:defRPr sz="34600" baseline="2601">
                <a:latin typeface="Avenir Next Condensed Ultra Lig"/>
                <a:ea typeface="Avenir Next Condensed Ultra Lig"/>
                <a:cs typeface="Avenir Next Condensed Ultra Lig"/>
                <a:sym typeface="Avenir Next Condensed Ultra Lig"/>
              </a:defRPr>
            </a:lvl1pPr>
          </a:lstStyle>
          <a:p>
            <a:r>
              <a:rPr dirty="0"/>
              <a:t>}</a:t>
            </a:r>
          </a:p>
        </p:txBody>
      </p:sp>
      <p:sp>
        <p:nvSpPr>
          <p:cNvPr id="177" name="Can be combined for better performance"/>
          <p:cNvSpPr txBox="1"/>
          <p:nvPr/>
        </p:nvSpPr>
        <p:spPr>
          <a:xfrm>
            <a:off x="6643983" y="10125364"/>
            <a:ext cx="8490606" cy="762283"/>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9" tIns="121919" rIns="121919" bIns="121919">
            <a:spAutoFit/>
          </a:bodyPr>
          <a:lstStyle/>
          <a:p>
            <a:r>
              <a:t>Can be combined for better performance</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invX="1"/>
      </p:transition>
    </mc:Choice>
    <mc:Choice xmlns:p14="http://schemas.microsoft.com/office/powerpoint/2010/main" xmlns:a14="http://schemas.microsoft.com/office/drawing/2010/main" xmlns:m="http://schemas.openxmlformats.org/officeDocument/2006/math" xmlns="" Requires="p14">
      <p:transition spd="slow" advClick="1" p14:dur="1500">
        <p:wipe dir="l"/>
      </p:transition>
    </mc:Choice>
    <mc:Fallback xmlns:a14="http://schemas.microsoft.com/office/drawing/2010/main" xmlns:m="http://schemas.openxmlformats.org/officeDocument/2006/math"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Slide Number"/>
          <p:cNvSpPr txBox="1">
            <a:spLocks noGrp="1"/>
          </p:cNvSpPr>
          <p:nvPr>
            <p:ph type="sldNum" sz="quarter" idx="2"/>
          </p:nvPr>
        </p:nvSpPr>
        <p:spPr>
          <a:xfrm>
            <a:off x="23871767" y="13258800"/>
            <a:ext cx="261929" cy="3925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a:t>
            </a:fld>
            <a:endParaRPr/>
          </a:p>
        </p:txBody>
      </p:sp>
      <p:sp>
        <p:nvSpPr>
          <p:cNvPr id="182" name="Quality"/>
          <p:cNvSpPr txBox="1">
            <a:spLocks noGrp="1"/>
          </p:cNvSpPr>
          <p:nvPr>
            <p:ph type="title"/>
          </p:nvPr>
        </p:nvSpPr>
        <p:spPr>
          <a:prstGeom prst="rect">
            <a:avLst/>
          </a:prstGeom>
        </p:spPr>
        <p:txBody>
          <a:bodyPr/>
          <a:lstStyle/>
          <a:p>
            <a:r>
              <a:t>Quality</a:t>
            </a:r>
          </a:p>
        </p:txBody>
      </p:sp>
      <p:sp>
        <p:nvSpPr>
          <p:cNvPr id="183" name="Will show comparison tests later.…"/>
          <p:cNvSpPr txBox="1">
            <a:spLocks noGrp="1"/>
          </p:cNvSpPr>
          <p:nvPr>
            <p:ph type="body" idx="1"/>
          </p:nvPr>
        </p:nvSpPr>
        <p:spPr>
          <a:xfrm>
            <a:off x="2060349" y="2006599"/>
            <a:ext cx="19824701" cy="11383201"/>
          </a:xfrm>
          <a:prstGeom prst="rect">
            <a:avLst/>
          </a:prstGeom>
        </p:spPr>
        <p:txBody>
          <a:bodyPr/>
          <a:lstStyle/>
          <a:p>
            <a:r>
              <a:t>Will show comparison tests later.</a:t>
            </a:r>
          </a:p>
          <a:p>
            <a:r>
              <a:t>ETC1S is a 64-bit 4x4 block universal format</a:t>
            </a:r>
          </a:p>
          <a:p>
            <a:pPr marL="1454150" lvl="1" indent="-863600">
              <a:buSzPts val="4000"/>
              <a:defRPr sz="4000"/>
            </a:pPr>
            <a:r>
              <a:t>Limited to an upper bound bitrate of 3.125bpp</a:t>
            </a:r>
          </a:p>
          <a:p>
            <a:pPr marL="1454150" lvl="1" indent="-863600">
              <a:buSzPts val="4000"/>
              <a:defRPr sz="4000"/>
            </a:pPr>
            <a:r>
              <a:t>Works very well for transcoding to  BC1-5, ETC1, PVRTC, ASTC{4x4,8x8}, BC7 (mode 6)</a:t>
            </a:r>
          </a:p>
          <a:p>
            <a:pPr marL="1454150" lvl="1" indent="-863600">
              <a:buSzPts val="4000"/>
              <a:defRPr sz="4000"/>
            </a:pPr>
            <a:r>
              <a:t>Natural images encode very well due to inherent redundancy</a:t>
            </a:r>
          </a:p>
          <a:p>
            <a:pPr marL="1454150" lvl="1" indent="-863600">
              <a:buSzPts val="4000"/>
              <a:defRPr sz="4000"/>
            </a:pPr>
            <a:r>
              <a:t>Hard edges, icons, or ultra fine details will not encode well</a:t>
            </a:r>
          </a:p>
          <a:p>
            <a:pPr marL="2017834" lvl="2" indent="-957384">
              <a:buSzPts val="4000"/>
              <a:defRPr sz="4000"/>
            </a:pPr>
            <a:r>
              <a:t>Fallback to LZ compression often works well in these cases...</a:t>
            </a:r>
          </a:p>
          <a:p>
            <a:pPr marL="2017834" lvl="2" indent="-957384">
              <a:buSzPts val="4000"/>
              <a:defRPr sz="4000"/>
            </a:pPr>
            <a:r>
              <a:t>But requires inflation on the target</a:t>
            </a:r>
          </a:p>
          <a:p>
            <a:r>
              <a:t>Support for new and higher quality formats will be added in incremental revisions: ETC2, ASTC HDR &amp; BC6H/BC7.</a:t>
            </a:r>
          </a:p>
          <a:p>
            <a:r>
              <a:t>Support for variable block sizes &amp; partitions to follow in incremental revisions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invX="1"/>
      </p:transition>
    </mc:Choice>
    <mc:Choice xmlns:p14="http://schemas.microsoft.com/office/powerpoint/2010/main" xmlns:a14="http://schemas.microsoft.com/office/drawing/2010/main" xmlns:m="http://schemas.openxmlformats.org/officeDocument/2006/math" xmlns="" Requires="p14">
      <p:transition spd="slow" advClick="1" p14:dur="1500">
        <p:wipe dir="l"/>
      </p:transition>
    </mc:Choice>
    <mc:Fallback xmlns:a14="http://schemas.microsoft.com/office/drawing/2010/main" xmlns:m="http://schemas.openxmlformats.org/officeDocument/2006/math"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Slide Number"/>
          <p:cNvSpPr txBox="1">
            <a:spLocks noGrp="1"/>
          </p:cNvSpPr>
          <p:nvPr>
            <p:ph type="sldNum" sz="quarter" idx="2"/>
          </p:nvPr>
        </p:nvSpPr>
        <p:spPr>
          <a:xfrm>
            <a:off x="23871767" y="13258800"/>
            <a:ext cx="261929" cy="3925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a:t>
            </a:fld>
            <a:endParaRPr/>
          </a:p>
        </p:txBody>
      </p:sp>
      <p:sp>
        <p:nvSpPr>
          <p:cNvPr id="188" name="ASTC Transcoding"/>
          <p:cNvSpPr txBox="1">
            <a:spLocks noGrp="1"/>
          </p:cNvSpPr>
          <p:nvPr>
            <p:ph type="title"/>
          </p:nvPr>
        </p:nvSpPr>
        <p:spPr>
          <a:prstGeom prst="rect">
            <a:avLst/>
          </a:prstGeom>
        </p:spPr>
        <p:txBody>
          <a:bodyPr/>
          <a:lstStyle/>
          <a:p>
            <a:r>
              <a:t>ASTC Transcoding</a:t>
            </a:r>
          </a:p>
        </p:txBody>
      </p:sp>
      <p:sp>
        <p:nvSpPr>
          <p:cNvPr id="189" name="Some unique challenges…"/>
          <p:cNvSpPr txBox="1">
            <a:spLocks noGrp="1"/>
          </p:cNvSpPr>
          <p:nvPr>
            <p:ph type="body" idx="1"/>
          </p:nvPr>
        </p:nvSpPr>
        <p:spPr>
          <a:xfrm>
            <a:off x="1837266" y="1828799"/>
            <a:ext cx="21717001" cy="11383201"/>
          </a:xfrm>
          <a:prstGeom prst="rect">
            <a:avLst/>
          </a:prstGeom>
        </p:spPr>
        <p:txBody>
          <a:bodyPr>
            <a:normAutofit lnSpcReduction="10000"/>
          </a:bodyPr>
          <a:lstStyle/>
          <a:p>
            <a:pPr marL="902465" indent="-792674" defTabSz="2218944">
              <a:spcBef>
                <a:spcPts val="900"/>
              </a:spcBef>
              <a:buSzPts val="4000"/>
              <a:defRPr sz="4004"/>
            </a:pPr>
            <a:r>
              <a:rPr dirty="0"/>
              <a:t>Some unique challenges</a:t>
            </a:r>
          </a:p>
          <a:p>
            <a:pPr marL="1058377" lvl="2" indent="-364957" defTabSz="2218944">
              <a:spcBef>
                <a:spcPts val="900"/>
              </a:spcBef>
              <a:buSzPct val="100000"/>
              <a:buFontTx/>
              <a:defRPr sz="3640"/>
            </a:pPr>
            <a:r>
              <a:rPr dirty="0"/>
              <a:t>ETC1S universal format has 64-bit 4x4 </a:t>
            </a:r>
            <a:r>
              <a:rPr dirty="0" err="1"/>
              <a:t>texel</a:t>
            </a:r>
            <a:r>
              <a:rPr dirty="0"/>
              <a:t> blocks</a:t>
            </a:r>
          </a:p>
          <a:p>
            <a:pPr marL="1058377" lvl="2" indent="-364957" defTabSz="2218944">
              <a:spcBef>
                <a:spcPts val="900"/>
              </a:spcBef>
              <a:buSzPct val="100000"/>
              <a:buFontTx/>
              <a:defRPr sz="3640"/>
            </a:pPr>
            <a:r>
              <a:rPr dirty="0"/>
              <a:t>ASTC has 128-bit blocks with different </a:t>
            </a:r>
            <a:r>
              <a:rPr dirty="0" err="1"/>
              <a:t>texel</a:t>
            </a:r>
            <a:r>
              <a:rPr dirty="0"/>
              <a:t> layouts</a:t>
            </a:r>
          </a:p>
          <a:p>
            <a:pPr marL="1058377" lvl="2" indent="-364957" defTabSz="2218944">
              <a:spcBef>
                <a:spcPts val="900"/>
              </a:spcBef>
              <a:buSzPct val="100000"/>
              <a:buFontTx/>
              <a:defRPr sz="3640"/>
            </a:pPr>
            <a:r>
              <a:rPr dirty="0"/>
              <a:t>We have to encode our source image to a maximum bitrate of 3.125bpp ‼️ </a:t>
            </a:r>
          </a:p>
          <a:p>
            <a:pPr marL="1405087" lvl="3" indent="-364957" defTabSz="2218944">
              <a:spcBef>
                <a:spcPts val="900"/>
              </a:spcBef>
              <a:buSzPct val="100000"/>
              <a:buFontTx/>
              <a:defRPr sz="3640"/>
            </a:pPr>
            <a:r>
              <a:rPr dirty="0"/>
              <a:t>While preserving enough detail to ensure good quality when transcoding to ASTC </a:t>
            </a:r>
          </a:p>
          <a:p>
            <a:pPr marL="1323276" lvl="1" indent="-785876" defTabSz="2218944">
              <a:spcBef>
                <a:spcPts val="900"/>
              </a:spcBef>
              <a:buSzPts val="3600"/>
              <a:defRPr sz="3640"/>
            </a:pPr>
            <a:endParaRPr dirty="0"/>
          </a:p>
          <a:p>
            <a:pPr marL="794373" indent="-684582" defTabSz="2218944">
              <a:spcBef>
                <a:spcPts val="900"/>
              </a:spcBef>
              <a:buSzPts val="4000"/>
              <a:defRPr sz="4004"/>
            </a:pPr>
            <a:r>
              <a:rPr dirty="0"/>
              <a:t>How to make ASTC fit into the Universal Format?</a:t>
            </a:r>
          </a:p>
          <a:p>
            <a:pPr marL="1058377" lvl="2" indent="-364957" defTabSz="2218944">
              <a:spcBef>
                <a:spcPts val="900"/>
              </a:spcBef>
              <a:buSzPct val="100000"/>
              <a:buFontTx/>
              <a:defRPr sz="3640"/>
            </a:pPr>
            <a:r>
              <a:rPr dirty="0"/>
              <a:t>To fit within 3.125bpp, apply state-of-the-art VQ to the source image</a:t>
            </a:r>
          </a:p>
          <a:p>
            <a:pPr marL="1058377" lvl="2" indent="-364957" defTabSz="2218944">
              <a:spcBef>
                <a:spcPts val="900"/>
              </a:spcBef>
              <a:buSzPct val="100000"/>
              <a:buFontTx/>
              <a:defRPr sz="3640"/>
            </a:pPr>
            <a:r>
              <a:rPr dirty="0"/>
              <a:t>Experiments show high quality results for ETC1S→ASTC4x4 across a large sample set</a:t>
            </a:r>
          </a:p>
          <a:p>
            <a:pPr marL="1058377" lvl="2" indent="-364957" defTabSz="2218944">
              <a:spcBef>
                <a:spcPts val="900"/>
              </a:spcBef>
              <a:buSzPct val="100000"/>
              <a:buFontTx/>
              <a:defRPr sz="3640"/>
            </a:pPr>
            <a:r>
              <a:rPr dirty="0"/>
              <a:t>ASTC{6x6,8x8} can also be supported, but require more complex transcoders </a:t>
            </a:r>
          </a:p>
          <a:p>
            <a:pPr marL="1058377" lvl="2" indent="-364957" defTabSz="2218944">
              <a:spcBef>
                <a:spcPts val="900"/>
              </a:spcBef>
              <a:buSzPct val="100000"/>
              <a:buFontTx/>
              <a:defRPr sz="3640"/>
            </a:pPr>
            <a:r>
              <a:rPr dirty="0"/>
              <a:t>Certain image types do not encode well to ETC1S despite best efforts</a:t>
            </a:r>
          </a:p>
          <a:p>
            <a:pPr marL="1405087" lvl="3" indent="-364957" defTabSz="2218944">
              <a:spcBef>
                <a:spcPts val="900"/>
              </a:spcBef>
              <a:buSzPct val="100000"/>
              <a:buFontTx/>
              <a:defRPr sz="3640"/>
            </a:pPr>
            <a:r>
              <a:rPr dirty="0"/>
              <a:t>For these cases the only solution is a higher quality universal format…</a:t>
            </a:r>
          </a:p>
          <a:p>
            <a:pPr marL="1405087" lvl="3" indent="-364957" defTabSz="2218944">
              <a:spcBef>
                <a:spcPts val="900"/>
              </a:spcBef>
              <a:buSzPct val="100000"/>
              <a:buFontTx/>
              <a:defRPr sz="3640"/>
            </a:pPr>
            <a:endParaRPr dirty="0"/>
          </a:p>
          <a:p>
            <a:pPr marL="794373" indent="-684582" defTabSz="2218944">
              <a:spcBef>
                <a:spcPts val="900"/>
              </a:spcBef>
              <a:buSzPts val="4000"/>
              <a:defRPr sz="4004"/>
            </a:pPr>
            <a:r>
              <a:rPr dirty="0"/>
              <a:t>CTTF V2.0 will feature a wide universal format </a:t>
            </a:r>
          </a:p>
          <a:p>
            <a:pPr marL="1058377" lvl="2" indent="-364957" defTabSz="2218944">
              <a:spcBef>
                <a:spcPts val="900"/>
              </a:spcBef>
              <a:buSzPct val="100000"/>
              <a:buFontTx/>
              <a:defRPr sz="3640"/>
            </a:pPr>
            <a:r>
              <a:rPr dirty="0"/>
              <a:t>Lossless universal representation for high-precision, HDR texture data</a:t>
            </a:r>
          </a:p>
          <a:p>
            <a:pPr marL="1058377" lvl="2" indent="-364957" defTabSz="2218944">
              <a:spcBef>
                <a:spcPts val="900"/>
              </a:spcBef>
              <a:buSzPct val="100000"/>
              <a:buFontTx/>
              <a:defRPr sz="3640"/>
            </a:pPr>
            <a:r>
              <a:rPr dirty="0"/>
              <a:t>All ASTC block sizes can be encoded and transcoded without incurring quality loss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invX="1"/>
      </p:transition>
    </mc:Choice>
    <mc:Choice xmlns:p14="http://schemas.microsoft.com/office/powerpoint/2010/main" xmlns:a14="http://schemas.microsoft.com/office/drawing/2010/main" xmlns:m="http://schemas.openxmlformats.org/officeDocument/2006/math" xmlns="" Requires="p14">
      <p:transition spd="slow" advClick="1" p14:dur="1500">
        <p:wipe dir="l"/>
      </p:transition>
    </mc:Choice>
    <mc:Fallback xmlns:a14="http://schemas.microsoft.com/office/drawing/2010/main" xmlns:m="http://schemas.openxmlformats.org/officeDocument/2006/math"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Slide Number"/>
          <p:cNvSpPr txBox="1">
            <a:spLocks noGrp="1"/>
          </p:cNvSpPr>
          <p:nvPr>
            <p:ph type="sldNum" sz="quarter" idx="2"/>
          </p:nvPr>
        </p:nvSpPr>
        <p:spPr>
          <a:xfrm>
            <a:off x="23871767" y="13258800"/>
            <a:ext cx="261929" cy="3925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8</a:t>
            </a:fld>
            <a:endParaRPr/>
          </a:p>
        </p:txBody>
      </p:sp>
      <p:sp>
        <p:nvSpPr>
          <p:cNvPr id="192" name="ETC1S and ASTC - Quality Comparison"/>
          <p:cNvSpPr txBox="1">
            <a:spLocks noGrp="1"/>
          </p:cNvSpPr>
          <p:nvPr>
            <p:ph type="title"/>
          </p:nvPr>
        </p:nvSpPr>
        <p:spPr>
          <a:prstGeom prst="rect">
            <a:avLst/>
          </a:prstGeom>
        </p:spPr>
        <p:txBody>
          <a:bodyPr/>
          <a:lstStyle/>
          <a:p>
            <a:r>
              <a:t>ETC1S and ASTC - Quality Comparison</a:t>
            </a:r>
          </a:p>
        </p:txBody>
      </p:sp>
      <p:grpSp>
        <p:nvGrpSpPr>
          <p:cNvPr id="195" name="Drawing"/>
          <p:cNvGrpSpPr/>
          <p:nvPr/>
        </p:nvGrpSpPr>
        <p:grpSpPr>
          <a:xfrm>
            <a:off x="9227379" y="944972"/>
            <a:ext cx="833801" cy="333521"/>
            <a:chOff x="-833164" y="-333519"/>
            <a:chExt cx="833799" cy="333519"/>
          </a:xfrm>
        </p:grpSpPr>
        <p:sp>
          <p:nvSpPr>
            <p:cNvPr id="193" name="Line"/>
            <p:cNvSpPr/>
            <p:nvPr/>
          </p:nvSpPr>
          <p:spPr>
            <a:xfrm>
              <a:off x="-54952" y="-55587"/>
              <a:ext cx="55588" cy="5558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4400" y="14400"/>
                    <a:pt x="7200" y="7200"/>
                    <a:pt x="0" y="0"/>
                  </a:cubicBezTo>
                </a:path>
              </a:pathLst>
            </a:custGeom>
            <a:noFill/>
            <a:ln w="25400" cap="rnd">
              <a:solidFill>
                <a:schemeClr val="accent1"/>
              </a:solidFill>
              <a:prstDash val="solid"/>
              <a:round/>
            </a:ln>
            <a:effectLst/>
          </p:spPr>
          <p:txBody>
            <a:bodyPr wrap="square" lIns="121919" tIns="121919" rIns="121919" bIns="121919" numCol="1" anchor="t">
              <a:noAutofit/>
            </a:bodyPr>
            <a:lstStyle/>
            <a:p>
              <a:endParaRPr/>
            </a:p>
          </p:txBody>
        </p:sp>
        <p:sp>
          <p:nvSpPr>
            <p:cNvPr id="194" name="Line"/>
            <p:cNvSpPr/>
            <p:nvPr/>
          </p:nvSpPr>
          <p:spPr>
            <a:xfrm>
              <a:off x="-833165" y="-333520"/>
              <a:ext cx="203818" cy="11117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4400" y="14400"/>
                    <a:pt x="7200" y="7200"/>
                    <a:pt x="0" y="0"/>
                  </a:cubicBezTo>
                </a:path>
              </a:pathLst>
            </a:custGeom>
            <a:noFill/>
            <a:ln w="25400" cap="rnd">
              <a:solidFill>
                <a:schemeClr val="accent1"/>
              </a:solidFill>
              <a:prstDash val="solid"/>
              <a:round/>
            </a:ln>
            <a:effectLst/>
          </p:spPr>
          <p:txBody>
            <a:bodyPr wrap="square" lIns="121919" tIns="121919" rIns="121919" bIns="121919" numCol="1" anchor="t">
              <a:noAutofit/>
            </a:bodyPr>
            <a:lstStyle/>
            <a:p>
              <a:endParaRPr/>
            </a:p>
          </p:txBody>
        </p:sp>
      </p:grpSp>
      <p:sp>
        <p:nvSpPr>
          <p:cNvPr id="196" name="ETC1S Universal Format vs. ASTC{4x4,6x6,8x8} LZMA packed bitstream"/>
          <p:cNvSpPr txBox="1"/>
          <p:nvPr/>
        </p:nvSpPr>
        <p:spPr>
          <a:xfrm>
            <a:off x="2210581" y="2387300"/>
            <a:ext cx="21666201" cy="89154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9" tIns="121919" rIns="121919" bIns="121919">
            <a:spAutoFit/>
          </a:bodyPr>
          <a:lstStyle>
            <a:lvl1pPr marL="991720" indent="-871070">
              <a:lnSpc>
                <a:spcPct val="104999"/>
              </a:lnSpc>
              <a:spcBef>
                <a:spcPts val="1000"/>
              </a:spcBef>
              <a:buClr>
                <a:srgbClr val="FF0000"/>
              </a:buClr>
              <a:buSzPts val="4400"/>
              <a:buFont typeface="Trebuchet MS"/>
              <a:buChar char="•"/>
              <a:defRPr sz="4400" b="1">
                <a:latin typeface="Trebuchet MS"/>
                <a:ea typeface="Trebuchet MS"/>
                <a:cs typeface="Trebuchet MS"/>
                <a:sym typeface="Trebuchet MS"/>
              </a:defRPr>
            </a:lvl1pPr>
          </a:lstStyle>
          <a:p>
            <a:r>
              <a:t>ETC1S Universal Format vs. ASTC{4x4,6x6,8x8} LZMA packed bitstream</a:t>
            </a:r>
          </a:p>
        </p:txBody>
      </p:sp>
      <p:sp>
        <p:nvSpPr>
          <p:cNvPr id="197" name="ASTC4x4 has superior quality, but poor bitrate…"/>
          <p:cNvSpPr txBox="1"/>
          <p:nvPr/>
        </p:nvSpPr>
        <p:spPr>
          <a:xfrm>
            <a:off x="2210581" y="9445956"/>
            <a:ext cx="11036301" cy="2229486"/>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9" tIns="121919" rIns="121919" bIns="121919">
            <a:spAutoFit/>
          </a:bodyPr>
          <a:lstStyle/>
          <a:p>
            <a:pPr marL="673100" indent="-539750">
              <a:lnSpc>
                <a:spcPct val="104999"/>
              </a:lnSpc>
              <a:spcBef>
                <a:spcPts val="1000"/>
              </a:spcBef>
              <a:buClr>
                <a:srgbClr val="FF0000"/>
              </a:buClr>
              <a:buSzPts val="2500"/>
              <a:buFont typeface="Trebuchet MS"/>
              <a:buChar char="•"/>
              <a:defRPr sz="2500">
                <a:latin typeface="Trebuchet MS"/>
                <a:ea typeface="Trebuchet MS"/>
                <a:cs typeface="Trebuchet MS"/>
                <a:sym typeface="Trebuchet MS"/>
              </a:defRPr>
            </a:pPr>
            <a:r>
              <a:t>ASTC4x4 has superior quality, but poor bitrate</a:t>
            </a:r>
          </a:p>
          <a:p>
            <a:pPr marL="673100" indent="-539750">
              <a:lnSpc>
                <a:spcPct val="104999"/>
              </a:lnSpc>
              <a:spcBef>
                <a:spcPts val="1000"/>
              </a:spcBef>
              <a:buClr>
                <a:srgbClr val="FF0000"/>
              </a:buClr>
              <a:buSzPts val="2500"/>
              <a:buFont typeface="Trebuchet MS"/>
              <a:buChar char="•"/>
              <a:defRPr sz="2500">
                <a:latin typeface="Trebuchet MS"/>
                <a:ea typeface="Trebuchet MS"/>
                <a:cs typeface="Trebuchet MS"/>
                <a:sym typeface="Trebuchet MS"/>
              </a:defRPr>
            </a:pPr>
            <a:r>
              <a:t>ASTC6x6 has good image quality, but twice the bitrate of ETC1S</a:t>
            </a:r>
          </a:p>
          <a:p>
            <a:pPr marL="673100" indent="-539750">
              <a:lnSpc>
                <a:spcPct val="104999"/>
              </a:lnSpc>
              <a:spcBef>
                <a:spcPts val="1000"/>
              </a:spcBef>
              <a:buClr>
                <a:srgbClr val="FF0000"/>
              </a:buClr>
              <a:buSzPts val="2500"/>
              <a:buFont typeface="Trebuchet MS"/>
              <a:buChar char="•"/>
              <a:defRPr sz="2500">
                <a:latin typeface="Trebuchet MS"/>
                <a:ea typeface="Trebuchet MS"/>
                <a:cs typeface="Trebuchet MS"/>
                <a:sym typeface="Trebuchet MS"/>
              </a:defRPr>
            </a:pPr>
            <a:r>
              <a:t>ASTC8x8 is effectively equivalent to ETC1S in quality and bitrate</a:t>
            </a:r>
          </a:p>
          <a:p>
            <a:pPr marL="759460" indent="-626110">
              <a:lnSpc>
                <a:spcPct val="104999"/>
              </a:lnSpc>
              <a:spcBef>
                <a:spcPts val="1000"/>
              </a:spcBef>
              <a:buClr>
                <a:srgbClr val="FF0000"/>
              </a:buClr>
              <a:buSzPts val="2900"/>
              <a:buFont typeface="Trebuchet MS"/>
              <a:buChar char="•"/>
              <a:defRPr sz="2900" b="1">
                <a:latin typeface="Trebuchet MS"/>
                <a:ea typeface="Trebuchet MS"/>
                <a:cs typeface="Trebuchet MS"/>
                <a:sym typeface="Trebuchet MS"/>
              </a:defRPr>
            </a:pPr>
            <a:r>
              <a:t>ETC1S yields the lowest bitrate, and good image quality</a:t>
            </a:r>
          </a:p>
        </p:txBody>
      </p:sp>
      <p:graphicFrame>
        <p:nvGraphicFramePr>
          <p:cNvPr id="198" name="Table"/>
          <p:cNvGraphicFramePr/>
          <p:nvPr/>
        </p:nvGraphicFramePr>
        <p:xfrm>
          <a:off x="2827866" y="3835400"/>
          <a:ext cx="9058227" cy="5496560"/>
        </p:xfrm>
        <a:graphic>
          <a:graphicData uri="http://schemas.openxmlformats.org/drawingml/2006/table">
            <a:tbl>
              <a:tblPr firstCol="1" bandRow="1">
                <a:tableStyleId>{EEE7283C-3CF3-47DC-8721-378D4A62B228}</a:tableStyleId>
              </a:tblPr>
              <a:tblGrid>
                <a:gridCol w="3019409">
                  <a:extLst>
                    <a:ext uri="{9D8B030D-6E8A-4147-A177-3AD203B41FA5}">
                      <a16:colId xmlns:a16="http://schemas.microsoft.com/office/drawing/2014/main" val="20000"/>
                    </a:ext>
                  </a:extLst>
                </a:gridCol>
                <a:gridCol w="3019409">
                  <a:extLst>
                    <a:ext uri="{9D8B030D-6E8A-4147-A177-3AD203B41FA5}">
                      <a16:colId xmlns:a16="http://schemas.microsoft.com/office/drawing/2014/main" val="20001"/>
                    </a:ext>
                  </a:extLst>
                </a:gridCol>
                <a:gridCol w="3019409">
                  <a:extLst>
                    <a:ext uri="{9D8B030D-6E8A-4147-A177-3AD203B41FA5}">
                      <a16:colId xmlns:a16="http://schemas.microsoft.com/office/drawing/2014/main" val="20002"/>
                    </a:ext>
                  </a:extLst>
                </a:gridCol>
              </a:tblGrid>
              <a:tr h="1163320">
                <a:tc gridSpan="3">
                  <a:txBody>
                    <a:bodyPr/>
                    <a:lstStyle/>
                    <a:p>
                      <a:pPr algn="ctr">
                        <a:defRPr sz="1800" b="0">
                          <a:solidFill>
                            <a:srgbClr val="000000"/>
                          </a:solidFill>
                        </a:defRPr>
                      </a:pPr>
                      <a:r>
                        <a:rPr sz="2600" b="1">
                          <a:latin typeface="Trebuchet MS"/>
                          <a:ea typeface="Trebuchet MS"/>
                          <a:cs typeface="Trebuchet MS"/>
                          <a:sym typeface="Trebuchet MS"/>
                        </a:rPr>
                        <a:t>Encoding Stage</a:t>
                      </a:r>
                    </a:p>
                  </a:txBody>
                  <a:tcPr marL="0" marR="0" marT="0" marB="0" anchor="ctr" horzOverflow="overflow">
                    <a:gradFill flip="none" rotWithShape="1">
                      <a:gsLst>
                        <a:gs pos="0">
                          <a:schemeClr val="accent4">
                            <a:lumOff val="28974"/>
                          </a:schemeClr>
                        </a:gs>
                        <a:gs pos="35000">
                          <a:srgbClr val="CFCFCF"/>
                        </a:gs>
                        <a:gs pos="100000">
                          <a:schemeClr val="accent4">
                            <a:lumOff val="48879"/>
                          </a:schemeClr>
                        </a:gs>
                      </a:gsLst>
                      <a:lin ang="5400000" scaled="0"/>
                    </a:gra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163320">
                <a:tc>
                  <a:txBody>
                    <a:bodyPr/>
                    <a:lstStyle/>
                    <a:p>
                      <a:pPr algn="ctr">
                        <a:defRPr sz="1800" b="0">
                          <a:solidFill>
                            <a:srgbClr val="000000"/>
                          </a:solidFill>
                        </a:defRPr>
                      </a:pPr>
                      <a:r>
                        <a:rPr sz="2600" b="1">
                          <a:solidFill>
                            <a:schemeClr val="accent3">
                              <a:lumOff val="44000"/>
                            </a:schemeClr>
                          </a:solidFill>
                          <a:latin typeface="Trebuchet MS"/>
                          <a:ea typeface="Trebuchet MS"/>
                          <a:cs typeface="Trebuchet MS"/>
                          <a:sym typeface="Trebuchet MS"/>
                        </a:rPr>
                        <a:t>Source Image Encoding</a:t>
                      </a:r>
                    </a:p>
                  </a:txBody>
                  <a:tcPr marL="0" marR="0" marT="0" marB="0" anchor="ctr" horzOverflow="overflow">
                    <a:solidFill>
                      <a:schemeClr val="accent2">
                        <a:lumOff val="12500"/>
                      </a:schemeClr>
                    </a:solidFill>
                  </a:tcPr>
                </a:tc>
                <a:tc>
                  <a:txBody>
                    <a:bodyPr/>
                    <a:lstStyle/>
                    <a:p>
                      <a:pPr algn="ctr">
                        <a:defRPr sz="1800"/>
                      </a:pPr>
                      <a:r>
                        <a:rPr sz="2600" b="1">
                          <a:solidFill>
                            <a:schemeClr val="accent3">
                              <a:lumOff val="44000"/>
                            </a:schemeClr>
                          </a:solidFill>
                          <a:latin typeface="Trebuchet MS"/>
                          <a:ea typeface="Trebuchet MS"/>
                          <a:cs typeface="Trebuchet MS"/>
                          <a:sym typeface="Trebuchet MS"/>
                        </a:rPr>
                        <a:t>Luma PSNR (dB)</a:t>
                      </a:r>
                    </a:p>
                  </a:txBody>
                  <a:tcPr marL="0" marR="0" marT="0" marB="0" anchor="ctr" horzOverflow="overflow">
                    <a:solidFill>
                      <a:schemeClr val="accent2">
                        <a:lumOff val="12500"/>
                      </a:schemeClr>
                    </a:solidFill>
                  </a:tcPr>
                </a:tc>
                <a:tc>
                  <a:txBody>
                    <a:bodyPr/>
                    <a:lstStyle/>
                    <a:p>
                      <a:pPr algn="ctr">
                        <a:defRPr sz="1800"/>
                      </a:pPr>
                      <a:r>
                        <a:rPr sz="2600" b="1">
                          <a:solidFill>
                            <a:schemeClr val="accent3">
                              <a:lumOff val="44000"/>
                            </a:schemeClr>
                          </a:solidFill>
                          <a:latin typeface="Trebuchet MS"/>
                          <a:ea typeface="Trebuchet MS"/>
                          <a:cs typeface="Trebuchet MS"/>
                          <a:sym typeface="Trebuchet MS"/>
                        </a:rPr>
                        <a:t>Bitrate (bpp)</a:t>
                      </a:r>
                    </a:p>
                  </a:txBody>
                  <a:tcPr marL="0" marR="0" marT="0" marB="0" anchor="ctr" horzOverflow="overflow">
                    <a:solidFill>
                      <a:schemeClr val="accent2">
                        <a:lumOff val="12500"/>
                      </a:schemeClr>
                    </a:solidFill>
                  </a:tcPr>
                </a:tc>
                <a:extLst>
                  <a:ext uri="{0D108BD9-81ED-4DB2-BD59-A6C34878D82A}">
                    <a16:rowId xmlns:a16="http://schemas.microsoft.com/office/drawing/2014/main" val="10001"/>
                  </a:ext>
                </a:extLst>
              </a:tr>
              <a:tr h="379697">
                <a:tc>
                  <a:txBody>
                    <a:bodyPr/>
                    <a:lstStyle/>
                    <a:p>
                      <a:pPr algn="ctr">
                        <a:defRPr sz="1800" b="0">
                          <a:solidFill>
                            <a:srgbClr val="000000"/>
                          </a:solidFill>
                        </a:defRPr>
                      </a:pPr>
                      <a:r>
                        <a:rPr sz="2600">
                          <a:solidFill>
                            <a:schemeClr val="accent3">
                              <a:lumOff val="44000"/>
                            </a:schemeClr>
                          </a:solidFill>
                          <a:latin typeface="Trebuchet MS"/>
                          <a:ea typeface="Trebuchet MS"/>
                          <a:cs typeface="Trebuchet MS"/>
                          <a:sym typeface="Trebuchet MS"/>
                        </a:rPr>
                        <a:t>ASTC4x4
</a:t>
                      </a:r>
                    </a:p>
                  </a:txBody>
                  <a:tcPr marL="0" marR="0" marT="0" marB="0" anchor="ctr" horzOverflow="overflow"/>
                </a:tc>
                <a:tc>
                  <a:txBody>
                    <a:bodyPr/>
                    <a:lstStyle/>
                    <a:p>
                      <a:pPr algn="ctr">
                        <a:defRPr sz="1800"/>
                      </a:pPr>
                      <a:r>
                        <a:rPr sz="2600" b="1">
                          <a:solidFill>
                            <a:srgbClr val="3F691E"/>
                          </a:solidFill>
                          <a:latin typeface="Trebuchet MS"/>
                          <a:ea typeface="Trebuchet MS"/>
                          <a:cs typeface="Trebuchet MS"/>
                          <a:sym typeface="Trebuchet MS"/>
                        </a:rPr>
                        <a:t>51.20</a:t>
                      </a:r>
                    </a:p>
                  </a:txBody>
                  <a:tcPr marL="0" marR="0" marT="0" marB="0" anchor="ctr" horzOverflow="overflow"/>
                </a:tc>
                <a:tc>
                  <a:txBody>
                    <a:bodyPr/>
                    <a:lstStyle/>
                    <a:p>
                      <a:pPr algn="ctr">
                        <a:defRPr sz="1800"/>
                      </a:pPr>
                      <a:r>
                        <a:rPr sz="2600" b="1">
                          <a:solidFill>
                            <a:srgbClr val="A40800"/>
                          </a:solidFill>
                          <a:latin typeface="Trebuchet MS"/>
                          <a:ea typeface="Trebuchet MS"/>
                          <a:cs typeface="Trebuchet MS"/>
                          <a:sym typeface="Trebuchet MS"/>
                        </a:rPr>
                        <a:t>6.67</a:t>
                      </a:r>
                    </a:p>
                  </a:txBody>
                  <a:tcPr marL="0" marR="0" marT="0" marB="0" anchor="ctr" horzOverflow="overflow"/>
                </a:tc>
                <a:extLst>
                  <a:ext uri="{0D108BD9-81ED-4DB2-BD59-A6C34878D82A}">
                    <a16:rowId xmlns:a16="http://schemas.microsoft.com/office/drawing/2014/main" val="10002"/>
                  </a:ext>
                </a:extLst>
              </a:tr>
              <a:tr h="379697">
                <a:tc>
                  <a:txBody>
                    <a:bodyPr/>
                    <a:lstStyle/>
                    <a:p>
                      <a:pPr algn="ctr">
                        <a:defRPr sz="1800" b="0">
                          <a:solidFill>
                            <a:srgbClr val="000000"/>
                          </a:solidFill>
                        </a:defRPr>
                      </a:pPr>
                      <a:r>
                        <a:rPr sz="2600">
                          <a:solidFill>
                            <a:schemeClr val="accent3">
                              <a:lumOff val="44000"/>
                            </a:schemeClr>
                          </a:solidFill>
                          <a:latin typeface="Trebuchet MS"/>
                          <a:ea typeface="Trebuchet MS"/>
                          <a:cs typeface="Trebuchet MS"/>
                          <a:sym typeface="Trebuchet MS"/>
                        </a:rPr>
                        <a:t>ASTC6x6
</a:t>
                      </a:r>
                    </a:p>
                  </a:txBody>
                  <a:tcPr marL="0" marR="0" marT="0" marB="0" anchor="ctr" horzOverflow="overflow"/>
                </a:tc>
                <a:tc>
                  <a:txBody>
                    <a:bodyPr/>
                    <a:lstStyle/>
                    <a:p>
                      <a:pPr algn="ctr">
                        <a:defRPr sz="1800"/>
                      </a:pPr>
                      <a:r>
                        <a:rPr sz="2600" b="1">
                          <a:solidFill>
                            <a:srgbClr val="3F691E"/>
                          </a:solidFill>
                          <a:latin typeface="Trebuchet MS"/>
                          <a:ea typeface="Trebuchet MS"/>
                          <a:cs typeface="Trebuchet MS"/>
                          <a:sym typeface="Trebuchet MS"/>
                        </a:rPr>
                        <a:t>44.04</a:t>
                      </a:r>
                    </a:p>
                  </a:txBody>
                  <a:tcPr marL="0" marR="0" marT="0" marB="0" anchor="ctr" horzOverflow="overflow"/>
                </a:tc>
                <a:tc>
                  <a:txBody>
                    <a:bodyPr/>
                    <a:lstStyle/>
                    <a:p>
                      <a:pPr algn="ctr">
                        <a:defRPr sz="1800"/>
                      </a:pPr>
                      <a:r>
                        <a:rPr sz="2600" b="1">
                          <a:latin typeface="Trebuchet MS"/>
                          <a:ea typeface="Trebuchet MS"/>
                          <a:cs typeface="Trebuchet MS"/>
                          <a:sym typeface="Trebuchet MS"/>
                        </a:rPr>
                        <a:t>3.18</a:t>
                      </a:r>
                    </a:p>
                  </a:txBody>
                  <a:tcPr marL="0" marR="0" marT="0" marB="0" anchor="ctr" horzOverflow="overflow"/>
                </a:tc>
                <a:extLst>
                  <a:ext uri="{0D108BD9-81ED-4DB2-BD59-A6C34878D82A}">
                    <a16:rowId xmlns:a16="http://schemas.microsoft.com/office/drawing/2014/main" val="10003"/>
                  </a:ext>
                </a:extLst>
              </a:tr>
              <a:tr h="379697">
                <a:tc>
                  <a:txBody>
                    <a:bodyPr/>
                    <a:lstStyle/>
                    <a:p>
                      <a:pPr algn="ctr">
                        <a:defRPr sz="1800" b="0">
                          <a:solidFill>
                            <a:srgbClr val="000000"/>
                          </a:solidFill>
                        </a:defRPr>
                      </a:pPr>
                      <a:r>
                        <a:rPr sz="2600">
                          <a:solidFill>
                            <a:schemeClr val="accent3">
                              <a:lumOff val="44000"/>
                            </a:schemeClr>
                          </a:solidFill>
                          <a:latin typeface="Trebuchet MS"/>
                          <a:ea typeface="Trebuchet MS"/>
                          <a:cs typeface="Trebuchet MS"/>
                          <a:sym typeface="Trebuchet MS"/>
                        </a:rPr>
                        <a:t>ASTC8x8
</a:t>
                      </a:r>
                    </a:p>
                  </a:txBody>
                  <a:tcPr marL="0" marR="0" marT="0" marB="0" anchor="ctr" horzOverflow="overflow"/>
                </a:tc>
                <a:tc>
                  <a:txBody>
                    <a:bodyPr/>
                    <a:lstStyle/>
                    <a:p>
                      <a:pPr algn="ctr">
                        <a:defRPr sz="1800"/>
                      </a:pPr>
                      <a:r>
                        <a:rPr sz="2600" b="1">
                          <a:latin typeface="Trebuchet MS"/>
                          <a:ea typeface="Trebuchet MS"/>
                          <a:cs typeface="Trebuchet MS"/>
                          <a:sym typeface="Trebuchet MS"/>
                        </a:rPr>
                        <a:t>39.91</a:t>
                      </a:r>
                    </a:p>
                  </a:txBody>
                  <a:tcPr marL="0" marR="0" marT="0" marB="0" anchor="ctr" horzOverflow="overflow"/>
                </a:tc>
                <a:tc>
                  <a:txBody>
                    <a:bodyPr/>
                    <a:lstStyle/>
                    <a:p>
                      <a:pPr algn="ctr">
                        <a:defRPr sz="1800"/>
                      </a:pPr>
                      <a:r>
                        <a:rPr sz="2600" b="1">
                          <a:solidFill>
                            <a:srgbClr val="3F691E"/>
                          </a:solidFill>
                          <a:latin typeface="Trebuchet MS"/>
                          <a:ea typeface="Trebuchet MS"/>
                          <a:cs typeface="Trebuchet MS"/>
                          <a:sym typeface="Trebuchet MS"/>
                        </a:rPr>
                        <a:t>1.84</a:t>
                      </a:r>
                    </a:p>
                  </a:txBody>
                  <a:tcPr marL="0" marR="0" marT="0" marB="0" anchor="ctr" horzOverflow="overflow"/>
                </a:tc>
                <a:extLst>
                  <a:ext uri="{0D108BD9-81ED-4DB2-BD59-A6C34878D82A}">
                    <a16:rowId xmlns:a16="http://schemas.microsoft.com/office/drawing/2014/main" val="10004"/>
                  </a:ext>
                </a:extLst>
              </a:tr>
              <a:tr h="379697">
                <a:tc>
                  <a:txBody>
                    <a:bodyPr/>
                    <a:lstStyle/>
                    <a:p>
                      <a:pPr algn="ctr">
                        <a:defRPr sz="1800" b="0">
                          <a:solidFill>
                            <a:srgbClr val="000000"/>
                          </a:solidFill>
                        </a:defRPr>
                      </a:pPr>
                      <a:r>
                        <a:rPr sz="2600">
                          <a:solidFill>
                            <a:schemeClr val="accent3">
                              <a:lumOff val="44000"/>
                            </a:schemeClr>
                          </a:solidFill>
                          <a:latin typeface="Trebuchet MS"/>
                          <a:ea typeface="Trebuchet MS"/>
                          <a:cs typeface="Trebuchet MS"/>
                          <a:sym typeface="Trebuchet MS"/>
                        </a:rPr>
                        <a:t>ETC1S
</a:t>
                      </a:r>
                    </a:p>
                  </a:txBody>
                  <a:tcPr marL="0" marR="0" marT="0" marB="0" anchor="ctr" horzOverflow="overflow">
                    <a:solidFill>
                      <a:schemeClr val="accent6">
                        <a:satOff val="-10869"/>
                        <a:lumOff val="27450"/>
                      </a:schemeClr>
                    </a:solidFill>
                  </a:tcPr>
                </a:tc>
                <a:tc>
                  <a:txBody>
                    <a:bodyPr/>
                    <a:lstStyle/>
                    <a:p>
                      <a:pPr algn="ctr">
                        <a:defRPr sz="1800"/>
                      </a:pPr>
                      <a:r>
                        <a:rPr sz="2600" b="1">
                          <a:latin typeface="Trebuchet MS"/>
                          <a:ea typeface="Trebuchet MS"/>
                          <a:cs typeface="Trebuchet MS"/>
                          <a:sym typeface="Trebuchet MS"/>
                        </a:rPr>
                        <a:t>38.88</a:t>
                      </a:r>
                    </a:p>
                  </a:txBody>
                  <a:tcPr marL="0" marR="0" marT="0" marB="0" anchor="ctr" horzOverflow="overflow"/>
                </a:tc>
                <a:tc>
                  <a:txBody>
                    <a:bodyPr/>
                    <a:lstStyle/>
                    <a:p>
                      <a:pPr algn="ctr">
                        <a:defRPr sz="1800"/>
                      </a:pPr>
                      <a:r>
                        <a:rPr sz="2600" b="1">
                          <a:solidFill>
                            <a:srgbClr val="3F691E"/>
                          </a:solidFill>
                          <a:latin typeface="Trebuchet MS"/>
                          <a:ea typeface="Trebuchet MS"/>
                          <a:cs typeface="Trebuchet MS"/>
                          <a:sym typeface="Trebuchet MS"/>
                        </a:rPr>
                        <a:t>1.57</a:t>
                      </a:r>
                    </a:p>
                  </a:txBody>
                  <a:tcPr marL="0" marR="0" marT="0" marB="0" anchor="ctr" horzOverflow="overflow"/>
                </a:tc>
                <a:extLst>
                  <a:ext uri="{0D108BD9-81ED-4DB2-BD59-A6C34878D82A}">
                    <a16:rowId xmlns:a16="http://schemas.microsoft.com/office/drawing/2014/main" val="10005"/>
                  </a:ext>
                </a:extLst>
              </a:tr>
            </a:tbl>
          </a:graphicData>
        </a:graphic>
      </p:graphicFrame>
      <p:graphicFrame>
        <p:nvGraphicFramePr>
          <p:cNvPr id="199" name="Table"/>
          <p:cNvGraphicFramePr/>
          <p:nvPr/>
        </p:nvGraphicFramePr>
        <p:xfrm>
          <a:off x="13648266" y="3835400"/>
          <a:ext cx="8640234" cy="5440679"/>
        </p:xfrm>
        <a:graphic>
          <a:graphicData uri="http://schemas.openxmlformats.org/drawingml/2006/table">
            <a:tbl>
              <a:tblPr firstCol="1" bandRow="1">
                <a:tableStyleId>{EEE7283C-3CF3-47DC-8721-378D4A62B228}</a:tableStyleId>
              </a:tblPr>
              <a:tblGrid>
                <a:gridCol w="5158317">
                  <a:extLst>
                    <a:ext uri="{9D8B030D-6E8A-4147-A177-3AD203B41FA5}">
                      <a16:colId xmlns:a16="http://schemas.microsoft.com/office/drawing/2014/main" val="20000"/>
                    </a:ext>
                  </a:extLst>
                </a:gridCol>
                <a:gridCol w="3481917">
                  <a:extLst>
                    <a:ext uri="{9D8B030D-6E8A-4147-A177-3AD203B41FA5}">
                      <a16:colId xmlns:a16="http://schemas.microsoft.com/office/drawing/2014/main" val="20001"/>
                    </a:ext>
                  </a:extLst>
                </a:gridCol>
              </a:tblGrid>
              <a:tr h="1087120">
                <a:tc gridSpan="2">
                  <a:txBody>
                    <a:bodyPr/>
                    <a:lstStyle/>
                    <a:p>
                      <a:pPr algn="ctr">
                        <a:defRPr sz="1800" b="0">
                          <a:solidFill>
                            <a:srgbClr val="000000"/>
                          </a:solidFill>
                        </a:defRPr>
                      </a:pPr>
                      <a:r>
                        <a:rPr sz="2600" b="1">
                          <a:latin typeface="Trebuchet MS"/>
                          <a:ea typeface="Trebuchet MS"/>
                          <a:cs typeface="Trebuchet MS"/>
                          <a:sym typeface="Trebuchet MS"/>
                        </a:rPr>
                        <a:t>
Transcoder Stage
</a:t>
                      </a:r>
                    </a:p>
                  </a:txBody>
                  <a:tcPr marL="0" marR="0" marT="0" marB="0" anchor="ctr" horzOverflow="overflow">
                    <a:gradFill flip="none" rotWithShape="1">
                      <a:gsLst>
                        <a:gs pos="0">
                          <a:schemeClr val="accent4">
                            <a:lumOff val="28974"/>
                          </a:schemeClr>
                        </a:gs>
                        <a:gs pos="35000">
                          <a:srgbClr val="CFCFCF"/>
                        </a:gs>
                        <a:gs pos="100000">
                          <a:schemeClr val="accent4">
                            <a:lumOff val="48879"/>
                          </a:schemeClr>
                        </a:gs>
                      </a:gsLst>
                      <a:lin ang="5400000" scaled="0"/>
                    </a:gradFill>
                  </a:tcPr>
                </a:tc>
                <a:tc hMerge="1">
                  <a:txBody>
                    <a:bodyPr/>
                    <a:lstStyle/>
                    <a:p>
                      <a:endParaRPr lang="en-US"/>
                    </a:p>
                  </a:txBody>
                  <a:tcPr/>
                </a:tc>
                <a:extLst>
                  <a:ext uri="{0D108BD9-81ED-4DB2-BD59-A6C34878D82A}">
                    <a16:rowId xmlns:a16="http://schemas.microsoft.com/office/drawing/2014/main" val="10000"/>
                  </a:ext>
                </a:extLst>
              </a:tr>
              <a:tr h="1158240">
                <a:tc>
                  <a:txBody>
                    <a:bodyPr/>
                    <a:lstStyle/>
                    <a:p>
                      <a:pPr algn="ctr">
                        <a:defRPr sz="1800" b="0">
                          <a:solidFill>
                            <a:srgbClr val="000000"/>
                          </a:solidFill>
                        </a:defRPr>
                      </a:pPr>
                      <a:r>
                        <a:rPr sz="2600" b="1">
                          <a:solidFill>
                            <a:schemeClr val="accent3">
                              <a:lumOff val="44000"/>
                            </a:schemeClr>
                          </a:solidFill>
                          <a:latin typeface="Trebuchet MS"/>
                          <a:ea typeface="Trebuchet MS"/>
                          <a:cs typeface="Trebuchet MS"/>
                          <a:sym typeface="Trebuchet MS"/>
                        </a:rPr>
                        <a:t>Transcoder</a:t>
                      </a:r>
                    </a:p>
                  </a:txBody>
                  <a:tcPr marL="0" marR="0" marT="0" marB="0" anchor="ctr" horzOverflow="overflow">
                    <a:solidFill>
                      <a:schemeClr val="accent2">
                        <a:lumOff val="12500"/>
                      </a:schemeClr>
                    </a:solidFill>
                  </a:tcPr>
                </a:tc>
                <a:tc>
                  <a:txBody>
                    <a:bodyPr/>
                    <a:lstStyle/>
                    <a:p>
                      <a:pPr algn="ctr">
                        <a:defRPr sz="1800"/>
                      </a:pPr>
                      <a:r>
                        <a:rPr sz="2500" b="1">
                          <a:solidFill>
                            <a:schemeClr val="accent3">
                              <a:lumOff val="44000"/>
                            </a:schemeClr>
                          </a:solidFill>
                        </a:rPr>
                        <a:t>Luma PSNR (dB)</a:t>
                      </a:r>
                    </a:p>
                  </a:txBody>
                  <a:tcPr marL="0" marR="0" marT="0" marB="0" anchor="ctr" horzOverflow="overflow">
                    <a:solidFill>
                      <a:schemeClr val="accent2">
                        <a:lumOff val="12500"/>
                      </a:schemeClr>
                    </a:solidFill>
                  </a:tcPr>
                </a:tc>
                <a:extLst>
                  <a:ext uri="{0D108BD9-81ED-4DB2-BD59-A6C34878D82A}">
                    <a16:rowId xmlns:a16="http://schemas.microsoft.com/office/drawing/2014/main" val="10001"/>
                  </a:ext>
                </a:extLst>
              </a:tr>
              <a:tr h="1460500">
                <a:tc>
                  <a:txBody>
                    <a:bodyPr/>
                    <a:lstStyle/>
                    <a:p>
                      <a:pPr algn="ctr">
                        <a:defRPr sz="1800" b="0">
                          <a:solidFill>
                            <a:srgbClr val="000000"/>
                          </a:solidFill>
                        </a:defRPr>
                      </a:pPr>
                      <a:r>
                        <a:rPr sz="2600">
                          <a:solidFill>
                            <a:schemeClr val="accent3">
                              <a:lumOff val="44000"/>
                            </a:schemeClr>
                          </a:solidFill>
                          <a:latin typeface="Trebuchet MS"/>
                          <a:ea typeface="Trebuchet MS"/>
                          <a:cs typeface="Trebuchet MS"/>
                          <a:sym typeface="Trebuchet MS"/>
                        </a:rPr>
                        <a:t>ETC1S-&gt;ASTC4x4</a:t>
                      </a:r>
                    </a:p>
                  </a:txBody>
                  <a:tcPr marL="0" marR="0" marT="0" marB="0" anchor="ctr" horzOverflow="overflow"/>
                </a:tc>
                <a:tc>
                  <a:txBody>
                    <a:bodyPr/>
                    <a:lstStyle/>
                    <a:p>
                      <a:pPr algn="ctr">
                        <a:defRPr sz="1800"/>
                      </a:pPr>
                      <a:r>
                        <a:rPr sz="2500" b="1">
                          <a:latin typeface="Trebuchet MS"/>
                          <a:ea typeface="Trebuchet MS"/>
                          <a:cs typeface="Trebuchet MS"/>
                          <a:sym typeface="Trebuchet MS"/>
                        </a:rPr>
                        <a:t>38.88</a:t>
                      </a:r>
                    </a:p>
                  </a:txBody>
                  <a:tcPr marL="0" marR="0" marT="0" marB="0" anchor="ctr" horzOverflow="overflow"/>
                </a:tc>
                <a:extLst>
                  <a:ext uri="{0D108BD9-81ED-4DB2-BD59-A6C34878D82A}">
                    <a16:rowId xmlns:a16="http://schemas.microsoft.com/office/drawing/2014/main" val="10002"/>
                  </a:ext>
                </a:extLst>
              </a:tr>
              <a:tr h="1633219">
                <a:tc>
                  <a:txBody>
                    <a:bodyPr/>
                    <a:lstStyle/>
                    <a:p>
                      <a:pPr algn="ctr">
                        <a:defRPr sz="1800" b="0">
                          <a:solidFill>
                            <a:srgbClr val="000000"/>
                          </a:solidFill>
                        </a:defRPr>
                      </a:pPr>
                      <a:r>
                        <a:rPr sz="2600">
                          <a:solidFill>
                            <a:schemeClr val="accent3">
                              <a:lumOff val="44000"/>
                            </a:schemeClr>
                          </a:solidFill>
                          <a:latin typeface="Trebuchet MS"/>
                          <a:ea typeface="Trebuchet MS"/>
                          <a:cs typeface="Trebuchet MS"/>
                          <a:sym typeface="Trebuchet MS"/>
                        </a:rPr>
                        <a:t>ETC1S-&gt;ASTC6x6</a:t>
                      </a:r>
                    </a:p>
                  </a:txBody>
                  <a:tcPr marL="0" marR="0" marT="0" marB="0" anchor="ctr" horzOverflow="overflow"/>
                </a:tc>
                <a:tc>
                  <a:txBody>
                    <a:bodyPr/>
                    <a:lstStyle/>
                    <a:p>
                      <a:pPr algn="ctr">
                        <a:defRPr sz="1800"/>
                      </a:pPr>
                      <a:r>
                        <a:rPr sz="2500" b="1">
                          <a:solidFill>
                            <a:srgbClr val="D90B00"/>
                          </a:solidFill>
                          <a:latin typeface="Trebuchet MS"/>
                          <a:ea typeface="Trebuchet MS"/>
                          <a:cs typeface="Trebuchet MS"/>
                          <a:sym typeface="Trebuchet MS"/>
                        </a:rPr>
                        <a:t>38.27</a:t>
                      </a:r>
                    </a:p>
                  </a:txBody>
                  <a:tcPr marL="0" marR="0" marT="0" marB="0" anchor="ctr" horzOverflow="overflow"/>
                </a:tc>
                <a:extLst>
                  <a:ext uri="{0D108BD9-81ED-4DB2-BD59-A6C34878D82A}">
                    <a16:rowId xmlns:a16="http://schemas.microsoft.com/office/drawing/2014/main" val="10003"/>
                  </a:ext>
                </a:extLst>
              </a:tr>
            </a:tbl>
          </a:graphicData>
        </a:graphic>
      </p:graphicFrame>
      <p:sp>
        <p:nvSpPr>
          <p:cNvPr id="200" name="ETC1S maps easily to ASTC4x4 - real-time, lossless transcode…"/>
          <p:cNvSpPr txBox="1"/>
          <p:nvPr/>
        </p:nvSpPr>
        <p:spPr>
          <a:xfrm>
            <a:off x="13144500" y="9448800"/>
            <a:ext cx="10452100" cy="2229485"/>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9" tIns="121919" rIns="121919" bIns="121919">
            <a:spAutoFit/>
          </a:bodyPr>
          <a:lstStyle/>
          <a:p>
            <a:pPr marL="673100" indent="-539750">
              <a:lnSpc>
                <a:spcPct val="104999"/>
              </a:lnSpc>
              <a:spcBef>
                <a:spcPts val="1000"/>
              </a:spcBef>
              <a:buClr>
                <a:srgbClr val="FF0000"/>
              </a:buClr>
              <a:buSzPts val="2500"/>
              <a:buFont typeface="Trebuchet MS"/>
              <a:buChar char="•"/>
              <a:defRPr sz="2500">
                <a:latin typeface="Trebuchet MS"/>
                <a:ea typeface="Trebuchet MS"/>
                <a:cs typeface="Trebuchet MS"/>
                <a:sym typeface="Trebuchet MS"/>
              </a:defRPr>
            </a:pPr>
            <a:r>
              <a:t>ETC1S maps easily to ASTC4x4 - real-time, lossless transcode</a:t>
            </a:r>
          </a:p>
          <a:p>
            <a:pPr marL="673100" indent="-539750">
              <a:lnSpc>
                <a:spcPct val="104999"/>
              </a:lnSpc>
              <a:spcBef>
                <a:spcPts val="1000"/>
              </a:spcBef>
              <a:buClr>
                <a:srgbClr val="FF0000"/>
              </a:buClr>
              <a:buSzPts val="2500"/>
              <a:buFont typeface="Trebuchet MS"/>
              <a:buChar char="•"/>
              <a:defRPr sz="2500">
                <a:latin typeface="Trebuchet MS"/>
                <a:ea typeface="Trebuchet MS"/>
                <a:cs typeface="Trebuchet MS"/>
                <a:sym typeface="Trebuchet MS"/>
              </a:defRPr>
            </a:pPr>
            <a:r>
              <a:t>ASTC6x6 does not map well, transcoder is complex,lossy, SLOW! </a:t>
            </a:r>
          </a:p>
          <a:p>
            <a:pPr marL="673100" indent="-539750">
              <a:lnSpc>
                <a:spcPct val="104999"/>
              </a:lnSpc>
              <a:spcBef>
                <a:spcPts val="1000"/>
              </a:spcBef>
              <a:buClr>
                <a:srgbClr val="FF0000"/>
              </a:buClr>
              <a:buSzPts val="2500"/>
              <a:buFont typeface="Trebuchet MS"/>
              <a:buChar char="•"/>
              <a:defRPr sz="2500">
                <a:latin typeface="Trebuchet MS"/>
                <a:ea typeface="Trebuchet MS"/>
                <a:cs typeface="Trebuchet MS"/>
                <a:sym typeface="Trebuchet MS"/>
              </a:defRPr>
            </a:pPr>
            <a:r>
              <a:t>Only use ASTC6x6 if you need the lower device memory footprint</a:t>
            </a:r>
          </a:p>
          <a:p>
            <a:pPr marL="759460" indent="-626110">
              <a:lnSpc>
                <a:spcPct val="104999"/>
              </a:lnSpc>
              <a:spcBef>
                <a:spcPts val="1000"/>
              </a:spcBef>
              <a:buClr>
                <a:srgbClr val="FF0000"/>
              </a:buClr>
              <a:buSzPts val="2900"/>
              <a:buFont typeface="Trebuchet MS"/>
              <a:buChar char="•"/>
              <a:defRPr sz="2900" b="1">
                <a:latin typeface="Trebuchet MS"/>
                <a:ea typeface="Trebuchet MS"/>
                <a:cs typeface="Trebuchet MS"/>
                <a:sym typeface="Trebuchet MS"/>
              </a:defRPr>
            </a:pPr>
            <a:r>
              <a:t>Use ASTC4x4 transcoder for best performance!!</a:t>
            </a:r>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wipe dir="l"/>
      </p:transition>
    </mc:Choice>
    <mc:Fallback xmlns:a14="http://schemas.microsoft.com/office/drawing/2010/main" xmlns:m="http://schemas.openxmlformats.org/officeDocument/2006/math"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Slide Number"/>
          <p:cNvSpPr txBox="1">
            <a:spLocks noGrp="1"/>
          </p:cNvSpPr>
          <p:nvPr>
            <p:ph type="sldNum" sz="quarter" idx="2"/>
          </p:nvPr>
        </p:nvSpPr>
        <p:spPr>
          <a:xfrm>
            <a:off x="23884467" y="13271500"/>
            <a:ext cx="261929" cy="3925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9</a:t>
            </a:fld>
            <a:endParaRPr/>
          </a:p>
        </p:txBody>
      </p:sp>
      <p:sp>
        <p:nvSpPr>
          <p:cNvPr id="205" name="KTX1 File Structure"/>
          <p:cNvSpPr txBox="1">
            <a:spLocks noGrp="1"/>
          </p:cNvSpPr>
          <p:nvPr>
            <p:ph type="title"/>
          </p:nvPr>
        </p:nvSpPr>
        <p:spPr>
          <a:prstGeom prst="rect">
            <a:avLst/>
          </a:prstGeom>
        </p:spPr>
        <p:txBody>
          <a:bodyPr/>
          <a:lstStyle/>
          <a:p>
            <a:r>
              <a:t>KTX1 File Structure</a:t>
            </a:r>
          </a:p>
        </p:txBody>
      </p:sp>
      <p:sp>
        <p:nvSpPr>
          <p:cNvPr id="206" name="Rectangle"/>
          <p:cNvSpPr/>
          <p:nvPr/>
        </p:nvSpPr>
        <p:spPr>
          <a:xfrm>
            <a:off x="2115357" y="2827169"/>
            <a:ext cx="21257156" cy="3386668"/>
          </a:xfrm>
          <a:prstGeom prst="rect">
            <a:avLst/>
          </a:prstGeom>
          <a:solidFill>
            <a:schemeClr val="accent3">
              <a:lumOff val="44000"/>
            </a:schemeClr>
          </a:solidFill>
          <a:ln w="63500">
            <a:solidFill>
              <a:srgbClr val="9BC44D"/>
            </a:solidFill>
          </a:ln>
          <a:effectLst>
            <a:outerShdw blurRad="101600" dist="50800" dir="5400000" rotWithShape="0">
              <a:srgbClr val="000000">
                <a:alpha val="35000"/>
              </a:srgbClr>
            </a:outerShdw>
          </a:effectLst>
        </p:spPr>
        <p:txBody>
          <a:bodyPr lIns="121919" tIns="121919" rIns="121919" bIns="121919" anchor="ctr"/>
          <a:lstStyle/>
          <a:p>
            <a:endParaRPr/>
          </a:p>
        </p:txBody>
      </p:sp>
      <p:sp>
        <p:nvSpPr>
          <p:cNvPr id="207" name="Mip level 0"/>
          <p:cNvSpPr/>
          <p:nvPr/>
        </p:nvSpPr>
        <p:spPr>
          <a:xfrm>
            <a:off x="8127464" y="3415933"/>
            <a:ext cx="3329048" cy="2209140"/>
          </a:xfrm>
          <a:prstGeom prst="rect">
            <a:avLst/>
          </a:prstGeom>
          <a:gradFill>
            <a:gsLst>
              <a:gs pos="0">
                <a:schemeClr val="accent4">
                  <a:lumOff val="28974"/>
                </a:schemeClr>
              </a:gs>
              <a:gs pos="35000">
                <a:srgbClr val="CFCFCF"/>
              </a:gs>
              <a:gs pos="100000">
                <a:schemeClr val="accent4">
                  <a:lumOff val="48879"/>
                </a:schemeClr>
              </a:gs>
            </a:gsLst>
            <a:lin ang="16200000"/>
          </a:gradFill>
          <a:ln w="25400">
            <a:solidFill>
              <a:srgbClr val="000000"/>
            </a:solidFill>
          </a:ln>
          <a:effectLst>
            <a:outerShdw blurRad="101600" dist="50800" dir="5400000" rotWithShape="0">
              <a:srgbClr val="000000">
                <a:alpha val="38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9" tIns="121919" rIns="121919" bIns="121919" anchor="ctr"/>
          <a:lstStyle>
            <a:lvl1pPr algn="ctr"/>
          </a:lstStyle>
          <a:p>
            <a:r>
              <a:t>Mip level 0</a:t>
            </a:r>
          </a:p>
        </p:txBody>
      </p:sp>
      <p:sp>
        <p:nvSpPr>
          <p:cNvPr id="208" name="Mip level n"/>
          <p:cNvSpPr/>
          <p:nvPr/>
        </p:nvSpPr>
        <p:spPr>
          <a:xfrm>
            <a:off x="18486983" y="3415933"/>
            <a:ext cx="3329049" cy="2209140"/>
          </a:xfrm>
          <a:prstGeom prst="rect">
            <a:avLst/>
          </a:prstGeom>
          <a:gradFill>
            <a:gsLst>
              <a:gs pos="0">
                <a:schemeClr val="accent4">
                  <a:lumOff val="28974"/>
                </a:schemeClr>
              </a:gs>
              <a:gs pos="35000">
                <a:srgbClr val="CFCFCF"/>
              </a:gs>
              <a:gs pos="100000">
                <a:schemeClr val="accent4">
                  <a:lumOff val="48879"/>
                </a:schemeClr>
              </a:gs>
            </a:gsLst>
            <a:lin ang="16200000"/>
          </a:gradFill>
          <a:ln w="25400">
            <a:solidFill>
              <a:srgbClr val="000000"/>
            </a:solidFill>
          </a:ln>
          <a:effectLst>
            <a:outerShdw blurRad="101600" dist="50800" dir="5400000" rotWithShape="0">
              <a:srgbClr val="000000">
                <a:alpha val="38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9" tIns="121919" rIns="121919" bIns="121919" anchor="ctr"/>
          <a:lstStyle>
            <a:lvl1pPr algn="ctr"/>
          </a:lstStyle>
          <a:p>
            <a:r>
              <a:t>Mip level n</a:t>
            </a:r>
          </a:p>
        </p:txBody>
      </p:sp>
      <p:sp>
        <p:nvSpPr>
          <p:cNvPr id="209" name="Header"/>
          <p:cNvSpPr/>
          <p:nvPr/>
        </p:nvSpPr>
        <p:spPr>
          <a:xfrm>
            <a:off x="3280300" y="3415933"/>
            <a:ext cx="2256104" cy="2209140"/>
          </a:xfrm>
          <a:prstGeom prst="rect">
            <a:avLst/>
          </a:prstGeom>
          <a:gradFill>
            <a:gsLst>
              <a:gs pos="0">
                <a:srgbClr val="9BC44D"/>
              </a:gs>
              <a:gs pos="100000">
                <a:srgbClr val="C3F661"/>
              </a:gs>
            </a:gsLst>
            <a:lin ang="16200000"/>
          </a:gradFill>
          <a:ln w="25400">
            <a:solidFill>
              <a:srgbClr val="9BC44D"/>
            </a:solidFill>
          </a:ln>
          <a:effectLst>
            <a:outerShdw blurRad="101600" dist="50800" dir="5400000" rotWithShape="0">
              <a:srgbClr val="000000">
                <a:alpha val="3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9" tIns="121919" rIns="121919" bIns="121919" anchor="ctr"/>
          <a:lstStyle>
            <a:lvl1pPr algn="ctr">
              <a:defRPr>
                <a:solidFill>
                  <a:srgbClr val="902AFF"/>
                </a:solidFill>
              </a:defRPr>
            </a:lvl1pPr>
          </a:lstStyle>
          <a:p>
            <a:r>
              <a:t>Header</a:t>
            </a:r>
          </a:p>
        </p:txBody>
      </p:sp>
      <p:sp>
        <p:nvSpPr>
          <p:cNvPr id="210" name="Meta…"/>
          <p:cNvSpPr/>
          <p:nvPr/>
        </p:nvSpPr>
        <p:spPr>
          <a:xfrm>
            <a:off x="5725049" y="3439415"/>
            <a:ext cx="2213770" cy="2162176"/>
          </a:xfrm>
          <a:prstGeom prst="rect">
            <a:avLst/>
          </a:prstGeom>
          <a:solidFill>
            <a:schemeClr val="accent3">
              <a:lumOff val="44000"/>
            </a:schemeClr>
          </a:solidFill>
          <a:ln w="63500">
            <a:solidFill>
              <a:schemeClr val="accent1"/>
            </a:solidFill>
          </a:ln>
          <a:effectLst>
            <a:outerShdw blurRad="101600" dist="50800" dir="5400000" rotWithShape="0">
              <a:srgbClr val="000000">
                <a:alpha val="3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9" tIns="121919" rIns="121919" bIns="121919" anchor="ctr"/>
          <a:lstStyle/>
          <a:p>
            <a:pPr algn="ctr"/>
            <a:r>
              <a:t>Meta</a:t>
            </a:r>
          </a:p>
          <a:p>
            <a:pPr algn="ctr"/>
            <a:r>
              <a:t>data</a:t>
            </a:r>
          </a:p>
        </p:txBody>
      </p:sp>
      <p:sp>
        <p:nvSpPr>
          <p:cNvPr id="211" name="Circle"/>
          <p:cNvSpPr/>
          <p:nvPr/>
        </p:nvSpPr>
        <p:spPr>
          <a:xfrm>
            <a:off x="12182894" y="4384954"/>
            <a:ext cx="271098" cy="271098"/>
          </a:xfrm>
          <a:prstGeom prst="ellipse">
            <a:avLst/>
          </a:prstGeom>
          <a:gradFill>
            <a:gsLst>
              <a:gs pos="0">
                <a:schemeClr val="accent4">
                  <a:lumOff val="28974"/>
                </a:schemeClr>
              </a:gs>
              <a:gs pos="35000">
                <a:srgbClr val="CFCFCF"/>
              </a:gs>
              <a:gs pos="100000">
                <a:schemeClr val="accent4">
                  <a:lumOff val="48879"/>
                </a:schemeClr>
              </a:gs>
            </a:gsLst>
            <a:lin ang="16200000"/>
          </a:gradFill>
          <a:ln w="25400">
            <a:solidFill>
              <a:srgbClr val="000000"/>
            </a:solidFill>
          </a:ln>
          <a:effectLst>
            <a:outerShdw blurRad="101600" dist="50800" dir="5400000" rotWithShape="0">
              <a:srgbClr val="000000">
                <a:alpha val="38000"/>
              </a:srgbClr>
            </a:outerShdw>
          </a:effectLst>
        </p:spPr>
        <p:txBody>
          <a:bodyPr lIns="121919" tIns="121919" rIns="121919" bIns="121919" anchor="ctr"/>
          <a:lstStyle/>
          <a:p>
            <a:endParaRPr/>
          </a:p>
        </p:txBody>
      </p:sp>
      <p:sp>
        <p:nvSpPr>
          <p:cNvPr id="212" name="Circle"/>
          <p:cNvSpPr/>
          <p:nvPr/>
        </p:nvSpPr>
        <p:spPr>
          <a:xfrm>
            <a:off x="12940981" y="4384954"/>
            <a:ext cx="271098" cy="271098"/>
          </a:xfrm>
          <a:prstGeom prst="ellipse">
            <a:avLst/>
          </a:prstGeom>
          <a:gradFill>
            <a:gsLst>
              <a:gs pos="0">
                <a:schemeClr val="accent4">
                  <a:lumOff val="28974"/>
                </a:schemeClr>
              </a:gs>
              <a:gs pos="35000">
                <a:srgbClr val="CFCFCF"/>
              </a:gs>
              <a:gs pos="100000">
                <a:schemeClr val="accent4">
                  <a:lumOff val="48879"/>
                </a:schemeClr>
              </a:gs>
            </a:gsLst>
            <a:lin ang="16200000"/>
          </a:gradFill>
          <a:ln w="25400">
            <a:solidFill>
              <a:srgbClr val="000000"/>
            </a:solidFill>
          </a:ln>
          <a:effectLst>
            <a:outerShdw blurRad="101600" dist="50800" dir="5400000" rotWithShape="0">
              <a:srgbClr val="000000">
                <a:alpha val="38000"/>
              </a:srgbClr>
            </a:outerShdw>
          </a:effectLst>
        </p:spPr>
        <p:txBody>
          <a:bodyPr lIns="121919" tIns="121919" rIns="121919" bIns="121919" anchor="ctr"/>
          <a:lstStyle/>
          <a:p>
            <a:endParaRPr/>
          </a:p>
        </p:txBody>
      </p:sp>
      <p:sp>
        <p:nvSpPr>
          <p:cNvPr id="213" name="Circle"/>
          <p:cNvSpPr/>
          <p:nvPr/>
        </p:nvSpPr>
        <p:spPr>
          <a:xfrm>
            <a:off x="13699067" y="4384954"/>
            <a:ext cx="271098" cy="271098"/>
          </a:xfrm>
          <a:prstGeom prst="ellipse">
            <a:avLst/>
          </a:prstGeom>
          <a:gradFill>
            <a:gsLst>
              <a:gs pos="0">
                <a:schemeClr val="accent4">
                  <a:lumOff val="28974"/>
                </a:schemeClr>
              </a:gs>
              <a:gs pos="35000">
                <a:srgbClr val="CFCFCF"/>
              </a:gs>
              <a:gs pos="100000">
                <a:schemeClr val="accent4">
                  <a:lumOff val="48879"/>
                </a:schemeClr>
              </a:gs>
            </a:gsLst>
            <a:lin ang="16200000"/>
          </a:gradFill>
          <a:ln w="25400">
            <a:solidFill>
              <a:srgbClr val="000000"/>
            </a:solidFill>
          </a:ln>
          <a:effectLst>
            <a:outerShdw blurRad="101600" dist="50800" dir="5400000" rotWithShape="0">
              <a:srgbClr val="000000">
                <a:alpha val="38000"/>
              </a:srgbClr>
            </a:outerShdw>
          </a:effectLst>
        </p:spPr>
        <p:txBody>
          <a:bodyPr lIns="121919" tIns="121919" rIns="121919" bIns="121919" anchor="ctr"/>
          <a:lstStyle/>
          <a:p>
            <a:endParaRPr/>
          </a:p>
        </p:txBody>
      </p:sp>
      <p:sp>
        <p:nvSpPr>
          <p:cNvPr id="214" name="Circle"/>
          <p:cNvSpPr/>
          <p:nvPr/>
        </p:nvSpPr>
        <p:spPr>
          <a:xfrm>
            <a:off x="14457154" y="4384954"/>
            <a:ext cx="271098" cy="271098"/>
          </a:xfrm>
          <a:prstGeom prst="ellipse">
            <a:avLst/>
          </a:prstGeom>
          <a:gradFill>
            <a:gsLst>
              <a:gs pos="0">
                <a:schemeClr val="accent4">
                  <a:lumOff val="28974"/>
                </a:schemeClr>
              </a:gs>
              <a:gs pos="35000">
                <a:srgbClr val="CFCFCF"/>
              </a:gs>
              <a:gs pos="100000">
                <a:schemeClr val="accent4">
                  <a:lumOff val="48879"/>
                </a:schemeClr>
              </a:gs>
            </a:gsLst>
            <a:lin ang="16200000"/>
          </a:gradFill>
          <a:ln w="25400">
            <a:solidFill>
              <a:srgbClr val="000000"/>
            </a:solidFill>
          </a:ln>
          <a:effectLst>
            <a:outerShdw blurRad="101600" dist="50800" dir="5400000" rotWithShape="0">
              <a:srgbClr val="000000">
                <a:alpha val="38000"/>
              </a:srgbClr>
            </a:outerShdw>
          </a:effectLst>
        </p:spPr>
        <p:txBody>
          <a:bodyPr lIns="121919" tIns="121919" rIns="121919" bIns="121919" anchor="ctr"/>
          <a:lstStyle/>
          <a:p>
            <a:endParaRPr/>
          </a:p>
        </p:txBody>
      </p:sp>
      <p:sp>
        <p:nvSpPr>
          <p:cNvPr id="215" name="Circle"/>
          <p:cNvSpPr/>
          <p:nvPr/>
        </p:nvSpPr>
        <p:spPr>
          <a:xfrm>
            <a:off x="15215241" y="4384954"/>
            <a:ext cx="271098" cy="271098"/>
          </a:xfrm>
          <a:prstGeom prst="ellipse">
            <a:avLst/>
          </a:prstGeom>
          <a:gradFill>
            <a:gsLst>
              <a:gs pos="0">
                <a:schemeClr val="accent4">
                  <a:lumOff val="28974"/>
                </a:schemeClr>
              </a:gs>
              <a:gs pos="35000">
                <a:srgbClr val="CFCFCF"/>
              </a:gs>
              <a:gs pos="100000">
                <a:schemeClr val="accent4">
                  <a:lumOff val="48879"/>
                </a:schemeClr>
              </a:gs>
            </a:gsLst>
            <a:lin ang="16200000"/>
          </a:gradFill>
          <a:ln w="25400">
            <a:solidFill>
              <a:srgbClr val="000000"/>
            </a:solidFill>
          </a:ln>
          <a:effectLst>
            <a:outerShdw blurRad="101600" dist="50800" dir="5400000" rotWithShape="0">
              <a:srgbClr val="000000">
                <a:alpha val="38000"/>
              </a:srgbClr>
            </a:outerShdw>
          </a:effectLst>
        </p:spPr>
        <p:txBody>
          <a:bodyPr lIns="121919" tIns="121919" rIns="121919" bIns="121919" anchor="ctr"/>
          <a:lstStyle/>
          <a:p>
            <a:endParaRPr/>
          </a:p>
        </p:txBody>
      </p:sp>
      <p:sp>
        <p:nvSpPr>
          <p:cNvPr id="216" name="Circle"/>
          <p:cNvSpPr/>
          <p:nvPr/>
        </p:nvSpPr>
        <p:spPr>
          <a:xfrm>
            <a:off x="15973328" y="4384954"/>
            <a:ext cx="271098" cy="271098"/>
          </a:xfrm>
          <a:prstGeom prst="ellipse">
            <a:avLst/>
          </a:prstGeom>
          <a:gradFill>
            <a:gsLst>
              <a:gs pos="0">
                <a:schemeClr val="accent4">
                  <a:lumOff val="28974"/>
                </a:schemeClr>
              </a:gs>
              <a:gs pos="35000">
                <a:srgbClr val="CFCFCF"/>
              </a:gs>
              <a:gs pos="100000">
                <a:schemeClr val="accent4">
                  <a:lumOff val="48879"/>
                </a:schemeClr>
              </a:gs>
            </a:gsLst>
            <a:lin ang="16200000"/>
          </a:gradFill>
          <a:ln w="25400">
            <a:solidFill>
              <a:srgbClr val="000000"/>
            </a:solidFill>
          </a:ln>
          <a:effectLst>
            <a:outerShdw blurRad="101600" dist="50800" dir="5400000" rotWithShape="0">
              <a:srgbClr val="000000">
                <a:alpha val="38000"/>
              </a:srgbClr>
            </a:outerShdw>
          </a:effectLst>
        </p:spPr>
        <p:txBody>
          <a:bodyPr lIns="121919" tIns="121919" rIns="121919" bIns="121919" anchor="ctr"/>
          <a:lstStyle/>
          <a:p>
            <a:endParaRPr/>
          </a:p>
        </p:txBody>
      </p:sp>
      <p:sp>
        <p:nvSpPr>
          <p:cNvPr id="217" name="Circle"/>
          <p:cNvSpPr/>
          <p:nvPr/>
        </p:nvSpPr>
        <p:spPr>
          <a:xfrm>
            <a:off x="16731415" y="4384954"/>
            <a:ext cx="271099" cy="271098"/>
          </a:xfrm>
          <a:prstGeom prst="ellipse">
            <a:avLst/>
          </a:prstGeom>
          <a:gradFill>
            <a:gsLst>
              <a:gs pos="0">
                <a:schemeClr val="accent4">
                  <a:lumOff val="28974"/>
                </a:schemeClr>
              </a:gs>
              <a:gs pos="35000">
                <a:srgbClr val="CFCFCF"/>
              </a:gs>
              <a:gs pos="100000">
                <a:schemeClr val="accent4">
                  <a:lumOff val="48879"/>
                </a:schemeClr>
              </a:gs>
            </a:gsLst>
            <a:lin ang="16200000"/>
          </a:gradFill>
          <a:ln w="25400">
            <a:solidFill>
              <a:srgbClr val="000000"/>
            </a:solidFill>
          </a:ln>
          <a:effectLst>
            <a:outerShdw blurRad="101600" dist="50800" dir="5400000" rotWithShape="0">
              <a:srgbClr val="000000">
                <a:alpha val="38000"/>
              </a:srgbClr>
            </a:outerShdw>
          </a:effectLst>
        </p:spPr>
        <p:txBody>
          <a:bodyPr lIns="121919" tIns="121919" rIns="121919" bIns="121919" anchor="ctr"/>
          <a:lstStyle/>
          <a:p>
            <a:endParaRPr/>
          </a:p>
        </p:txBody>
      </p:sp>
      <p:sp>
        <p:nvSpPr>
          <p:cNvPr id="218" name="Circle"/>
          <p:cNvSpPr/>
          <p:nvPr/>
        </p:nvSpPr>
        <p:spPr>
          <a:xfrm>
            <a:off x="17489504" y="4384954"/>
            <a:ext cx="271098" cy="271098"/>
          </a:xfrm>
          <a:prstGeom prst="ellipse">
            <a:avLst/>
          </a:prstGeom>
          <a:gradFill>
            <a:gsLst>
              <a:gs pos="0">
                <a:schemeClr val="accent4">
                  <a:lumOff val="28974"/>
                </a:schemeClr>
              </a:gs>
              <a:gs pos="35000">
                <a:srgbClr val="CFCFCF"/>
              </a:gs>
              <a:gs pos="100000">
                <a:schemeClr val="accent4">
                  <a:lumOff val="48879"/>
                </a:schemeClr>
              </a:gs>
            </a:gsLst>
            <a:lin ang="16200000"/>
          </a:gradFill>
          <a:ln w="25400">
            <a:solidFill>
              <a:srgbClr val="000000"/>
            </a:solidFill>
          </a:ln>
          <a:effectLst>
            <a:outerShdw blurRad="101600" dist="50800" dir="5400000" rotWithShape="0">
              <a:srgbClr val="000000">
                <a:alpha val="38000"/>
              </a:srgbClr>
            </a:outerShdw>
          </a:effectLst>
        </p:spPr>
        <p:txBody>
          <a:bodyPr lIns="121919" tIns="121919" rIns="121919" bIns="121919" anchor="ctr"/>
          <a:lstStyle/>
          <a:p>
            <a:endParaRPr/>
          </a:p>
        </p:txBody>
      </p:sp>
      <p:sp>
        <p:nvSpPr>
          <p:cNvPr id="219" name="Transition Rectangle"/>
          <p:cNvSpPr/>
          <p:nvPr/>
        </p:nvSpPr>
        <p:spPr>
          <a:xfrm>
            <a:off x="8127464" y="3408099"/>
            <a:ext cx="3329048" cy="2224808"/>
          </a:xfrm>
          <a:prstGeom prst="rect">
            <a:avLst/>
          </a:prstGeom>
          <a:ln w="25400">
            <a:solidFill>
              <a:srgbClr val="000000"/>
            </a:solidFill>
          </a:ln>
          <a:effectLst>
            <a:outerShdw blurRad="101600" dist="50800" dir="5400000" rotWithShape="0">
              <a:srgbClr val="000000">
                <a:alpha val="35000"/>
              </a:srgbClr>
            </a:outerShdw>
          </a:effectLst>
        </p:spPr>
        <p:txBody>
          <a:bodyPr lIns="121919" tIns="121919" rIns="121919" bIns="121919" anchor="ctr"/>
          <a:lstStyle/>
          <a:p>
            <a:endParaRPr/>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wipe dir="l"/>
      </p:transition>
    </mc:Choice>
    <mc:Fallback xmlns:a14="http://schemas.microsoft.com/office/drawing/2010/main" xmlns:m="http://schemas.openxmlformats.org/officeDocument/2006/math" xmlns="">
      <p:transition spd="med">
        <p:fade/>
      </p:transition>
    </mc:Fallback>
  </mc:AlternateContent>
</p:sld>
</file>

<file path=ppt/theme/theme1.xml><?xml version="1.0" encoding="utf-8"?>
<a:theme xmlns:a="http://schemas.openxmlformats.org/drawingml/2006/main" name="Khronos">
  <a:themeElements>
    <a:clrScheme name="Khronos">
      <a:dk1>
        <a:srgbClr val="000000"/>
      </a:dk1>
      <a:lt1>
        <a:srgbClr val="FFFFFF"/>
      </a:lt1>
      <a:dk2>
        <a:srgbClr val="A7A7A7"/>
      </a:dk2>
      <a:lt2>
        <a:srgbClr val="535353"/>
      </a:lt2>
      <a:accent1>
        <a:srgbClr val="00CC99"/>
      </a:accent1>
      <a:accent2>
        <a:srgbClr val="3333CC"/>
      </a:accent2>
      <a:accent3>
        <a:srgbClr val="8F8F8F"/>
      </a:accent3>
      <a:accent4>
        <a:srgbClr val="707070"/>
      </a:accent4>
      <a:accent5>
        <a:srgbClr val="AAE2CA"/>
      </a:accent5>
      <a:accent6>
        <a:srgbClr val="2D2DB9"/>
      </a:accent6>
      <a:hlink>
        <a:srgbClr val="0000FF"/>
      </a:hlink>
      <a:folHlink>
        <a:srgbClr val="FF00FF"/>
      </a:folHlink>
    </a:clrScheme>
    <a:fontScheme name="Khronos">
      <a:majorFont>
        <a:latin typeface="Arial"/>
        <a:ea typeface="Arial"/>
        <a:cs typeface="Arial"/>
      </a:majorFont>
      <a:minorFont>
        <a:latin typeface="Helvetica"/>
        <a:ea typeface="Helvetica"/>
        <a:cs typeface="Helvetica"/>
      </a:minorFont>
    </a:fontScheme>
    <a:fmtScheme name="Khrono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01600" dist="50800" dir="5400000" rotWithShape="0">
              <a:srgbClr val="000000">
                <a:alpha val="35000"/>
              </a:srgbClr>
            </a:outerShdw>
          </a:effectLst>
        </a:effectStyle>
        <a:effectStyle>
          <a:effectLst>
            <a:outerShdw blurRad="101600" dist="50800" dir="5400000" rotWithShape="0">
              <a:srgbClr val="000000">
                <a:alpha val="35000"/>
              </a:srgbClr>
            </a:outerShdw>
          </a:effectLst>
        </a:effectStyle>
        <a:effectStyle>
          <a:effectLst>
            <a:outerShdw blurRad="101600" dist="508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63500" cap="flat">
          <a:solidFill>
            <a:schemeClr val="accent1"/>
          </a:solidFill>
          <a:prstDash val="solid"/>
          <a:round/>
        </a:ln>
        <a:effectLst>
          <a:outerShdw blurRad="101600" dist="50800" dir="5400000" rotWithShape="0">
            <a:srgbClr val="000000">
              <a:alpha val="35000"/>
            </a:srgbClr>
          </a:outerShdw>
        </a:effectLst>
        <a:sp3d/>
      </a:spPr>
      <a:bodyPr rot="0" spcFirstLastPara="1" vertOverflow="overflow" horzOverflow="overflow" vert="horz" wrap="square" lIns="121919" tIns="121919" rIns="121919" bIns="121919" numCol="1" spcCol="38100" rtlCol="0" anchor="ctr">
        <a:spAutoFit/>
      </a:bodyPr>
      <a:lstStyle>
        <a:defPPr marL="0" marR="0" indent="0" algn="l" defTabSz="2438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63500" cap="flat">
          <a:solidFill>
            <a:schemeClr val="accent1"/>
          </a:solidFill>
          <a:prstDash val="solid"/>
          <a:round/>
        </a:ln>
        <a:effectLst>
          <a:outerShdw blurRad="101600" dist="508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121919" tIns="121919" rIns="121919" bIns="121919" numCol="1" spcCol="38100" rtlCol="0" anchor="t">
        <a:spAutoFit/>
      </a:bodyPr>
      <a:lstStyle>
        <a:defPPr marL="0" marR="0" indent="0" algn="l" defTabSz="2438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Khronos">
  <a:themeElements>
    <a:clrScheme name="Khronos">
      <a:dk1>
        <a:srgbClr val="000000"/>
      </a:dk1>
      <a:lt1>
        <a:srgbClr val="FFFFFF"/>
      </a:lt1>
      <a:dk2>
        <a:srgbClr val="A7A7A7"/>
      </a:dk2>
      <a:lt2>
        <a:srgbClr val="535353"/>
      </a:lt2>
      <a:accent1>
        <a:srgbClr val="00CC99"/>
      </a:accent1>
      <a:accent2>
        <a:srgbClr val="3333CC"/>
      </a:accent2>
      <a:accent3>
        <a:srgbClr val="8F8F8F"/>
      </a:accent3>
      <a:accent4>
        <a:srgbClr val="707070"/>
      </a:accent4>
      <a:accent5>
        <a:srgbClr val="AAE2CA"/>
      </a:accent5>
      <a:accent6>
        <a:srgbClr val="2D2DB9"/>
      </a:accent6>
      <a:hlink>
        <a:srgbClr val="0000FF"/>
      </a:hlink>
      <a:folHlink>
        <a:srgbClr val="FF00FF"/>
      </a:folHlink>
    </a:clrScheme>
    <a:fontScheme name="Khronos">
      <a:majorFont>
        <a:latin typeface="Arial"/>
        <a:ea typeface="Arial"/>
        <a:cs typeface="Arial"/>
      </a:majorFont>
      <a:minorFont>
        <a:latin typeface="Helvetica"/>
        <a:ea typeface="Helvetica"/>
        <a:cs typeface="Helvetica"/>
      </a:minorFont>
    </a:fontScheme>
    <a:fmtScheme name="Khrono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01600" dist="50800" dir="5400000" rotWithShape="0">
              <a:srgbClr val="000000">
                <a:alpha val="35000"/>
              </a:srgbClr>
            </a:outerShdw>
          </a:effectLst>
        </a:effectStyle>
        <a:effectStyle>
          <a:effectLst>
            <a:outerShdw blurRad="101600" dist="50800" dir="5400000" rotWithShape="0">
              <a:srgbClr val="000000">
                <a:alpha val="35000"/>
              </a:srgbClr>
            </a:outerShdw>
          </a:effectLst>
        </a:effectStyle>
        <a:effectStyle>
          <a:effectLst>
            <a:outerShdw blurRad="101600" dist="508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63500" cap="flat">
          <a:solidFill>
            <a:schemeClr val="accent1"/>
          </a:solidFill>
          <a:prstDash val="solid"/>
          <a:round/>
        </a:ln>
        <a:effectLst>
          <a:outerShdw blurRad="101600" dist="50800" dir="5400000" rotWithShape="0">
            <a:srgbClr val="000000">
              <a:alpha val="35000"/>
            </a:srgbClr>
          </a:outerShdw>
        </a:effectLst>
        <a:sp3d/>
      </a:spPr>
      <a:bodyPr rot="0" spcFirstLastPara="1" vertOverflow="overflow" horzOverflow="overflow" vert="horz" wrap="square" lIns="121919" tIns="121919" rIns="121919" bIns="121919" numCol="1" spcCol="38100" rtlCol="0" anchor="ctr">
        <a:spAutoFit/>
      </a:bodyPr>
      <a:lstStyle>
        <a:defPPr marL="0" marR="0" indent="0" algn="l" defTabSz="2438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63500" cap="flat">
          <a:solidFill>
            <a:schemeClr val="accent1"/>
          </a:solidFill>
          <a:prstDash val="solid"/>
          <a:round/>
        </a:ln>
        <a:effectLst>
          <a:outerShdw blurRad="101600" dist="508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121919" tIns="121919" rIns="121919" bIns="121919" numCol="1" spcCol="38100" rtlCol="0" anchor="t">
        <a:spAutoFit/>
      </a:bodyPr>
      <a:lstStyle>
        <a:defPPr marL="0" marR="0" indent="0" algn="l" defTabSz="2438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700" row="8">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9ACA45CA-3CE4-455D-927E-4E4401BDBE91}">
  <we:reference id="wa104380121" version="2.0.0.0" store="en-US" storeType="OMEX"/>
  <we:alternateReferences>
    <we:reference id="wa104380121" version="2.0.0.0" store="WA10438012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9</TotalTime>
  <Words>3363</Words>
  <Application>Microsoft Office PowerPoint</Application>
  <PresentationFormat>Custom</PresentationFormat>
  <Paragraphs>530</Paragraphs>
  <Slides>32</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Apple Color Emoji</vt:lpstr>
      <vt:lpstr>Avenir Next Condensed Ultra Lig</vt:lpstr>
      <vt:lpstr>Arial</vt:lpstr>
      <vt:lpstr>Times</vt:lpstr>
      <vt:lpstr>Trebuchet MS</vt:lpstr>
      <vt:lpstr>Khronos</vt:lpstr>
      <vt:lpstr>Compressed Texture Transmission Format</vt:lpstr>
      <vt:lpstr>Required Specifications</vt:lpstr>
      <vt:lpstr>Image Bits - Issues</vt:lpstr>
      <vt:lpstr>Image Bits - Solving Transmission Size</vt:lpstr>
      <vt:lpstr>Image Bits - Solving the Googol of formats</vt:lpstr>
      <vt:lpstr>Quality</vt:lpstr>
      <vt:lpstr>ASTC Transcoding</vt:lpstr>
      <vt:lpstr>ETC1S and ASTC - Quality Comparison</vt:lpstr>
      <vt:lpstr>KTX1 File Structure</vt:lpstr>
      <vt:lpstr>KTX1 File Structure</vt:lpstr>
      <vt:lpstr>KTX2 File Structure</vt:lpstr>
      <vt:lpstr>KTX2 Header Additions: Supercompression</vt:lpstr>
      <vt:lpstr>KTX2 Header Additions: Others</vt:lpstr>
      <vt:lpstr>Data Format Descriptor1</vt:lpstr>
      <vt:lpstr>DFD Color Space Information</vt:lpstr>
      <vt:lpstr>Metadata Additions</vt:lpstr>
      <vt:lpstr>CTTF Status</vt:lpstr>
      <vt:lpstr>Call for Industry Collaboration!</vt:lpstr>
      <vt:lpstr>File Issues &amp; Suggestions in GitHub</vt:lpstr>
      <vt:lpstr>Your Input Requested for these KTX2 Issues</vt:lpstr>
      <vt:lpstr>Reference DXT1 vs. CTTF Comparison Tests</vt:lpstr>
      <vt:lpstr> DXT1 vs. CTTF ETC1S-CRN Transcoder</vt:lpstr>
      <vt:lpstr> DXT1 vs. CTTF RDO+LZMA (DXT1)</vt:lpstr>
      <vt:lpstr> CTTF Mode Comparison- ETC1S-CRN vs.RDO+LZMA (DXT1)</vt:lpstr>
      <vt:lpstr>Acknowledgements</vt:lpstr>
      <vt:lpstr>Watch these places for progress</vt:lpstr>
      <vt:lpstr>PowerPoint Presentation</vt:lpstr>
      <vt:lpstr> DXT1 vs. CTTF ETC1S-CRN Transcoding</vt:lpstr>
      <vt:lpstr> DXT1 vs. CTTF RDO+LZMA mode</vt:lpstr>
      <vt:lpstr>Bitstream Compression Performance</vt:lpstr>
      <vt:lpstr>Bitstream Compression Performance</vt:lpstr>
      <vt:lpstr>Bitstream Compression Performance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Compressed Texture Transmission Format</dc:title>
  <cp:lastModifiedBy>Mark Callow</cp:lastModifiedBy>
  <cp:revision>2</cp:revision>
  <dcterms:modified xsi:type="dcterms:W3CDTF">2018-12-02T08:14:52Z</dcterms:modified>
</cp:coreProperties>
</file>