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26"/>
  </p:notesMasterIdLst>
  <p:sldIdLst>
    <p:sldId id="263" r:id="rId2"/>
    <p:sldId id="297" r:id="rId3"/>
    <p:sldId id="282" r:id="rId4"/>
    <p:sldId id="283" r:id="rId5"/>
    <p:sldId id="284" r:id="rId6"/>
    <p:sldId id="285" r:id="rId7"/>
    <p:sldId id="286" r:id="rId8"/>
    <p:sldId id="267" r:id="rId9"/>
    <p:sldId id="287" r:id="rId10"/>
    <p:sldId id="277" r:id="rId11"/>
    <p:sldId id="270" r:id="rId12"/>
    <p:sldId id="260" r:id="rId13"/>
    <p:sldId id="301" r:id="rId14"/>
    <p:sldId id="290" r:id="rId15"/>
    <p:sldId id="269" r:id="rId16"/>
    <p:sldId id="266" r:id="rId17"/>
    <p:sldId id="271" r:id="rId18"/>
    <p:sldId id="262" r:id="rId19"/>
    <p:sldId id="278" r:id="rId20"/>
    <p:sldId id="279" r:id="rId21"/>
    <p:sldId id="280" r:id="rId22"/>
    <p:sldId id="281" r:id="rId23"/>
    <p:sldId id="299"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BiQLz8v1CJqwbltgVLEFQ==" hashData="7nLMxii5hM2Ly2AfPqf+RMdfYG+QZsPOV4f8HTATep5Vs3zpM7mYwN8o2me9q6ZXKhRA8b3/Fnr2GfqW5V06M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4FC"/>
    <a:srgbClr val="15458A"/>
    <a:srgbClr val="6D6E6C"/>
    <a:srgbClr val="9AA5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p:restoredTop sz="94676"/>
  </p:normalViewPr>
  <p:slideViewPr>
    <p:cSldViewPr snapToGrid="0" snapToObjects="1">
      <p:cViewPr varScale="1">
        <p:scale>
          <a:sx n="125" d="100"/>
          <a:sy n="125" d="100"/>
        </p:scale>
        <p:origin x="210" y="114"/>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764B0-AA9E-1243-8C71-730509225F09}"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D82AE-3E34-0A4D-955B-28A2D02021C1}" type="slidenum">
              <a:rPr lang="en-US" smtClean="0"/>
              <a:t>‹#›</a:t>
            </a:fld>
            <a:endParaRPr lang="en-US"/>
          </a:p>
        </p:txBody>
      </p:sp>
    </p:spTree>
    <p:extLst>
      <p:ext uri="{BB962C8B-B14F-4D97-AF65-F5344CB8AC3E}">
        <p14:creationId xmlns:p14="http://schemas.microsoft.com/office/powerpoint/2010/main" val="33538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33" y="-326391"/>
            <a:ext cx="12240483" cy="7374891"/>
          </a:xfrm>
          <a:prstGeom prst="rect">
            <a:avLst/>
          </a:prstGeom>
        </p:spPr>
      </p:pic>
      <p:sp>
        <p:nvSpPr>
          <p:cNvPr id="8" name="Rectangle 7"/>
          <p:cNvSpPr/>
          <p:nvPr userDrawn="1"/>
        </p:nvSpPr>
        <p:spPr>
          <a:xfrm>
            <a:off x="-54832" y="2616200"/>
            <a:ext cx="12264724" cy="196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2616200"/>
            <a:ext cx="9465804" cy="1266032"/>
          </a:xfrm>
        </p:spPr>
        <p:txBody>
          <a:bodyPr anchor="b"/>
          <a:lstStyle>
            <a:lvl1pPr>
              <a:defRPr sz="6000"/>
            </a:lvl1pPr>
          </a:lstStyle>
          <a:p>
            <a:r>
              <a:rPr lang="en-US" dirty="0"/>
              <a:t>Title slide</a:t>
            </a:r>
          </a:p>
        </p:txBody>
      </p:sp>
      <p:sp>
        <p:nvSpPr>
          <p:cNvPr id="3" name="Text Placeholder 2"/>
          <p:cNvSpPr>
            <a:spLocks noGrp="1"/>
          </p:cNvSpPr>
          <p:nvPr>
            <p:ph type="body" idx="1" hasCustomPrompt="1"/>
          </p:nvPr>
        </p:nvSpPr>
        <p:spPr>
          <a:xfrm>
            <a:off x="831850" y="3948113"/>
            <a:ext cx="9465804" cy="636587"/>
          </a:xfrm>
        </p:spPr>
        <p:txBody>
          <a:bodyPr/>
          <a:lstStyle>
            <a:lvl1pPr marL="0" indent="0">
              <a:buNone/>
              <a:defRPr sz="2400" b="0" i="1">
                <a:solidFill>
                  <a:schemeClr val="tx1"/>
                </a:solidFill>
                <a:latin typeface="Helvetica Neue LT Std 57 Condensed Oblique" charset="0"/>
                <a:ea typeface="Helvetica Neue LT Std 57 Condensed Oblique" charset="0"/>
                <a:cs typeface="Helvetica Neue LT Std 57 Condensed Obliqu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goes here</a:t>
            </a:r>
          </a:p>
        </p:txBody>
      </p:sp>
      <p:cxnSp>
        <p:nvCxnSpPr>
          <p:cNvPr id="11" name="Straight Connector 10"/>
          <p:cNvCxnSpPr/>
          <p:nvPr userDrawn="1"/>
        </p:nvCxnSpPr>
        <p:spPr>
          <a:xfrm>
            <a:off x="838200" y="3816350"/>
            <a:ext cx="8334375" cy="0"/>
          </a:xfrm>
          <a:prstGeom prst="line">
            <a:avLst/>
          </a:prstGeom>
          <a:ln w="38100" cap="rnd">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Date Placeholder 3"/>
          <p:cNvSpPr txBox="1">
            <a:spLocks/>
          </p:cNvSpPr>
          <p:nvPr userDrawn="1"/>
        </p:nvSpPr>
        <p:spPr>
          <a:xfrm>
            <a:off x="4681370" y="6481374"/>
            <a:ext cx="282926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a:ln w="12700">
                  <a:noFill/>
                </a:ln>
                <a:solidFill>
                  <a:schemeClr val="bg1"/>
                </a:solidFill>
                <a:effectLst>
                  <a:outerShdw blurRad="50800" dist="38100" algn="l" rotWithShape="0">
                    <a:prstClr val="black">
                      <a:alpha val="40000"/>
                    </a:prstClr>
                  </a:outerShdw>
                </a:effectLst>
                <a:latin typeface="Helvetica Neue LT Std 77 Bold Condensed" charset="0"/>
                <a:ea typeface="Helvetica Neue LT Std 77 Bold Condensed" charset="0"/>
                <a:cs typeface="Helvetica Neue LT Std 77 Bold Condense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 InfiniBand Trade Association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4004" y="2616200"/>
            <a:ext cx="1906814" cy="190681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ransition Slide">
    <p:spTree>
      <p:nvGrpSpPr>
        <p:cNvPr id="1" name=""/>
        <p:cNvGrpSpPr/>
        <p:nvPr/>
      </p:nvGrpSpPr>
      <p:grpSpPr>
        <a:xfrm>
          <a:off x="0" y="0"/>
          <a:ext cx="0" cy="0"/>
          <a:chOff x="0" y="0"/>
          <a:chExt cx="0" cy="0"/>
        </a:xfrm>
      </p:grpSpPr>
      <p:sp>
        <p:nvSpPr>
          <p:cNvPr id="4" name="Rectangle 3"/>
          <p:cNvSpPr/>
          <p:nvPr userDrawn="1"/>
        </p:nvSpPr>
        <p:spPr>
          <a:xfrm>
            <a:off x="0" y="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804332" y="6384748"/>
            <a:ext cx="11387667" cy="360362"/>
          </a:xfrm>
        </p:spPr>
        <p:txBody>
          <a:bodyPr/>
          <a:lstStyle>
            <a:lvl1pPr marL="0" indent="0" algn="l">
              <a:buNone/>
              <a:defRPr sz="2400" b="0" i="1" baseline="0">
                <a:solidFill>
                  <a:schemeClr val="tx1"/>
                </a:solidFill>
                <a:latin typeface="Helvetica Neue LT Std 57 Condensed Oblique" charset="0"/>
                <a:ea typeface="Helvetica Neue LT Std 57 Condensed Oblique" charset="0"/>
                <a:cs typeface="Helvetica Neue LT Std 57 Condensed Obliqu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 name="Title 1"/>
          <p:cNvSpPr>
            <a:spLocks noGrp="1"/>
          </p:cNvSpPr>
          <p:nvPr>
            <p:ph type="ctrTitle" hasCustomPrompt="1"/>
          </p:nvPr>
        </p:nvSpPr>
        <p:spPr>
          <a:xfrm>
            <a:off x="804332" y="4864099"/>
            <a:ext cx="11387667" cy="1518885"/>
          </a:xfrm>
        </p:spPr>
        <p:txBody>
          <a:bodyPr anchor="b"/>
          <a:lstStyle>
            <a:lvl1pPr algn="l">
              <a:defRPr sz="6000" b="0" i="0">
                <a:solidFill>
                  <a:srgbClr val="15458A"/>
                </a:solidFill>
                <a:latin typeface="Helvetica Neue LT Std 57 Condensed" charset="0"/>
                <a:ea typeface="Helvetica Neue LT Std 57 Condensed" charset="0"/>
                <a:cs typeface="Helvetica Neue LT Std 57 Condensed" charset="0"/>
              </a:defRPr>
            </a:lvl1pPr>
          </a:lstStyle>
          <a:p>
            <a:r>
              <a:rPr lang="en-US" dirty="0"/>
              <a:t>Transition Slide Headline</a:t>
            </a:r>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4864100"/>
          </a:xfrm>
          <a:prstGeom prst="rect">
            <a:avLst/>
          </a:prstGeom>
        </p:spPr>
      </p:pic>
      <p:cxnSp>
        <p:nvCxnSpPr>
          <p:cNvPr id="7" name="Straight Connector 6"/>
          <p:cNvCxnSpPr/>
          <p:nvPr userDrawn="1"/>
        </p:nvCxnSpPr>
        <p:spPr>
          <a:xfrm>
            <a:off x="838200" y="6273800"/>
            <a:ext cx="9153525" cy="0"/>
          </a:xfrm>
          <a:prstGeom prst="line">
            <a:avLst/>
          </a:prstGeom>
          <a:ln w="38100" cap="rnd">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Cop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15458A"/>
                </a:solidFill>
              </a:defRPr>
            </a:lvl1pPr>
          </a:lstStyle>
          <a:p>
            <a:r>
              <a:rPr lang="en-US" dirty="0"/>
              <a:t>Headline text slide</a:t>
            </a:r>
          </a:p>
        </p:txBody>
      </p:sp>
      <p:sp>
        <p:nvSpPr>
          <p:cNvPr id="3" name="Content Placeholder 2"/>
          <p:cNvSpPr>
            <a:spLocks noGrp="1"/>
          </p:cNvSpPr>
          <p:nvPr>
            <p:ph idx="1" hasCustomPrompt="1"/>
          </p:nvPr>
        </p:nvSpPr>
        <p:spPr>
          <a:xfrm>
            <a:off x="838200" y="1315462"/>
            <a:ext cx="10515600" cy="4693451"/>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Bullet point of info</a:t>
            </a:r>
          </a:p>
          <a:p>
            <a:pPr lvl="1"/>
            <a:r>
              <a:rPr lang="en-US" dirty="0"/>
              <a:t>Text</a:t>
            </a:r>
          </a:p>
          <a:p>
            <a:pPr lvl="2"/>
            <a:r>
              <a:rPr lang="en-US" dirty="0"/>
              <a:t>Text</a:t>
            </a:r>
          </a:p>
          <a:p>
            <a:pPr lvl="3"/>
            <a:r>
              <a:rPr lang="en-US" dirty="0"/>
              <a:t>Text</a:t>
            </a:r>
          </a:p>
          <a:p>
            <a:pPr lvl="4"/>
            <a:r>
              <a:rPr lang="en-US" dirty="0"/>
              <a:t>Text</a:t>
            </a:r>
          </a:p>
        </p:txBody>
      </p:sp>
      <p:sp>
        <p:nvSpPr>
          <p:cNvPr id="4" name="Date Placeholder 3"/>
          <p:cNvSpPr>
            <a:spLocks noGrp="1"/>
          </p:cNvSpPr>
          <p:nvPr>
            <p:ph type="dt" sz="half" idx="10"/>
          </p:nvPr>
        </p:nvSpPr>
        <p:spPr/>
        <p:txBody>
          <a:bodyPr/>
          <a:lstStyle>
            <a:lvl1pPr>
              <a:defRPr sz="1400"/>
            </a:lvl1pPr>
          </a:lstStyle>
          <a:p>
            <a:fld id="{CAC95DF8-0FC6-134B-BADE-B0CC4E1A02DD}" type="datetime1">
              <a:rPr lang="en-US" smtClean="0"/>
              <a:pPr/>
              <a:t>8/17/2021</a:t>
            </a:fld>
            <a:endParaRPr lang="en-US" dirty="0"/>
          </a:p>
        </p:txBody>
      </p:sp>
      <p:sp>
        <p:nvSpPr>
          <p:cNvPr id="7" name="Slide Number Placeholder 6"/>
          <p:cNvSpPr>
            <a:spLocks noGrp="1"/>
          </p:cNvSpPr>
          <p:nvPr>
            <p:ph type="sldNum" sz="quarter" idx="12"/>
          </p:nvPr>
        </p:nvSpPr>
        <p:spPr/>
        <p:txBody>
          <a:bodyPr/>
          <a:lstStyle>
            <a:lvl1pPr>
              <a:defRPr sz="1400"/>
            </a:lvl1pPr>
          </a:lstStyle>
          <a:p>
            <a:fld id="{C237A139-1202-DE41-ACEF-F1A029E75CAA}" type="slidenum">
              <a:rPr lang="en-US" smtClean="0"/>
              <a:pPr/>
              <a:t>‹#›</a:t>
            </a:fld>
            <a:endParaRPr lang="en-US" dirty="0"/>
          </a:p>
        </p:txBody>
      </p:sp>
      <p:sp>
        <p:nvSpPr>
          <p:cNvPr id="10" name="Date Placeholder 3"/>
          <p:cNvSpPr txBox="1">
            <a:spLocks/>
          </p:cNvSpPr>
          <p:nvPr userDrawn="1"/>
        </p:nvSpPr>
        <p:spPr>
          <a:xfrm>
            <a:off x="4681370" y="6481374"/>
            <a:ext cx="282926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a:ln w="12700">
                  <a:noFill/>
                </a:ln>
                <a:solidFill>
                  <a:schemeClr val="bg1"/>
                </a:solidFill>
                <a:effectLst>
                  <a:outerShdw blurRad="50800" dist="38100" algn="l" rotWithShape="0">
                    <a:prstClr val="black">
                      <a:alpha val="40000"/>
                    </a:prstClr>
                  </a:outerShdw>
                </a:effectLst>
                <a:latin typeface="Helvetica Neue LT Std 77 Bold Condensed" charset="0"/>
                <a:ea typeface="Helvetica Neue LT Std 77 Bold Condensed" charset="0"/>
                <a:cs typeface="Helvetica Neue LT Std 77 Bold Condense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 InfiniBand Trade Association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Headline Two Column Format</a:t>
            </a:r>
          </a:p>
        </p:txBody>
      </p:sp>
      <p:sp>
        <p:nvSpPr>
          <p:cNvPr id="3" name="Content Placeholder 2"/>
          <p:cNvSpPr>
            <a:spLocks noGrp="1"/>
          </p:cNvSpPr>
          <p:nvPr>
            <p:ph sz="half" idx="1"/>
          </p:nvPr>
        </p:nvSpPr>
        <p:spPr>
          <a:xfrm>
            <a:off x="838200" y="1325563"/>
            <a:ext cx="4864100" cy="469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100" y="1325563"/>
            <a:ext cx="4838700" cy="469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a:xfrm>
            <a:off x="838200" y="6487054"/>
            <a:ext cx="2743200" cy="365125"/>
          </a:xfrm>
          <a:effectLst>
            <a:outerShdw blurRad="50800" dist="38100" dir="2700000" sx="124000" sy="124000" algn="tl" rotWithShape="0">
              <a:prstClr val="black">
                <a:alpha val="40000"/>
              </a:prstClr>
            </a:outerShdw>
          </a:effectLst>
        </p:spPr>
        <p:txBody>
          <a:bodyPr/>
          <a:lstStyle>
            <a:lvl1pPr>
              <a:defRPr sz="1400" b="1">
                <a:solidFill>
                  <a:schemeClr val="bg1"/>
                </a:solidFill>
              </a:defRPr>
            </a:lvl1pPr>
          </a:lstStyle>
          <a:p>
            <a:fld id="{6A502AAE-AD11-9D4C-8B4E-AEFCECFBDCA1}" type="datetime1">
              <a:rPr lang="en-US" smtClean="0"/>
              <a:pPr/>
              <a:t>8/17/2021</a:t>
            </a:fld>
            <a:endParaRPr lang="en-US" dirty="0"/>
          </a:p>
        </p:txBody>
      </p:sp>
      <p:sp>
        <p:nvSpPr>
          <p:cNvPr id="12" name="Slide Number Placeholder 5"/>
          <p:cNvSpPr>
            <a:spLocks noGrp="1"/>
          </p:cNvSpPr>
          <p:nvPr>
            <p:ph type="sldNum" sz="quarter" idx="12"/>
          </p:nvPr>
        </p:nvSpPr>
        <p:spPr>
          <a:xfrm>
            <a:off x="8610600" y="6492875"/>
            <a:ext cx="2743200" cy="365125"/>
          </a:xfrm>
          <a:effectLst>
            <a:outerShdw blurRad="50800" dist="38100" dir="2700000" algn="tl" rotWithShape="0">
              <a:prstClr val="black">
                <a:alpha val="40000"/>
              </a:prstClr>
            </a:outerShdw>
          </a:effectLst>
        </p:spPr>
        <p:txBody>
          <a:bodyPr/>
          <a:lstStyle>
            <a:lvl1pPr>
              <a:defRPr sz="1400" b="1">
                <a:solidFill>
                  <a:schemeClr val="bg1"/>
                </a:solidFill>
              </a:defRPr>
            </a:lvl1pPr>
          </a:lstStyle>
          <a:p>
            <a:fld id="{C237A139-1202-DE41-ACEF-F1A029E75CAA}" type="slidenum">
              <a:rPr lang="en-US" smtClean="0"/>
              <a:pPr/>
              <a:t>‹#›</a:t>
            </a:fld>
            <a:endParaRPr lang="en-US" dirty="0"/>
          </a:p>
        </p:txBody>
      </p:sp>
      <p:cxnSp>
        <p:nvCxnSpPr>
          <p:cNvPr id="9" name="Straight Connector 8"/>
          <p:cNvCxnSpPr/>
          <p:nvPr userDrawn="1"/>
        </p:nvCxnSpPr>
        <p:spPr>
          <a:xfrm>
            <a:off x="6019800" y="1325563"/>
            <a:ext cx="0" cy="4529137"/>
          </a:xfrm>
          <a:prstGeom prst="line">
            <a:avLst/>
          </a:prstGeom>
          <a:ln w="38100" cap="rnd">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Date Placeholder 3"/>
          <p:cNvSpPr txBox="1">
            <a:spLocks/>
          </p:cNvSpPr>
          <p:nvPr userDrawn="1"/>
        </p:nvSpPr>
        <p:spPr>
          <a:xfrm>
            <a:off x="4681370" y="6481374"/>
            <a:ext cx="282926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a:ln w="12700">
                  <a:noFill/>
                </a:ln>
                <a:solidFill>
                  <a:schemeClr val="bg1"/>
                </a:solidFill>
                <a:effectLst>
                  <a:outerShdw blurRad="50800" dist="38100" algn="l" rotWithShape="0">
                    <a:prstClr val="black">
                      <a:alpha val="40000"/>
                    </a:prstClr>
                  </a:outerShdw>
                </a:effectLst>
                <a:latin typeface="Helvetica Neue LT Std 77 Bold Condensed" charset="0"/>
                <a:ea typeface="Helvetica Neue LT Std 77 Bold Condensed" charset="0"/>
                <a:cs typeface="Helvetica Neue LT Std 77 Bold Condense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 InfiniBand Trade Association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60984" y="0"/>
            <a:ext cx="7831015" cy="7035800"/>
          </a:xfrm>
          <a:prstGeom prst="rect">
            <a:avLst/>
          </a:prstGeom>
        </p:spPr>
      </p:pic>
      <p:sp>
        <p:nvSpPr>
          <p:cNvPr id="8" name="Rectangle 7"/>
          <p:cNvSpPr/>
          <p:nvPr userDrawn="1"/>
        </p:nvSpPr>
        <p:spPr>
          <a:xfrm>
            <a:off x="-6350" y="6481374"/>
            <a:ext cx="4362450" cy="604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203200"/>
            <a:ext cx="3155950" cy="2638425"/>
          </a:xfrm>
        </p:spPr>
        <p:txBody>
          <a:bodyPr anchor="b"/>
          <a:lstStyle>
            <a:lvl1pPr>
              <a:defRPr sz="5400" baseline="0"/>
            </a:lvl1pPr>
          </a:lstStyle>
          <a:p>
            <a:r>
              <a:rPr lang="en-US" dirty="0"/>
              <a:t>Headline goes here</a:t>
            </a:r>
          </a:p>
        </p:txBody>
      </p:sp>
      <p:sp>
        <p:nvSpPr>
          <p:cNvPr id="3" name="Text Placeholder 2"/>
          <p:cNvSpPr>
            <a:spLocks noGrp="1"/>
          </p:cNvSpPr>
          <p:nvPr>
            <p:ph type="body" idx="1"/>
          </p:nvPr>
        </p:nvSpPr>
        <p:spPr>
          <a:xfrm>
            <a:off x="831850" y="2957513"/>
            <a:ext cx="3155950" cy="687387"/>
          </a:xfrm>
        </p:spPr>
        <p:txBody>
          <a:bodyPr/>
          <a:lstStyle>
            <a:lvl1pPr marL="0" indent="0">
              <a:buNone/>
              <a:defRPr sz="2400" b="0" i="1">
                <a:solidFill>
                  <a:schemeClr val="tx1"/>
                </a:solidFill>
                <a:latin typeface="Helvetica Neue LT Std 57 Condensed Oblique" charset="0"/>
                <a:ea typeface="Helvetica Neue LT Std 57 Condensed Oblique" charset="0"/>
                <a:cs typeface="Helvetica Neue LT Std 57 Condensed Obliqu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a:off x="838200" y="2787650"/>
            <a:ext cx="3149600" cy="0"/>
          </a:xfrm>
          <a:prstGeom prst="line">
            <a:avLst/>
          </a:prstGeom>
          <a:ln w="38100" cap="rnd">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0"/>
          </p:nvPr>
        </p:nvSpPr>
        <p:spPr>
          <a:xfrm>
            <a:off x="831850" y="3649663"/>
            <a:ext cx="3155950" cy="1979612"/>
          </a:xfrm>
        </p:spPr>
        <p:txBody>
          <a:bodyPr>
            <a:normAutofit/>
          </a:bodyPr>
          <a:lstStyle>
            <a:lvl1pPr marL="0" indent="0">
              <a:buNone/>
              <a:defRPr sz="1800" b="0" i="0">
                <a:solidFill>
                  <a:schemeClr val="tx1"/>
                </a:solidFill>
                <a:latin typeface="Helvetica Neue LT Std 57 Condensed Oblique" charset="0"/>
                <a:ea typeface="Helvetica Neue LT Std 57 Condensed Oblique" charset="0"/>
                <a:cs typeface="Helvetica Neue LT Std 57 Condensed Obliqu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Date Placeholder 3"/>
          <p:cNvSpPr txBox="1">
            <a:spLocks/>
          </p:cNvSpPr>
          <p:nvPr userDrawn="1"/>
        </p:nvSpPr>
        <p:spPr>
          <a:xfrm>
            <a:off x="4681370" y="6481374"/>
            <a:ext cx="282926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a:ln w="12700">
                  <a:noFill/>
                </a:ln>
                <a:solidFill>
                  <a:schemeClr val="bg1"/>
                </a:solidFill>
                <a:effectLst>
                  <a:outerShdw blurRad="50800" dist="38100" algn="l" rotWithShape="0">
                    <a:prstClr val="black">
                      <a:alpha val="40000"/>
                    </a:prstClr>
                  </a:outerShdw>
                </a:effectLst>
                <a:latin typeface="Helvetica Neue LT Std 77 Bold Condensed" charset="0"/>
                <a:ea typeface="Helvetica Neue LT Std 77 Bold Condensed" charset="0"/>
                <a:cs typeface="Helvetica Neue LT Std 77 Bold Condense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 InfiniBand Trade Association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E673D-54F9-4845-B25C-5D71F7854751}" type="datetime1">
              <a:rPr lang="en-US" smtClean="0"/>
              <a:t>8/17/2021</a:t>
            </a:fld>
            <a:endParaRPr lang="en-US"/>
          </a:p>
        </p:txBody>
      </p:sp>
      <p:sp>
        <p:nvSpPr>
          <p:cNvPr id="3" name="Footer Placeholder 2"/>
          <p:cNvSpPr>
            <a:spLocks noGrp="1"/>
          </p:cNvSpPr>
          <p:nvPr>
            <p:ph type="ftr" sz="quarter" idx="11"/>
          </p:nvPr>
        </p:nvSpPr>
        <p:spPr>
          <a:xfrm>
            <a:off x="4038600" y="6481375"/>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237A139-1202-DE41-ACEF-F1A029E75CAA}" type="slidenum">
              <a:rPr lang="en-US" smtClean="0"/>
              <a:t>‹#›</a:t>
            </a:fld>
            <a:endParaRPr lang="en-US"/>
          </a:p>
        </p:txBody>
      </p:sp>
      <p:sp>
        <p:nvSpPr>
          <p:cNvPr id="5" name="Rectangle 4"/>
          <p:cNvSpPr/>
          <p:nvPr userDrawn="1"/>
        </p:nvSpPr>
        <p:spPr>
          <a:xfrm>
            <a:off x="-39511" y="6380702"/>
            <a:ext cx="12271022" cy="477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7431" y="740129"/>
            <a:ext cx="4597138" cy="5244569"/>
          </a:xfrm>
          <a:prstGeom prst="rect">
            <a:avLst/>
          </a:prstGeom>
        </p:spPr>
      </p:pic>
      <p:sp>
        <p:nvSpPr>
          <p:cNvPr id="8" name="Date Placeholder 3"/>
          <p:cNvSpPr txBox="1">
            <a:spLocks/>
          </p:cNvSpPr>
          <p:nvPr userDrawn="1"/>
        </p:nvSpPr>
        <p:spPr>
          <a:xfrm>
            <a:off x="4681370" y="6481374"/>
            <a:ext cx="282926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a:ln w="12700">
                  <a:noFill/>
                </a:ln>
                <a:solidFill>
                  <a:schemeClr val="bg1"/>
                </a:solidFill>
                <a:effectLst>
                  <a:outerShdw blurRad="50800" dist="38100" algn="l" rotWithShape="0">
                    <a:prstClr val="black">
                      <a:alpha val="40000"/>
                    </a:prstClr>
                  </a:outerShdw>
                </a:effectLst>
                <a:latin typeface="Helvetica Neue LT Std 77 Bold Condensed" charset="0"/>
                <a:ea typeface="Helvetica Neue LT Std 77 Bold Condensed" charset="0"/>
                <a:cs typeface="Helvetica Neue LT Std 77 Bold Condense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rgbClr val="15458A"/>
                </a:solidFill>
                <a:effectLst/>
              </a:rPr>
              <a:t>© InfiniBand Trade Association</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C2453C9-E49D-4DC9-BAA9-AB2A015E2004}"/>
              </a:ext>
            </a:extLst>
          </p:cNvPr>
          <p:cNvSpPr>
            <a:spLocks noGrp="1"/>
          </p:cNvSpPr>
          <p:nvPr>
            <p:ph type="title"/>
          </p:nvPr>
        </p:nvSpPr>
        <p:spPr>
          <a:xfrm>
            <a:off x="254977" y="365126"/>
            <a:ext cx="11779549" cy="79546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3">
            <a:extLst>
              <a:ext uri="{FF2B5EF4-FFF2-40B4-BE49-F238E27FC236}">
                <a16:creationId xmlns:a16="http://schemas.microsoft.com/office/drawing/2014/main" id="{32127677-1E21-43A9-B9F1-EE4270FF4167}"/>
              </a:ext>
            </a:extLst>
          </p:cNvPr>
          <p:cNvSpPr>
            <a:spLocks noGrp="1"/>
          </p:cNvSpPr>
          <p:nvPr>
            <p:ph idx="1"/>
          </p:nvPr>
        </p:nvSpPr>
        <p:spPr>
          <a:xfrm>
            <a:off x="254977" y="1493104"/>
            <a:ext cx="11779548" cy="4473731"/>
          </a:xfrm>
          <a:prstGeom prst="rect">
            <a:avLst/>
          </a:prstGeom>
        </p:spPr>
        <p:txBody>
          <a:bodyPr vert="horz" lIns="91440" tIns="45720" rIns="91440" bIns="45720" rtlCol="0">
            <a:normAutofit/>
          </a:bodyPr>
          <a:lstStyle>
            <a:lvl3pPr>
              <a:defRPr>
                <a:solidFill>
                  <a:schemeClr val="accent4">
                    <a:lumMod val="50000"/>
                  </a:schemeClr>
                </a:solidFill>
              </a:defRPr>
            </a:lvl3pPr>
            <a:lvl4pPr>
              <a:defRPr>
                <a:solidFill>
                  <a:srgbClr val="261036"/>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354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066637" y="192770"/>
            <a:ext cx="929923" cy="929923"/>
          </a:xfrm>
          <a:prstGeom prst="rect">
            <a:avLst/>
          </a:prstGeom>
        </p:spPr>
      </p:pic>
      <p:pic>
        <p:nvPicPr>
          <p:cNvPr id="7" name="Picture 6"/>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rot="10800000" flipV="1">
            <a:off x="-1" y="6395396"/>
            <a:ext cx="12201526" cy="462604"/>
          </a:xfrm>
          <a:prstGeom prst="rect">
            <a:avLst/>
          </a:prstGeom>
        </p:spPr>
      </p:pic>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1546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199" y="6481375"/>
            <a:ext cx="2860221" cy="365125"/>
          </a:xfrm>
          <a:prstGeom prst="rect">
            <a:avLst/>
          </a:prstGeom>
        </p:spPr>
        <p:txBody>
          <a:bodyPr vert="horz" lIns="91440" tIns="45720" rIns="91440" bIns="45720" rtlCol="0" anchor="ctr"/>
          <a:lstStyle>
            <a:lvl1pPr algn="l">
              <a:defRPr sz="1400" b="1" i="0">
                <a:ln w="12700">
                  <a:noFill/>
                </a:ln>
                <a:solidFill>
                  <a:schemeClr val="bg1"/>
                </a:solidFill>
                <a:effectLst>
                  <a:outerShdw blurRad="50800" dist="38100" algn="l" rotWithShape="0">
                    <a:prstClr val="black">
                      <a:alpha val="40000"/>
                    </a:prstClr>
                  </a:outerShdw>
                </a:effectLst>
                <a:latin typeface="Helvetica Neue LT Std 77 Bold Condensed" charset="0"/>
                <a:ea typeface="Helvetica Neue LT Std 77 Bold Condensed" charset="0"/>
                <a:cs typeface="Helvetica Neue LT Std 77 Bold Condensed" charset="0"/>
              </a:defRPr>
            </a:lvl1pPr>
          </a:lstStyle>
          <a:p>
            <a:fld id="{CAC95DF8-0FC6-134B-BADE-B0CC4E1A02DD}" type="datetime1">
              <a:rPr lang="en-US" smtClean="0"/>
              <a:pPr/>
              <a:t>8/17/2021</a:t>
            </a:fld>
            <a:endParaRPr lang="en-US" dirty="0"/>
          </a:p>
        </p:txBody>
      </p:sp>
      <p:sp>
        <p:nvSpPr>
          <p:cNvPr id="6" name="Slide Number Placeholder 5"/>
          <p:cNvSpPr>
            <a:spLocks noGrp="1"/>
          </p:cNvSpPr>
          <p:nvPr>
            <p:ph type="sldNum" sz="quarter" idx="4"/>
          </p:nvPr>
        </p:nvSpPr>
        <p:spPr>
          <a:xfrm>
            <a:off x="8610600" y="6481375"/>
            <a:ext cx="2743200" cy="365125"/>
          </a:xfrm>
          <a:prstGeom prst="rect">
            <a:avLst/>
          </a:prstGeom>
        </p:spPr>
        <p:txBody>
          <a:bodyPr vert="horz" lIns="91440" tIns="45720" rIns="91440" bIns="45720" rtlCol="0" anchor="ctr"/>
          <a:lstStyle>
            <a:lvl1pPr algn="r">
              <a:defRPr sz="1400" b="1" i="0">
                <a:ln>
                  <a:noFill/>
                </a:ln>
                <a:solidFill>
                  <a:schemeClr val="bg1"/>
                </a:solidFill>
                <a:latin typeface="Helvetica Neue LT Std 77 Bold Condensed" charset="0"/>
                <a:ea typeface="Helvetica Neue LT Std 77 Bold Condensed" charset="0"/>
                <a:cs typeface="Helvetica Neue LT Std 77 Bold Condensed" charset="0"/>
              </a:defRPr>
            </a:lvl1pPr>
          </a:lstStyle>
          <a:p>
            <a:fld id="{C237A139-1202-DE41-ACEF-F1A029E75CAA}" type="slidenum">
              <a:rPr lang="en-US" smtClean="0"/>
              <a:pPr/>
              <a:t>‹#›</a:t>
            </a:fld>
            <a:endParaRPr lang="en-US" dirty="0"/>
          </a:p>
        </p:txBody>
      </p:sp>
      <p:cxnSp>
        <p:nvCxnSpPr>
          <p:cNvPr id="9" name="Straight Connector 8"/>
          <p:cNvCxnSpPr/>
          <p:nvPr userDrawn="1"/>
        </p:nvCxnSpPr>
        <p:spPr>
          <a:xfrm>
            <a:off x="838200" y="1006475"/>
            <a:ext cx="9153525" cy="0"/>
          </a:xfrm>
          <a:prstGeom prst="line">
            <a:avLst/>
          </a:prstGeom>
          <a:ln w="38100" cap="rnd">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Date Placeholder 3"/>
          <p:cNvSpPr txBox="1">
            <a:spLocks/>
          </p:cNvSpPr>
          <p:nvPr userDrawn="1"/>
        </p:nvSpPr>
        <p:spPr>
          <a:xfrm>
            <a:off x="4681370" y="6481374"/>
            <a:ext cx="2829260" cy="365125"/>
          </a:xfrm>
          <a:prstGeom prst="rect">
            <a:avLst/>
          </a:prstGeom>
        </p:spPr>
        <p:txBody>
          <a:bodyPr vert="horz" lIns="91440" tIns="45720" rIns="91440" bIns="45720" rtlCol="0" anchor="ctr"/>
          <a:lstStyle>
            <a:defPPr>
              <a:defRPr lang="en-US"/>
            </a:defPPr>
            <a:lvl1pPr marL="0" algn="l" defTabSz="914400" rtl="0" eaLnBrk="1" latinLnBrk="0" hangingPunct="1">
              <a:defRPr sz="1800" b="1" i="0" kern="1200">
                <a:ln w="12700">
                  <a:noFill/>
                </a:ln>
                <a:solidFill>
                  <a:schemeClr val="bg1"/>
                </a:solidFill>
                <a:effectLst>
                  <a:outerShdw blurRad="50800" dist="38100" algn="l" rotWithShape="0">
                    <a:prstClr val="black">
                      <a:alpha val="40000"/>
                    </a:prstClr>
                  </a:outerShdw>
                </a:effectLst>
                <a:latin typeface="Helvetica Neue LT Std 77 Bold Condensed" charset="0"/>
                <a:ea typeface="Helvetica Neue LT Std 77 Bold Condensed" charset="0"/>
                <a:cs typeface="Helvetica Neue LT Std 77 Bold Condense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 InfiniBand Trade Association</a:t>
            </a:r>
          </a:p>
        </p:txBody>
      </p:sp>
    </p:spTree>
    <p:extLst>
      <p:ext uri="{BB962C8B-B14F-4D97-AF65-F5344CB8AC3E}">
        <p14:creationId xmlns:p14="http://schemas.microsoft.com/office/powerpoint/2010/main" val="1413325194"/>
      </p:ext>
    </p:extLst>
  </p:cSld>
  <p:clrMap bg1="lt1" tx1="dk1" bg2="lt2" tx2="dk2" accent1="accent1" accent2="accent2" accent3="accent3" accent4="accent4" accent5="accent5" accent6="accent6" hlink="hlink" folHlink="folHlink"/>
  <p:sldLayoutIdLst>
    <p:sldLayoutId id="2147483711" r:id="rId1"/>
    <p:sldLayoutId id="2147483710" r:id="rId2"/>
    <p:sldLayoutId id="2147483698" r:id="rId3"/>
    <p:sldLayoutId id="2147483700" r:id="rId4"/>
    <p:sldLayoutId id="2147483712" r:id="rId5"/>
    <p:sldLayoutId id="2147483703" r:id="rId6"/>
    <p:sldLayoutId id="2147483713" r:id="rId7"/>
  </p:sldLayoutIdLst>
  <p:hf hdr="0"/>
  <p:txStyles>
    <p:titleStyle>
      <a:lvl1pPr algn="l" defTabSz="914400" rtl="0" eaLnBrk="1" latinLnBrk="0" hangingPunct="1">
        <a:lnSpc>
          <a:spcPct val="90000"/>
        </a:lnSpc>
        <a:spcBef>
          <a:spcPct val="0"/>
        </a:spcBef>
        <a:buNone/>
        <a:defRPr sz="4400" b="0" i="0" kern="1200">
          <a:solidFill>
            <a:srgbClr val="15458A"/>
          </a:solidFill>
          <a:latin typeface="Helvetica Neue LT Std 57 Condensed" charset="0"/>
          <a:ea typeface="Helvetica Neue LT Std 57 Condensed" charset="0"/>
          <a:cs typeface="Helvetica Neue LT Std 57 Condense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T Std 57 Condensed" charset="0"/>
          <a:ea typeface="Helvetica Neue LT Std 57 Condensed" charset="0"/>
          <a:cs typeface="Helvetica Neue LT Std 57 Condense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T Std 57 Condensed" charset="0"/>
          <a:ea typeface="Helvetica Neue LT Std 57 Condensed" charset="0"/>
          <a:cs typeface="Helvetica Neue LT Std 57 Condense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T Std 57 Condensed" charset="0"/>
          <a:ea typeface="Helvetica Neue LT Std 57 Condensed" charset="0"/>
          <a:cs typeface="Helvetica Neue LT Std 57 Condense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T Std 57 Condensed" charset="0"/>
          <a:ea typeface="Helvetica Neue LT Std 57 Condensed" charset="0"/>
          <a:cs typeface="Helvetica Neue LT Std 57 Condense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T Std 57 Condensed" charset="0"/>
          <a:ea typeface="Helvetica Neue LT Std 57 Condensed" charset="0"/>
          <a:cs typeface="Helvetica Neue LT Std 57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infinibandta.org/ibta-specificatio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40" y="2616200"/>
            <a:ext cx="9691914" cy="1266032"/>
          </a:xfrm>
        </p:spPr>
        <p:txBody>
          <a:bodyPr>
            <a:noAutofit/>
          </a:bodyPr>
          <a:lstStyle/>
          <a:p>
            <a:r>
              <a:rPr lang="en-US" sz="4400" dirty="0"/>
              <a:t>Additions to the IBTA 1.5 Specification</a:t>
            </a:r>
          </a:p>
        </p:txBody>
      </p:sp>
      <p:sp>
        <p:nvSpPr>
          <p:cNvPr id="3" name="Text Placeholder 2"/>
          <p:cNvSpPr>
            <a:spLocks noGrp="1"/>
          </p:cNvSpPr>
          <p:nvPr>
            <p:ph type="body" idx="1"/>
          </p:nvPr>
        </p:nvSpPr>
        <p:spPr>
          <a:xfrm>
            <a:off x="831850" y="3948113"/>
            <a:ext cx="9691914" cy="636587"/>
          </a:xfrm>
        </p:spPr>
        <p:txBody>
          <a:bodyPr>
            <a:normAutofit/>
          </a:bodyPr>
          <a:lstStyle/>
          <a:p>
            <a:r>
              <a:rPr lang="en-US" sz="1800" dirty="0"/>
              <a:t>Overview of significant updates to the IBTA Specification 1.5</a:t>
            </a:r>
          </a:p>
        </p:txBody>
      </p:sp>
    </p:spTree>
    <p:extLst>
      <p:ext uri="{BB962C8B-B14F-4D97-AF65-F5344CB8AC3E}">
        <p14:creationId xmlns:p14="http://schemas.microsoft.com/office/powerpoint/2010/main" val="95762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345" y="4864099"/>
            <a:ext cx="11505653" cy="1518885"/>
          </a:xfrm>
        </p:spPr>
        <p:txBody>
          <a:bodyPr>
            <a:noAutofit/>
          </a:bodyPr>
          <a:lstStyle/>
          <a:p>
            <a:r>
              <a:rPr lang="en-US" sz="4400" dirty="0"/>
              <a:t>LWG Memory Placement Extensions (MPE)</a:t>
            </a:r>
          </a:p>
        </p:txBody>
      </p:sp>
      <p:sp>
        <p:nvSpPr>
          <p:cNvPr id="3" name="Subtitle 2"/>
          <p:cNvSpPr>
            <a:spLocks noGrp="1"/>
          </p:cNvSpPr>
          <p:nvPr>
            <p:ph type="subTitle" idx="1"/>
          </p:nvPr>
        </p:nvSpPr>
        <p:spPr/>
        <p:txBody>
          <a:bodyPr>
            <a:normAutofit fontScale="92500" lnSpcReduction="10000"/>
          </a:bodyPr>
          <a:lstStyle/>
          <a:p>
            <a:r>
              <a:rPr lang="en-US" dirty="0"/>
              <a:t>IBTA – Link Working Group</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4864100"/>
          </a:xfrm>
          <a:prstGeom prst="rect">
            <a:avLst/>
          </a:prstGeom>
        </p:spPr>
      </p:pic>
    </p:spTree>
    <p:extLst>
      <p:ext uri="{BB962C8B-B14F-4D97-AF65-F5344CB8AC3E}">
        <p14:creationId xmlns:p14="http://schemas.microsoft.com/office/powerpoint/2010/main" val="426904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Placement Extensions</a:t>
            </a:r>
          </a:p>
        </p:txBody>
      </p:sp>
      <p:sp>
        <p:nvSpPr>
          <p:cNvPr id="3" name="Content Placeholder 2"/>
          <p:cNvSpPr>
            <a:spLocks noGrp="1"/>
          </p:cNvSpPr>
          <p:nvPr>
            <p:ph idx="1"/>
          </p:nvPr>
        </p:nvSpPr>
        <p:spPr>
          <a:xfrm>
            <a:off x="754060" y="1234440"/>
            <a:ext cx="10675939" cy="1285643"/>
          </a:xfrm>
        </p:spPr>
        <p:txBody>
          <a:bodyPr>
            <a:normAutofit fontScale="85000" lnSpcReduction="20000"/>
          </a:bodyPr>
          <a:lstStyle/>
          <a:p>
            <a:pPr>
              <a:lnSpc>
                <a:spcPct val="100000"/>
              </a:lnSpc>
            </a:pPr>
            <a:r>
              <a:rPr lang="en-US" sz="3000" dirty="0"/>
              <a:t>Motivation/problem statement</a:t>
            </a:r>
          </a:p>
          <a:p>
            <a:pPr lvl="1">
              <a:lnSpc>
                <a:spcPct val="100000"/>
              </a:lnSpc>
              <a:spcBef>
                <a:spcPts val="1200"/>
              </a:spcBef>
            </a:pPr>
            <a:r>
              <a:rPr lang="en-US" sz="1700" dirty="0"/>
              <a:t>The performance demonstration below compares round trip latency for RDMA to an SSD vs RDMA to PMEM</a:t>
            </a:r>
          </a:p>
          <a:p>
            <a:pPr lvl="1">
              <a:lnSpc>
                <a:spcPct val="100000"/>
              </a:lnSpc>
              <a:spcBef>
                <a:spcPts val="1200"/>
              </a:spcBef>
            </a:pPr>
            <a:r>
              <a:rPr lang="en-US" sz="1700" dirty="0"/>
              <a:t>Because the PMEM is byte addressable and is attached to the memory subsystem, it is possible to transfer data to the final persistence domain with minimal CPU involvement utilizing RDMA.</a:t>
            </a:r>
          </a:p>
          <a:p>
            <a:pPr lvl="1"/>
            <a:endParaRPr lang="en-US" sz="1600"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11</a:t>
            </a:fld>
            <a:endParaRPr lang="en-US" dirty="0"/>
          </a:p>
        </p:txBody>
      </p:sp>
      <p:pic>
        <p:nvPicPr>
          <p:cNvPr id="7" name="Picture 6">
            <a:extLst>
              <a:ext uri="{FF2B5EF4-FFF2-40B4-BE49-F238E27FC236}">
                <a16:creationId xmlns:a16="http://schemas.microsoft.com/office/drawing/2014/main" id="{44CC96BC-AB99-43D9-AD9D-48B336E7B354}"/>
              </a:ext>
            </a:extLst>
          </p:cNvPr>
          <p:cNvPicPr>
            <a:picLocks noChangeAspect="1"/>
          </p:cNvPicPr>
          <p:nvPr/>
        </p:nvPicPr>
        <p:blipFill>
          <a:blip r:embed="rId2"/>
          <a:stretch>
            <a:fillRect/>
          </a:stretch>
        </p:blipFill>
        <p:spPr>
          <a:xfrm>
            <a:off x="1909162" y="2484713"/>
            <a:ext cx="7961762" cy="3776399"/>
          </a:xfrm>
          <a:prstGeom prst="rect">
            <a:avLst/>
          </a:prstGeom>
        </p:spPr>
      </p:pic>
    </p:spTree>
    <p:extLst>
      <p:ext uri="{BB962C8B-B14F-4D97-AF65-F5344CB8AC3E}">
        <p14:creationId xmlns:p14="http://schemas.microsoft.com/office/powerpoint/2010/main" val="80344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Placement Extensions</a:t>
            </a:r>
          </a:p>
        </p:txBody>
      </p:sp>
      <p:sp>
        <p:nvSpPr>
          <p:cNvPr id="3" name="Content Placeholder 2"/>
          <p:cNvSpPr>
            <a:spLocks noGrp="1"/>
          </p:cNvSpPr>
          <p:nvPr>
            <p:ph idx="1"/>
          </p:nvPr>
        </p:nvSpPr>
        <p:spPr>
          <a:xfrm>
            <a:off x="754060" y="1207697"/>
            <a:ext cx="10104440" cy="4378522"/>
          </a:xfrm>
        </p:spPr>
        <p:txBody>
          <a:bodyPr>
            <a:normAutofit/>
          </a:bodyPr>
          <a:lstStyle/>
          <a:p>
            <a:r>
              <a:rPr lang="en-US" dirty="0"/>
              <a:t>Motivation/problem statement</a:t>
            </a:r>
          </a:p>
          <a:p>
            <a:pPr lvl="1">
              <a:spcBef>
                <a:spcPts val="1200"/>
              </a:spcBef>
            </a:pPr>
            <a:r>
              <a:rPr lang="en-US" dirty="0"/>
              <a:t>With the advent of PMEM, storage is now connected to the memory subsystem and can be directly accessed using RDMA</a:t>
            </a:r>
          </a:p>
          <a:p>
            <a:pPr lvl="1">
              <a:spcBef>
                <a:spcPts val="1200"/>
              </a:spcBef>
            </a:pPr>
            <a:r>
              <a:rPr lang="en-US" dirty="0"/>
              <a:t>However, existing RDMA did not provide RDMA Write or Atomics reliability guarantees</a:t>
            </a:r>
          </a:p>
          <a:p>
            <a:pPr lvl="1">
              <a:spcBef>
                <a:spcPts val="1200"/>
              </a:spcBef>
            </a:pPr>
            <a:r>
              <a:rPr lang="en-US" dirty="0"/>
              <a:t>RDMA Write completion does not guarantee data has reached remote host memory  </a:t>
            </a:r>
          </a:p>
          <a:p>
            <a:pPr lvl="1">
              <a:spcBef>
                <a:spcPts val="1200"/>
              </a:spcBef>
            </a:pPr>
            <a:r>
              <a:rPr lang="en-US" dirty="0"/>
              <a:t>Any guarantees that the data has reached the persistence domain must be implemented by an ULP.  This  requires interrupts, pipeline stalls, adding additional latency to the transaction, and may not be scalable.</a:t>
            </a:r>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12</a:t>
            </a:fld>
            <a:endParaRPr lang="en-US" dirty="0"/>
          </a:p>
        </p:txBody>
      </p:sp>
    </p:spTree>
    <p:extLst>
      <p:ext uri="{BB962C8B-B14F-4D97-AF65-F5344CB8AC3E}">
        <p14:creationId xmlns:p14="http://schemas.microsoft.com/office/powerpoint/2010/main" val="72978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952" y="1204786"/>
            <a:ext cx="7900603" cy="522508"/>
          </a:xfrm>
        </p:spPr>
        <p:txBody>
          <a:bodyPr>
            <a:normAutofit/>
          </a:bodyPr>
          <a:lstStyle/>
          <a:p>
            <a:r>
              <a:rPr lang="en-US" dirty="0"/>
              <a:t>Motivation/problem statement details</a:t>
            </a:r>
          </a:p>
        </p:txBody>
      </p:sp>
      <p:sp>
        <p:nvSpPr>
          <p:cNvPr id="4" name="Content Placeholder 2">
            <a:extLst>
              <a:ext uri="{FF2B5EF4-FFF2-40B4-BE49-F238E27FC236}">
                <a16:creationId xmlns:a16="http://schemas.microsoft.com/office/drawing/2014/main" id="{A5774554-8B3F-4AD1-913F-7EC9A151B1F4}"/>
              </a:ext>
            </a:extLst>
          </p:cNvPr>
          <p:cNvSpPr>
            <a:spLocks noGrp="1"/>
          </p:cNvSpPr>
          <p:nvPr/>
        </p:nvSpPr>
        <p:spPr bwMode="auto">
          <a:xfrm>
            <a:off x="1097280" y="1733909"/>
            <a:ext cx="4399100" cy="45646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lc="http://schemas.openxmlformats.org/drawingml/2006/lockedCanvas" val="1"/>
            </a:ext>
          </a:extLst>
        </p:spPr>
        <p:txBody>
          <a:bodyPr vert="horz" wrap="square" lIns="0" tIns="0" rIns="0" bIns="0" numCol="1" anchor="t" anchorCtr="0" compatLnSpc="1">
            <a:prstTxWarp prst="textNoShape">
              <a:avLst/>
            </a:prstTxWarp>
            <a:normAutofit fontScale="92500" lnSpcReduction="20000"/>
          </a:bodyPr>
          <a:lstStyle>
            <a:lvl1pPr marL="228600" indent="-246888" algn="l" rtl="0" eaLnBrk="1" fontAlgn="base" hangingPunct="1">
              <a:spcBef>
                <a:spcPts val="600"/>
              </a:spcBef>
              <a:spcAft>
                <a:spcPct val="0"/>
              </a:spcAft>
              <a:buClr>
                <a:schemeClr val="bg2">
                  <a:lumMod val="75000"/>
                </a:schemeClr>
              </a:buClr>
              <a:buSzPct val="110000"/>
              <a:buFont typeface="Wingdings" charset="0"/>
              <a:buChar char="§"/>
              <a:defRPr sz="2400">
                <a:solidFill>
                  <a:schemeClr val="tx2"/>
                </a:solidFill>
                <a:latin typeface="+mn-lt"/>
                <a:ea typeface="ＭＳ Ｐゴシック" charset="0"/>
                <a:cs typeface="Arial" pitchFamily="-108" charset="0"/>
              </a:defRPr>
            </a:lvl1pPr>
            <a:lvl2pPr marL="568325" indent="-255589" algn="l" rtl="0" eaLnBrk="1" fontAlgn="base" hangingPunct="1">
              <a:spcBef>
                <a:spcPts val="426"/>
              </a:spcBef>
              <a:spcAft>
                <a:spcPct val="0"/>
              </a:spcAft>
              <a:buClr>
                <a:schemeClr val="tx1">
                  <a:lumMod val="75000"/>
                  <a:lumOff val="25000"/>
                </a:schemeClr>
              </a:buClr>
              <a:buSzPct val="105000"/>
              <a:buFont typeface="Arial" charset="0"/>
              <a:buChar char="•"/>
              <a:defRPr sz="2100">
                <a:solidFill>
                  <a:schemeClr val="tx1">
                    <a:lumMod val="75000"/>
                    <a:lumOff val="25000"/>
                  </a:schemeClr>
                </a:solidFill>
                <a:latin typeface="+mn-lt"/>
                <a:ea typeface="Arial" pitchFamily="36" charset="0"/>
                <a:cs typeface="Arial" pitchFamily="-108" charset="0"/>
              </a:defRPr>
            </a:lvl2pPr>
            <a:lvl3pPr marL="822325" indent="-239714" algn="l" rtl="0" eaLnBrk="1" fontAlgn="base" hangingPunct="1">
              <a:spcBef>
                <a:spcPct val="20000"/>
              </a:spcBef>
              <a:spcAft>
                <a:spcPct val="0"/>
              </a:spcAft>
              <a:buClr>
                <a:schemeClr val="tx1">
                  <a:lumMod val="75000"/>
                  <a:lumOff val="25000"/>
                </a:schemeClr>
              </a:buClr>
              <a:buSzPct val="104000"/>
              <a:buFont typeface="Lucida Grande" charset="0"/>
              <a:buChar char="-"/>
              <a:defRPr sz="1900">
                <a:solidFill>
                  <a:schemeClr val="tx1">
                    <a:lumMod val="75000"/>
                    <a:lumOff val="25000"/>
                  </a:schemeClr>
                </a:solidFill>
                <a:latin typeface="+mn-lt"/>
                <a:ea typeface="Arial" pitchFamily="36" charset="0"/>
                <a:cs typeface="Arial" pitchFamily="-108" charset="0"/>
              </a:defRPr>
            </a:lvl3pPr>
            <a:lvl4pPr marL="1097280" indent="-274320" algn="l" rtl="0" eaLnBrk="1" fontAlgn="base" hangingPunct="1">
              <a:spcBef>
                <a:spcPct val="20000"/>
              </a:spcBef>
              <a:spcAft>
                <a:spcPct val="0"/>
              </a:spcAft>
              <a:buClr>
                <a:schemeClr val="bg1">
                  <a:lumMod val="50000"/>
                </a:schemeClr>
              </a:buClr>
              <a:buFont typeface="Wingdings" charset="0"/>
              <a:buChar char="§"/>
              <a:defRPr sz="1800">
                <a:solidFill>
                  <a:schemeClr val="bg1">
                    <a:lumMod val="50000"/>
                  </a:schemeClr>
                </a:solidFill>
                <a:latin typeface="+mn-lt"/>
                <a:ea typeface="Arial" pitchFamily="36" charset="0"/>
                <a:cs typeface="Arial" pitchFamily="-108" charset="0"/>
              </a:defRPr>
            </a:lvl4pPr>
            <a:lvl5pPr marL="1316736" indent="-210312" algn="l" rtl="0" eaLnBrk="1" fontAlgn="base" hangingPunct="1">
              <a:spcBef>
                <a:spcPct val="20000"/>
              </a:spcBef>
              <a:spcAft>
                <a:spcPct val="0"/>
              </a:spcAft>
              <a:buClr>
                <a:schemeClr val="bg1">
                  <a:lumMod val="50000"/>
                </a:schemeClr>
              </a:buClr>
              <a:buFont typeface="Lucida Grande" charset="0"/>
              <a:buChar char="›"/>
              <a:defRPr sz="1400">
                <a:solidFill>
                  <a:schemeClr val="bg1">
                    <a:lumMod val="50000"/>
                  </a:schemeClr>
                </a:solidFill>
                <a:latin typeface="+mn-lt"/>
                <a:ea typeface="Arial" pitchFamily="36" charset="0"/>
                <a:cs typeface="Arial" pitchFamily="-108" charset="0"/>
              </a:defRPr>
            </a:lvl5pPr>
            <a:lvl6pPr marL="3591926" indent="-326539" algn="l" rtl="0" eaLnBrk="1" fontAlgn="base" hangingPunct="1">
              <a:spcBef>
                <a:spcPct val="20000"/>
              </a:spcBef>
              <a:spcAft>
                <a:spcPct val="0"/>
              </a:spcAft>
              <a:buChar char="»"/>
              <a:defRPr sz="2200">
                <a:solidFill>
                  <a:schemeClr val="tx1"/>
                </a:solidFill>
                <a:latin typeface="+mj-lt"/>
                <a:cs typeface="+mn-cs"/>
              </a:defRPr>
            </a:lvl6pPr>
            <a:lvl7pPr marL="4245003" indent="-326539" algn="l" rtl="0" eaLnBrk="1" fontAlgn="base" hangingPunct="1">
              <a:spcBef>
                <a:spcPct val="20000"/>
              </a:spcBef>
              <a:spcAft>
                <a:spcPct val="0"/>
              </a:spcAft>
              <a:buChar char="»"/>
              <a:defRPr sz="2200">
                <a:solidFill>
                  <a:schemeClr val="tx1"/>
                </a:solidFill>
                <a:latin typeface="+mj-lt"/>
                <a:cs typeface="+mn-cs"/>
              </a:defRPr>
            </a:lvl7pPr>
            <a:lvl8pPr marL="4898082" indent="-326539" algn="l" rtl="0" eaLnBrk="1" fontAlgn="base" hangingPunct="1">
              <a:spcBef>
                <a:spcPct val="20000"/>
              </a:spcBef>
              <a:spcAft>
                <a:spcPct val="0"/>
              </a:spcAft>
              <a:buChar char="»"/>
              <a:defRPr sz="2200">
                <a:solidFill>
                  <a:schemeClr val="tx1"/>
                </a:solidFill>
                <a:latin typeface="+mj-lt"/>
                <a:cs typeface="+mn-cs"/>
              </a:defRPr>
            </a:lvl8pPr>
            <a:lvl9pPr marL="5551160" indent="-326539" algn="l" rtl="0" eaLnBrk="1" fontAlgn="base" hangingPunct="1">
              <a:spcBef>
                <a:spcPct val="20000"/>
              </a:spcBef>
              <a:spcAft>
                <a:spcPct val="0"/>
              </a:spcAft>
              <a:buChar char="»"/>
              <a:defRPr sz="2200">
                <a:solidFill>
                  <a:schemeClr val="tx1"/>
                </a:solidFill>
                <a:latin typeface="+mj-lt"/>
                <a:cs typeface="+mn-cs"/>
              </a:defRPr>
            </a:lvl9pPr>
          </a:lstStyle>
          <a:p>
            <a:r>
              <a:rPr lang="en-US" dirty="0">
                <a:solidFill>
                  <a:schemeClr val="tx1"/>
                </a:solidFill>
              </a:rPr>
              <a:t>RDMA Acknowledge (and Completion)</a:t>
            </a:r>
          </a:p>
          <a:p>
            <a:pPr lvl="1"/>
            <a:r>
              <a:rPr lang="en-US" sz="2000" dirty="0"/>
              <a:t>Guarantee that Data has been successfully received and accepted for execution by the remote HCA</a:t>
            </a:r>
          </a:p>
          <a:p>
            <a:pPr lvl="1"/>
            <a:r>
              <a:rPr lang="en-US" sz="2000" dirty="0"/>
              <a:t>Doesn’t guarantee data has reached remote host memory</a:t>
            </a:r>
          </a:p>
          <a:p>
            <a:endParaRPr lang="en-US" sz="2000" dirty="0"/>
          </a:p>
          <a:p>
            <a:r>
              <a:rPr lang="en-US" dirty="0">
                <a:solidFill>
                  <a:schemeClr val="tx1"/>
                </a:solidFill>
              </a:rPr>
              <a:t>Further guarantees are out of the scope of the standard </a:t>
            </a:r>
          </a:p>
          <a:p>
            <a:endParaRPr lang="en-US" sz="2000" dirty="0"/>
          </a:p>
          <a:p>
            <a:r>
              <a:rPr lang="en-US" dirty="0">
                <a:solidFill>
                  <a:schemeClr val="tx1"/>
                </a:solidFill>
              </a:rPr>
              <a:t>There are platform specific ways to implement further guarantees</a:t>
            </a:r>
          </a:p>
          <a:p>
            <a:pPr lvl="1"/>
            <a:r>
              <a:rPr lang="en-US" sz="2000" dirty="0"/>
              <a:t>E.g. messaging + SW cache flushing</a:t>
            </a:r>
          </a:p>
          <a:p>
            <a:pPr lvl="1"/>
            <a:r>
              <a:rPr lang="en-US" sz="2000" dirty="0"/>
              <a:t>E.g. RDMA READ </a:t>
            </a:r>
          </a:p>
          <a:p>
            <a:pPr lvl="1"/>
            <a:endParaRPr lang="en-US" sz="2000" dirty="0"/>
          </a:p>
          <a:p>
            <a:pPr marL="312736" lvl="1" indent="0">
              <a:buNone/>
            </a:pPr>
            <a:endParaRPr lang="en-US" sz="2000" dirty="0"/>
          </a:p>
        </p:txBody>
      </p:sp>
      <p:pic>
        <p:nvPicPr>
          <p:cNvPr id="5" name="Picture 4">
            <a:extLst>
              <a:ext uri="{FF2B5EF4-FFF2-40B4-BE49-F238E27FC236}">
                <a16:creationId xmlns:a16="http://schemas.microsoft.com/office/drawing/2014/main" id="{321E44D4-0953-4337-9F6B-47A307F07FAD}"/>
              </a:ext>
            </a:extLst>
          </p:cNvPr>
          <p:cNvPicPr>
            <a:picLocks noChangeAspect="1"/>
          </p:cNvPicPr>
          <p:nvPr/>
        </p:nvPicPr>
        <p:blipFill>
          <a:blip r:embed="rId2"/>
          <a:stretch>
            <a:fillRect/>
          </a:stretch>
        </p:blipFill>
        <p:spPr>
          <a:xfrm>
            <a:off x="5606778" y="2723536"/>
            <a:ext cx="6427748" cy="3355258"/>
          </a:xfrm>
          <a:prstGeom prst="rect">
            <a:avLst/>
          </a:prstGeom>
        </p:spPr>
      </p:pic>
      <p:sp>
        <p:nvSpPr>
          <p:cNvPr id="8" name="Title 1">
            <a:extLst>
              <a:ext uri="{FF2B5EF4-FFF2-40B4-BE49-F238E27FC236}">
                <a16:creationId xmlns:a16="http://schemas.microsoft.com/office/drawing/2014/main" id="{5690AAF2-0F7F-4C6A-9EFB-4F45CD942635}"/>
              </a:ext>
            </a:extLst>
          </p:cNvPr>
          <p:cNvSpPr>
            <a:spLocks noGrp="1"/>
          </p:cNvSpPr>
          <p:nvPr>
            <p:ph type="title"/>
          </p:nvPr>
        </p:nvSpPr>
        <p:spPr>
          <a:xfrm>
            <a:off x="838200" y="0"/>
            <a:ext cx="10515600" cy="1325563"/>
          </a:xfrm>
        </p:spPr>
        <p:txBody>
          <a:bodyPr/>
          <a:lstStyle/>
          <a:p>
            <a:r>
              <a:rPr lang="en-US" dirty="0"/>
              <a:t>Memory Placement Extensions</a:t>
            </a:r>
          </a:p>
        </p:txBody>
      </p:sp>
    </p:spTree>
    <p:extLst>
      <p:ext uri="{BB962C8B-B14F-4D97-AF65-F5344CB8AC3E}">
        <p14:creationId xmlns:p14="http://schemas.microsoft.com/office/powerpoint/2010/main" val="244100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952" y="1207008"/>
            <a:ext cx="9426905" cy="4821635"/>
          </a:xfrm>
        </p:spPr>
        <p:txBody>
          <a:bodyPr>
            <a:normAutofit fontScale="92500" lnSpcReduction="10000"/>
          </a:bodyPr>
          <a:lstStyle/>
          <a:p>
            <a:pPr>
              <a:lnSpc>
                <a:spcPct val="100000"/>
              </a:lnSpc>
            </a:pPr>
            <a:r>
              <a:rPr lang="en-US" dirty="0"/>
              <a:t>Two new command opcodes in the 1.5 specification </a:t>
            </a:r>
          </a:p>
          <a:p>
            <a:pPr lvl="1"/>
            <a:endParaRPr lang="en-US" sz="1000" dirty="0"/>
          </a:p>
          <a:p>
            <a:pPr lvl="1"/>
            <a:r>
              <a:rPr lang="en-US" dirty="0"/>
              <a:t>Flush</a:t>
            </a:r>
          </a:p>
          <a:p>
            <a:pPr lvl="2"/>
            <a:r>
              <a:rPr lang="en-US" dirty="0">
                <a:solidFill>
                  <a:schemeClr val="tx1"/>
                </a:solidFill>
              </a:rPr>
              <a:t>Flush all previous writes or specific regions, per QP</a:t>
            </a:r>
          </a:p>
          <a:p>
            <a:pPr lvl="2"/>
            <a:r>
              <a:rPr lang="en-US" dirty="0">
                <a:solidFill>
                  <a:schemeClr val="tx1"/>
                </a:solidFill>
              </a:rPr>
              <a:t>Provides acknowledgement that volatile writes have made it to Global Observability</a:t>
            </a:r>
          </a:p>
          <a:p>
            <a:pPr lvl="2"/>
            <a:r>
              <a:rPr lang="en-US" dirty="0">
                <a:solidFill>
                  <a:schemeClr val="tx1"/>
                </a:solidFill>
              </a:rPr>
              <a:t>Provides acknowledgement that persistent memory writes have made it to the power fail safe persistence domain</a:t>
            </a:r>
          </a:p>
          <a:p>
            <a:pPr lvl="2"/>
            <a:r>
              <a:rPr lang="en-US" dirty="0">
                <a:solidFill>
                  <a:schemeClr val="tx1"/>
                </a:solidFill>
              </a:rPr>
              <a:t>Pipelined operation </a:t>
            </a:r>
          </a:p>
          <a:p>
            <a:pPr marL="0" indent="0">
              <a:spcBef>
                <a:spcPts val="0"/>
              </a:spcBef>
              <a:buNone/>
            </a:pPr>
            <a:endParaRPr lang="en-US" sz="2000" dirty="0"/>
          </a:p>
          <a:p>
            <a:pPr lvl="1">
              <a:spcBef>
                <a:spcPts val="0"/>
              </a:spcBef>
            </a:pPr>
            <a:r>
              <a:rPr lang="en-US" dirty="0"/>
              <a:t>Atomic Write </a:t>
            </a:r>
          </a:p>
          <a:p>
            <a:pPr marL="1200150" lvl="2" indent="-285750"/>
            <a:r>
              <a:rPr lang="en-US" dirty="0">
                <a:solidFill>
                  <a:schemeClr val="tx1"/>
                </a:solidFill>
              </a:rPr>
              <a:t>Writes an aligned 8-byte value atomically</a:t>
            </a:r>
          </a:p>
          <a:p>
            <a:pPr marL="1200150" lvl="2" indent="-285750"/>
            <a:r>
              <a:rPr lang="en-US" dirty="0">
                <a:solidFill>
                  <a:schemeClr val="tx1"/>
                </a:solidFill>
              </a:rPr>
              <a:t>Provides guarantees for remote pointer updates to persistent or volatile memory</a:t>
            </a:r>
          </a:p>
          <a:p>
            <a:pPr marL="1200150" lvl="2" indent="-285750">
              <a:spcBef>
                <a:spcPts val="0"/>
              </a:spcBef>
            </a:pPr>
            <a:endParaRPr lang="en-US" dirty="0">
              <a:solidFill>
                <a:schemeClr val="tx1"/>
              </a:solidFill>
            </a:endParaRPr>
          </a:p>
          <a:p>
            <a:pPr marL="285750" indent="-285750">
              <a:spcBef>
                <a:spcPts val="0"/>
              </a:spcBef>
            </a:pPr>
            <a:r>
              <a:rPr lang="en-US" dirty="0"/>
              <a:t>Fully supported by InfiniBand and RoCE </a:t>
            </a:r>
            <a:endParaRPr lang="en-US" dirty="0">
              <a:solidFill>
                <a:schemeClr val="tx1"/>
              </a:solidFill>
            </a:endParaRPr>
          </a:p>
        </p:txBody>
      </p:sp>
      <p:sp>
        <p:nvSpPr>
          <p:cNvPr id="6" name="Title 1">
            <a:extLst>
              <a:ext uri="{FF2B5EF4-FFF2-40B4-BE49-F238E27FC236}">
                <a16:creationId xmlns:a16="http://schemas.microsoft.com/office/drawing/2014/main" id="{85464BF1-97B2-4155-A225-007FF3E05683}"/>
              </a:ext>
            </a:extLst>
          </p:cNvPr>
          <p:cNvSpPr>
            <a:spLocks noGrp="1"/>
          </p:cNvSpPr>
          <p:nvPr>
            <p:ph type="title"/>
          </p:nvPr>
        </p:nvSpPr>
        <p:spPr>
          <a:xfrm>
            <a:off x="838200" y="0"/>
            <a:ext cx="10515600" cy="1325563"/>
          </a:xfrm>
        </p:spPr>
        <p:txBody>
          <a:bodyPr/>
          <a:lstStyle/>
          <a:p>
            <a:r>
              <a:rPr lang="en-US" dirty="0"/>
              <a:t>Memory Placement Extensions</a:t>
            </a:r>
          </a:p>
        </p:txBody>
      </p:sp>
    </p:spTree>
    <p:extLst>
      <p:ext uri="{BB962C8B-B14F-4D97-AF65-F5344CB8AC3E}">
        <p14:creationId xmlns:p14="http://schemas.microsoft.com/office/powerpoint/2010/main" val="231771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Placement Extensions</a:t>
            </a:r>
          </a:p>
        </p:txBody>
      </p:sp>
      <p:sp>
        <p:nvSpPr>
          <p:cNvPr id="3" name="Content Placeholder 2"/>
          <p:cNvSpPr>
            <a:spLocks noGrp="1"/>
          </p:cNvSpPr>
          <p:nvPr>
            <p:ph idx="1"/>
          </p:nvPr>
        </p:nvSpPr>
        <p:spPr>
          <a:xfrm>
            <a:off x="758952" y="1234440"/>
            <a:ext cx="5573292" cy="4129021"/>
          </a:xfrm>
        </p:spPr>
        <p:txBody>
          <a:bodyPr>
            <a:normAutofit fontScale="85000" lnSpcReduction="10000"/>
          </a:bodyPr>
          <a:lstStyle/>
          <a:p>
            <a:r>
              <a:rPr lang="en-US" dirty="0"/>
              <a:t>Synchronous Log Writing with MPE</a:t>
            </a:r>
          </a:p>
          <a:p>
            <a:pPr marL="628650" lvl="1" indent="-171450">
              <a:spcBef>
                <a:spcPts val="1200"/>
              </a:spcBef>
            </a:pPr>
            <a:r>
              <a:rPr lang="en-US" sz="1700" dirty="0"/>
              <a:t>Synchronous log writing: Requestor Host application wishes to send an 8 byte pointer update to PMEM only if the log data (write 1) was written to PMEM first</a:t>
            </a:r>
          </a:p>
          <a:p>
            <a:pPr marL="628650" lvl="1" indent="-171450">
              <a:spcBef>
                <a:spcPts val="1200"/>
              </a:spcBef>
            </a:pPr>
            <a:r>
              <a:rPr lang="en-US" sz="1700" dirty="0"/>
              <a:t>Requestor Host application issues a FLUSH operation after RDMA Write 1 to force the Responder HCA to flush the writes before completing the FLUSH response</a:t>
            </a:r>
          </a:p>
          <a:p>
            <a:pPr marL="628650" lvl="1" indent="-171450">
              <a:spcBef>
                <a:spcPts val="1200"/>
              </a:spcBef>
            </a:pPr>
            <a:r>
              <a:rPr lang="en-US" sz="1700" dirty="0"/>
              <a:t>Without waiting for the FLUSH completion, the Requestor Host application can queue an ATOMIC WRITE operation to update the 8 byte pointer</a:t>
            </a:r>
          </a:p>
          <a:p>
            <a:pPr marL="628650" lvl="1" indent="-171450">
              <a:spcBef>
                <a:spcPts val="1200"/>
              </a:spcBef>
            </a:pPr>
            <a:r>
              <a:rPr lang="en-US" sz="1700" dirty="0"/>
              <a:t>Ordering rules prevent the Responder HCA from executing the ATOMIC WRITE until the previous FLUSH has completed</a:t>
            </a:r>
          </a:p>
          <a:p>
            <a:pPr marL="628650" lvl="1" indent="-171450">
              <a:spcBef>
                <a:spcPts val="1200"/>
              </a:spcBef>
            </a:pPr>
            <a:r>
              <a:rPr lang="en-US" sz="1700" dirty="0">
                <a:solidFill>
                  <a:srgbClr val="00B050"/>
                </a:solidFill>
              </a:rPr>
              <a:t>This allows the Requestor Host application to  queue the RDMA WRITE, FLUSH, ATOMIC WRITE, in a pipelined manner, without waiting for this to be done by an ULP, and without stalling the pipeline</a:t>
            </a:r>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15</a:t>
            </a:fld>
            <a:endParaRPr lang="en-US" dirty="0"/>
          </a:p>
        </p:txBody>
      </p:sp>
      <p:cxnSp>
        <p:nvCxnSpPr>
          <p:cNvPr id="142" name="Straight Connector 141">
            <a:extLst>
              <a:ext uri="{FF2B5EF4-FFF2-40B4-BE49-F238E27FC236}">
                <a16:creationId xmlns:a16="http://schemas.microsoft.com/office/drawing/2014/main" id="{A3DFA971-3FC7-4A92-A18C-6E8698AFB017}"/>
              </a:ext>
            </a:extLst>
          </p:cNvPr>
          <p:cNvCxnSpPr>
            <a:cxnSpLocks/>
          </p:cNvCxnSpPr>
          <p:nvPr/>
        </p:nvCxnSpPr>
        <p:spPr>
          <a:xfrm>
            <a:off x="6779729" y="2410684"/>
            <a:ext cx="0" cy="1940734"/>
          </a:xfrm>
          <a:prstGeom prst="line">
            <a:avLst/>
          </a:prstGeom>
          <a:noFill/>
          <a:ln w="25400" cap="flat" cmpd="sng" algn="ctr">
            <a:solidFill>
              <a:srgbClr val="003C71">
                <a:lumMod val="60000"/>
                <a:lumOff val="40000"/>
              </a:srgbClr>
            </a:solidFill>
            <a:prstDash val="solid"/>
          </a:ln>
          <a:effectLst/>
        </p:spPr>
      </p:cxnSp>
      <p:cxnSp>
        <p:nvCxnSpPr>
          <p:cNvPr id="143" name="Straight Connector 142">
            <a:extLst>
              <a:ext uri="{FF2B5EF4-FFF2-40B4-BE49-F238E27FC236}">
                <a16:creationId xmlns:a16="http://schemas.microsoft.com/office/drawing/2014/main" id="{FF6326F0-E6AD-4813-8CA4-3E5903E31E26}"/>
              </a:ext>
            </a:extLst>
          </p:cNvPr>
          <p:cNvCxnSpPr>
            <a:cxnSpLocks/>
          </p:cNvCxnSpPr>
          <p:nvPr/>
        </p:nvCxnSpPr>
        <p:spPr>
          <a:xfrm flipH="1">
            <a:off x="7868974" y="2431423"/>
            <a:ext cx="2765" cy="1839446"/>
          </a:xfrm>
          <a:prstGeom prst="line">
            <a:avLst/>
          </a:prstGeom>
          <a:noFill/>
          <a:ln w="25400" cap="flat" cmpd="sng" algn="ctr">
            <a:solidFill>
              <a:srgbClr val="003C71">
                <a:lumMod val="60000"/>
                <a:lumOff val="40000"/>
              </a:srgbClr>
            </a:solidFill>
            <a:prstDash val="solid"/>
          </a:ln>
          <a:effectLst/>
        </p:spPr>
      </p:cxnSp>
      <p:cxnSp>
        <p:nvCxnSpPr>
          <p:cNvPr id="144" name="Straight Connector 143">
            <a:extLst>
              <a:ext uri="{FF2B5EF4-FFF2-40B4-BE49-F238E27FC236}">
                <a16:creationId xmlns:a16="http://schemas.microsoft.com/office/drawing/2014/main" id="{19247012-E6D8-4B60-8AD5-02FD47FAF2F5}"/>
              </a:ext>
            </a:extLst>
          </p:cNvPr>
          <p:cNvCxnSpPr>
            <a:cxnSpLocks/>
          </p:cNvCxnSpPr>
          <p:nvPr/>
        </p:nvCxnSpPr>
        <p:spPr>
          <a:xfrm>
            <a:off x="9019231" y="2431423"/>
            <a:ext cx="0" cy="1861375"/>
          </a:xfrm>
          <a:prstGeom prst="line">
            <a:avLst/>
          </a:prstGeom>
          <a:noFill/>
          <a:ln w="25400" cap="flat" cmpd="sng" algn="ctr">
            <a:solidFill>
              <a:srgbClr val="003C71">
                <a:lumMod val="60000"/>
                <a:lumOff val="40000"/>
              </a:srgbClr>
            </a:solidFill>
            <a:prstDash val="solid"/>
          </a:ln>
          <a:effectLst/>
        </p:spPr>
      </p:cxnSp>
      <p:cxnSp>
        <p:nvCxnSpPr>
          <p:cNvPr id="145" name="Straight Connector 144">
            <a:extLst>
              <a:ext uri="{FF2B5EF4-FFF2-40B4-BE49-F238E27FC236}">
                <a16:creationId xmlns:a16="http://schemas.microsoft.com/office/drawing/2014/main" id="{34585BFC-CC8A-43BC-8635-95975934A01F}"/>
              </a:ext>
            </a:extLst>
          </p:cNvPr>
          <p:cNvCxnSpPr>
            <a:cxnSpLocks/>
          </p:cNvCxnSpPr>
          <p:nvPr/>
        </p:nvCxnSpPr>
        <p:spPr>
          <a:xfrm>
            <a:off x="10112375" y="2408881"/>
            <a:ext cx="0" cy="1861988"/>
          </a:xfrm>
          <a:prstGeom prst="line">
            <a:avLst/>
          </a:prstGeom>
          <a:noFill/>
          <a:ln w="25400" cap="flat" cmpd="sng" algn="ctr">
            <a:solidFill>
              <a:srgbClr val="003C71">
                <a:lumMod val="60000"/>
                <a:lumOff val="40000"/>
              </a:srgbClr>
            </a:solidFill>
            <a:prstDash val="solid"/>
          </a:ln>
          <a:effectLst/>
        </p:spPr>
      </p:cxnSp>
      <p:cxnSp>
        <p:nvCxnSpPr>
          <p:cNvPr id="146" name="Straight Connector 145">
            <a:extLst>
              <a:ext uri="{FF2B5EF4-FFF2-40B4-BE49-F238E27FC236}">
                <a16:creationId xmlns:a16="http://schemas.microsoft.com/office/drawing/2014/main" id="{3D560879-D55E-4CFC-BC26-D5F64C70D9E5}"/>
              </a:ext>
            </a:extLst>
          </p:cNvPr>
          <p:cNvCxnSpPr>
            <a:cxnSpLocks/>
          </p:cNvCxnSpPr>
          <p:nvPr/>
        </p:nvCxnSpPr>
        <p:spPr>
          <a:xfrm>
            <a:off x="10886409" y="2391823"/>
            <a:ext cx="0" cy="1900975"/>
          </a:xfrm>
          <a:prstGeom prst="line">
            <a:avLst/>
          </a:prstGeom>
          <a:noFill/>
          <a:ln w="25400" cap="flat" cmpd="sng" algn="ctr">
            <a:solidFill>
              <a:srgbClr val="003C71">
                <a:lumMod val="60000"/>
                <a:lumOff val="40000"/>
              </a:srgbClr>
            </a:solidFill>
            <a:prstDash val="solid"/>
          </a:ln>
          <a:effectLst/>
        </p:spPr>
      </p:cxnSp>
      <p:cxnSp>
        <p:nvCxnSpPr>
          <p:cNvPr id="147" name="Straight Arrow Connector 146">
            <a:extLst>
              <a:ext uri="{FF2B5EF4-FFF2-40B4-BE49-F238E27FC236}">
                <a16:creationId xmlns:a16="http://schemas.microsoft.com/office/drawing/2014/main" id="{967BE5F6-18F8-4505-96A8-B0F159DC0FCE}"/>
              </a:ext>
            </a:extLst>
          </p:cNvPr>
          <p:cNvCxnSpPr>
            <a:cxnSpLocks/>
          </p:cNvCxnSpPr>
          <p:nvPr/>
        </p:nvCxnSpPr>
        <p:spPr>
          <a:xfrm flipH="1">
            <a:off x="9014545" y="2496622"/>
            <a:ext cx="1076311" cy="160591"/>
          </a:xfrm>
          <a:prstGeom prst="straightConnector1">
            <a:avLst/>
          </a:prstGeom>
          <a:noFill/>
          <a:ln w="12700" cap="flat" cmpd="sng" algn="ctr">
            <a:solidFill>
              <a:srgbClr val="003C71"/>
            </a:solidFill>
            <a:prstDash val="solid"/>
            <a:headEnd type="none" w="med" len="med"/>
            <a:tailEnd type="triangle" w="med" len="med"/>
          </a:ln>
          <a:effectLst/>
        </p:spPr>
      </p:cxnSp>
      <p:sp>
        <p:nvSpPr>
          <p:cNvPr id="148" name="TextBox 147">
            <a:extLst>
              <a:ext uri="{FF2B5EF4-FFF2-40B4-BE49-F238E27FC236}">
                <a16:creationId xmlns:a16="http://schemas.microsoft.com/office/drawing/2014/main" id="{DA01DC47-053E-4D4D-94CB-2C3D99B9316D}"/>
              </a:ext>
            </a:extLst>
          </p:cNvPr>
          <p:cNvSpPr txBox="1"/>
          <p:nvPr/>
        </p:nvSpPr>
        <p:spPr>
          <a:xfrm>
            <a:off x="9241454" y="2391823"/>
            <a:ext cx="595771" cy="369332"/>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C71">
                    <a:lumMod val="60000"/>
                    <a:lumOff val="40000"/>
                  </a:srgbClr>
                </a:solidFill>
                <a:effectLst/>
                <a:uLnTx/>
                <a:uFillTx/>
                <a:latin typeface="Arial"/>
              </a:rPr>
              <a:t>Register Memory Range</a:t>
            </a:r>
          </a:p>
        </p:txBody>
      </p:sp>
      <p:cxnSp>
        <p:nvCxnSpPr>
          <p:cNvPr id="149" name="Straight Arrow Connector 148">
            <a:extLst>
              <a:ext uri="{FF2B5EF4-FFF2-40B4-BE49-F238E27FC236}">
                <a16:creationId xmlns:a16="http://schemas.microsoft.com/office/drawing/2014/main" id="{9A10E6B0-2679-4E0F-9D14-862516A0327A}"/>
              </a:ext>
            </a:extLst>
          </p:cNvPr>
          <p:cNvCxnSpPr>
            <a:cxnSpLocks/>
          </p:cNvCxnSpPr>
          <p:nvPr/>
        </p:nvCxnSpPr>
        <p:spPr>
          <a:xfrm>
            <a:off x="6778052" y="2601680"/>
            <a:ext cx="1076061" cy="164199"/>
          </a:xfrm>
          <a:prstGeom prst="straightConnector1">
            <a:avLst/>
          </a:prstGeom>
          <a:noFill/>
          <a:ln w="28575" cap="flat" cmpd="sng" algn="ctr">
            <a:solidFill>
              <a:srgbClr val="0071C5"/>
            </a:solidFill>
            <a:prstDash val="solid"/>
            <a:headEnd type="none" w="med" len="med"/>
            <a:tailEnd type="triangle" w="med" len="med"/>
          </a:ln>
          <a:effectLst/>
        </p:spPr>
      </p:cxnSp>
      <p:sp>
        <p:nvSpPr>
          <p:cNvPr id="150" name="TextBox 149">
            <a:extLst>
              <a:ext uri="{FF2B5EF4-FFF2-40B4-BE49-F238E27FC236}">
                <a16:creationId xmlns:a16="http://schemas.microsoft.com/office/drawing/2014/main" id="{550249CA-939F-4A7D-8789-29B13AC37437}"/>
              </a:ext>
            </a:extLst>
          </p:cNvPr>
          <p:cNvSpPr txBox="1"/>
          <p:nvPr/>
        </p:nvSpPr>
        <p:spPr>
          <a:xfrm rot="472771">
            <a:off x="6908028" y="2620665"/>
            <a:ext cx="789623"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C71"/>
                </a:solidFill>
                <a:effectLst/>
                <a:uLnTx/>
                <a:uFillTx/>
                <a:latin typeface="Arial"/>
              </a:rPr>
              <a:t>RDMA WRITE1</a:t>
            </a:r>
          </a:p>
        </p:txBody>
      </p:sp>
      <p:cxnSp>
        <p:nvCxnSpPr>
          <p:cNvPr id="151" name="Straight Arrow Connector 150">
            <a:extLst>
              <a:ext uri="{FF2B5EF4-FFF2-40B4-BE49-F238E27FC236}">
                <a16:creationId xmlns:a16="http://schemas.microsoft.com/office/drawing/2014/main" id="{FB16B14B-0B9A-4DA3-944B-5D2CF802C77D}"/>
              </a:ext>
            </a:extLst>
          </p:cNvPr>
          <p:cNvCxnSpPr>
            <a:cxnSpLocks/>
          </p:cNvCxnSpPr>
          <p:nvPr/>
        </p:nvCxnSpPr>
        <p:spPr>
          <a:xfrm>
            <a:off x="7853116" y="2765233"/>
            <a:ext cx="1171664" cy="156016"/>
          </a:xfrm>
          <a:prstGeom prst="straightConnector1">
            <a:avLst/>
          </a:prstGeom>
          <a:noFill/>
          <a:ln w="28575" cap="flat" cmpd="sng" algn="ctr">
            <a:solidFill>
              <a:srgbClr val="0071C5"/>
            </a:solidFill>
            <a:prstDash val="solid"/>
            <a:headEnd type="none" w="med" len="med"/>
            <a:tailEnd type="triangle" w="med" len="med"/>
          </a:ln>
          <a:effectLst/>
        </p:spPr>
      </p:cxnSp>
      <p:sp>
        <p:nvSpPr>
          <p:cNvPr id="152" name="TextBox 151">
            <a:extLst>
              <a:ext uri="{FF2B5EF4-FFF2-40B4-BE49-F238E27FC236}">
                <a16:creationId xmlns:a16="http://schemas.microsoft.com/office/drawing/2014/main" id="{7204AE98-CBC4-459F-9BD9-E6143F8B7659}"/>
              </a:ext>
            </a:extLst>
          </p:cNvPr>
          <p:cNvSpPr txBox="1"/>
          <p:nvPr/>
        </p:nvSpPr>
        <p:spPr>
          <a:xfrm rot="472771">
            <a:off x="8004299" y="2780925"/>
            <a:ext cx="789623"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C71"/>
                </a:solidFill>
                <a:effectLst/>
                <a:uLnTx/>
                <a:uFillTx/>
                <a:latin typeface="Arial"/>
              </a:rPr>
              <a:t>RDMA WRITE1</a:t>
            </a:r>
          </a:p>
        </p:txBody>
      </p:sp>
      <p:cxnSp>
        <p:nvCxnSpPr>
          <p:cNvPr id="153" name="Straight Arrow Connector 152">
            <a:extLst>
              <a:ext uri="{FF2B5EF4-FFF2-40B4-BE49-F238E27FC236}">
                <a16:creationId xmlns:a16="http://schemas.microsoft.com/office/drawing/2014/main" id="{7A101E3C-0FC2-4285-A495-AE75320539D2}"/>
              </a:ext>
            </a:extLst>
          </p:cNvPr>
          <p:cNvCxnSpPr>
            <a:cxnSpLocks/>
          </p:cNvCxnSpPr>
          <p:nvPr/>
        </p:nvCxnSpPr>
        <p:spPr>
          <a:xfrm>
            <a:off x="9034885" y="2921249"/>
            <a:ext cx="1851524" cy="263934"/>
          </a:xfrm>
          <a:prstGeom prst="straightConnector1">
            <a:avLst/>
          </a:prstGeom>
          <a:noFill/>
          <a:ln w="12700" cap="flat" cmpd="sng" algn="ctr">
            <a:solidFill>
              <a:srgbClr val="0071C5"/>
            </a:solidFill>
            <a:prstDash val="sysDot"/>
            <a:headEnd type="none" w="med" len="med"/>
            <a:tailEnd type="triangle" w="med" len="med"/>
          </a:ln>
          <a:effectLst/>
        </p:spPr>
      </p:cxnSp>
      <p:cxnSp>
        <p:nvCxnSpPr>
          <p:cNvPr id="154" name="Straight Arrow Connector 153">
            <a:extLst>
              <a:ext uri="{FF2B5EF4-FFF2-40B4-BE49-F238E27FC236}">
                <a16:creationId xmlns:a16="http://schemas.microsoft.com/office/drawing/2014/main" id="{E39483A8-8ED9-45CE-99EF-E0B64EC29FE2}"/>
              </a:ext>
            </a:extLst>
          </p:cNvPr>
          <p:cNvCxnSpPr>
            <a:cxnSpLocks/>
          </p:cNvCxnSpPr>
          <p:nvPr/>
        </p:nvCxnSpPr>
        <p:spPr>
          <a:xfrm>
            <a:off x="7863220" y="2898939"/>
            <a:ext cx="1171664" cy="156016"/>
          </a:xfrm>
          <a:prstGeom prst="straightConnector1">
            <a:avLst/>
          </a:prstGeom>
          <a:noFill/>
          <a:ln w="28575" cap="flat" cmpd="sng" algn="ctr">
            <a:solidFill>
              <a:srgbClr val="0071C5"/>
            </a:solidFill>
            <a:prstDash val="solid"/>
            <a:headEnd type="none" w="med" len="med"/>
            <a:tailEnd type="triangle" w="med" len="med"/>
          </a:ln>
          <a:effectLst/>
        </p:spPr>
      </p:cxnSp>
      <p:cxnSp>
        <p:nvCxnSpPr>
          <p:cNvPr id="155" name="Straight Arrow Connector 154">
            <a:extLst>
              <a:ext uri="{FF2B5EF4-FFF2-40B4-BE49-F238E27FC236}">
                <a16:creationId xmlns:a16="http://schemas.microsoft.com/office/drawing/2014/main" id="{E760B42A-D1F2-49D8-9AC5-BC5578A03A92}"/>
              </a:ext>
            </a:extLst>
          </p:cNvPr>
          <p:cNvCxnSpPr>
            <a:cxnSpLocks/>
          </p:cNvCxnSpPr>
          <p:nvPr/>
        </p:nvCxnSpPr>
        <p:spPr>
          <a:xfrm>
            <a:off x="9035576" y="3058684"/>
            <a:ext cx="1850833" cy="278562"/>
          </a:xfrm>
          <a:prstGeom prst="straightConnector1">
            <a:avLst/>
          </a:prstGeom>
          <a:noFill/>
          <a:ln w="12700" cap="flat" cmpd="sng" algn="ctr">
            <a:solidFill>
              <a:srgbClr val="0071C5"/>
            </a:solidFill>
            <a:prstDash val="sysDot"/>
            <a:headEnd type="none" w="med" len="med"/>
            <a:tailEnd type="triangle" w="med" len="med"/>
          </a:ln>
          <a:effectLst/>
        </p:spPr>
      </p:cxnSp>
      <p:cxnSp>
        <p:nvCxnSpPr>
          <p:cNvPr id="156" name="Straight Arrow Connector 155">
            <a:extLst>
              <a:ext uri="{FF2B5EF4-FFF2-40B4-BE49-F238E27FC236}">
                <a16:creationId xmlns:a16="http://schemas.microsoft.com/office/drawing/2014/main" id="{F9FD5748-256D-4C9D-8E4A-BFC9839E5604}"/>
              </a:ext>
            </a:extLst>
          </p:cNvPr>
          <p:cNvCxnSpPr>
            <a:cxnSpLocks/>
          </p:cNvCxnSpPr>
          <p:nvPr/>
        </p:nvCxnSpPr>
        <p:spPr>
          <a:xfrm flipH="1">
            <a:off x="7864324" y="2940243"/>
            <a:ext cx="1108423" cy="415065"/>
          </a:xfrm>
          <a:prstGeom prst="straightConnector1">
            <a:avLst/>
          </a:prstGeom>
          <a:noFill/>
          <a:ln w="28575" cap="flat" cmpd="sng" algn="ctr">
            <a:solidFill>
              <a:srgbClr val="0071C5"/>
            </a:solidFill>
            <a:prstDash val="sysDot"/>
            <a:headEnd type="none" w="med" len="med"/>
            <a:tailEnd type="triangle" w="med" len="med"/>
          </a:ln>
          <a:effectLst/>
        </p:spPr>
      </p:cxnSp>
      <p:cxnSp>
        <p:nvCxnSpPr>
          <p:cNvPr id="157" name="Straight Arrow Connector 156">
            <a:extLst>
              <a:ext uri="{FF2B5EF4-FFF2-40B4-BE49-F238E27FC236}">
                <a16:creationId xmlns:a16="http://schemas.microsoft.com/office/drawing/2014/main" id="{F7426F4D-1552-4277-AB5D-E91900ABC811}"/>
              </a:ext>
            </a:extLst>
          </p:cNvPr>
          <p:cNvCxnSpPr>
            <a:cxnSpLocks/>
          </p:cNvCxnSpPr>
          <p:nvPr/>
        </p:nvCxnSpPr>
        <p:spPr>
          <a:xfrm flipH="1">
            <a:off x="7867590" y="3087397"/>
            <a:ext cx="1108423" cy="415065"/>
          </a:xfrm>
          <a:prstGeom prst="straightConnector1">
            <a:avLst/>
          </a:prstGeom>
          <a:noFill/>
          <a:ln w="28575" cap="flat" cmpd="sng" algn="ctr">
            <a:solidFill>
              <a:srgbClr val="0071C5"/>
            </a:solidFill>
            <a:prstDash val="sysDot"/>
            <a:headEnd type="none" w="med" len="med"/>
            <a:tailEnd type="triangle" w="med" len="med"/>
          </a:ln>
          <a:effectLst/>
        </p:spPr>
      </p:cxnSp>
      <p:cxnSp>
        <p:nvCxnSpPr>
          <p:cNvPr id="158" name="Straight Arrow Connector 157">
            <a:extLst>
              <a:ext uri="{FF2B5EF4-FFF2-40B4-BE49-F238E27FC236}">
                <a16:creationId xmlns:a16="http://schemas.microsoft.com/office/drawing/2014/main" id="{82969266-06D6-421F-8473-3AE3847B5D9C}"/>
              </a:ext>
            </a:extLst>
          </p:cNvPr>
          <p:cNvCxnSpPr>
            <a:cxnSpLocks/>
          </p:cNvCxnSpPr>
          <p:nvPr/>
        </p:nvCxnSpPr>
        <p:spPr>
          <a:xfrm>
            <a:off x="6784731" y="2871815"/>
            <a:ext cx="1076061" cy="164199"/>
          </a:xfrm>
          <a:prstGeom prst="straightConnector1">
            <a:avLst/>
          </a:prstGeom>
          <a:noFill/>
          <a:ln w="12700" cap="flat" cmpd="sng" algn="ctr">
            <a:solidFill>
              <a:srgbClr val="FC4C02">
                <a:lumMod val="75000"/>
              </a:srgbClr>
            </a:solidFill>
            <a:prstDash val="solid"/>
            <a:headEnd type="none" w="med" len="med"/>
            <a:tailEnd type="triangle" w="med" len="med"/>
          </a:ln>
          <a:effectLst/>
        </p:spPr>
      </p:cxnSp>
      <p:sp>
        <p:nvSpPr>
          <p:cNvPr id="159" name="TextBox 158">
            <a:extLst>
              <a:ext uri="{FF2B5EF4-FFF2-40B4-BE49-F238E27FC236}">
                <a16:creationId xmlns:a16="http://schemas.microsoft.com/office/drawing/2014/main" id="{92270B34-052E-4B0F-A93B-FFA1CA0F84DE}"/>
              </a:ext>
            </a:extLst>
          </p:cNvPr>
          <p:cNvSpPr txBox="1"/>
          <p:nvPr/>
        </p:nvSpPr>
        <p:spPr>
          <a:xfrm rot="472771">
            <a:off x="6929095" y="2880423"/>
            <a:ext cx="727155"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C4C02">
                    <a:lumMod val="75000"/>
                  </a:srgbClr>
                </a:solidFill>
                <a:effectLst/>
                <a:uLnTx/>
                <a:uFillTx/>
                <a:latin typeface="Arial"/>
              </a:rPr>
              <a:t>FLUSH</a:t>
            </a:r>
          </a:p>
        </p:txBody>
      </p:sp>
      <p:cxnSp>
        <p:nvCxnSpPr>
          <p:cNvPr id="160" name="Straight Arrow Connector 159">
            <a:extLst>
              <a:ext uri="{FF2B5EF4-FFF2-40B4-BE49-F238E27FC236}">
                <a16:creationId xmlns:a16="http://schemas.microsoft.com/office/drawing/2014/main" id="{DC87014C-14DC-4B08-8EF4-697C5D8429ED}"/>
              </a:ext>
            </a:extLst>
          </p:cNvPr>
          <p:cNvCxnSpPr>
            <a:cxnSpLocks/>
          </p:cNvCxnSpPr>
          <p:nvPr/>
        </p:nvCxnSpPr>
        <p:spPr>
          <a:xfrm>
            <a:off x="7854113" y="3034138"/>
            <a:ext cx="1168623" cy="167859"/>
          </a:xfrm>
          <a:prstGeom prst="straightConnector1">
            <a:avLst/>
          </a:prstGeom>
          <a:noFill/>
          <a:ln w="12700" cap="flat" cmpd="sng" algn="ctr">
            <a:solidFill>
              <a:srgbClr val="FC4C02">
                <a:lumMod val="75000"/>
              </a:srgbClr>
            </a:solidFill>
            <a:prstDash val="solid"/>
            <a:headEnd type="none" w="med" len="med"/>
            <a:tailEnd type="triangle" w="med" len="med"/>
          </a:ln>
          <a:effectLst/>
        </p:spPr>
      </p:cxnSp>
      <p:sp>
        <p:nvSpPr>
          <p:cNvPr id="161" name="TextBox 160">
            <a:extLst>
              <a:ext uri="{FF2B5EF4-FFF2-40B4-BE49-F238E27FC236}">
                <a16:creationId xmlns:a16="http://schemas.microsoft.com/office/drawing/2014/main" id="{106E92AB-509D-4B1C-896A-1BCF73C963B8}"/>
              </a:ext>
            </a:extLst>
          </p:cNvPr>
          <p:cNvSpPr txBox="1"/>
          <p:nvPr/>
        </p:nvSpPr>
        <p:spPr>
          <a:xfrm rot="472771">
            <a:off x="8040257" y="3037069"/>
            <a:ext cx="697154"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C4C02">
                    <a:lumMod val="75000"/>
                  </a:srgbClr>
                </a:solidFill>
                <a:effectLst/>
                <a:uLnTx/>
                <a:uFillTx/>
                <a:latin typeface="Arial"/>
              </a:rPr>
              <a:t>FLUSH</a:t>
            </a:r>
          </a:p>
        </p:txBody>
      </p:sp>
      <p:sp>
        <p:nvSpPr>
          <p:cNvPr id="162" name="Rectangle 161">
            <a:extLst>
              <a:ext uri="{FF2B5EF4-FFF2-40B4-BE49-F238E27FC236}">
                <a16:creationId xmlns:a16="http://schemas.microsoft.com/office/drawing/2014/main" id="{BFE3016E-A8AB-485E-8174-3C43DA6CACE7}"/>
              </a:ext>
            </a:extLst>
          </p:cNvPr>
          <p:cNvSpPr/>
          <p:nvPr/>
        </p:nvSpPr>
        <p:spPr>
          <a:xfrm>
            <a:off x="9232985" y="3351028"/>
            <a:ext cx="698219" cy="221621"/>
          </a:xfrm>
          <a:prstGeom prst="rect">
            <a:avLst/>
          </a:prstGeom>
          <a:solidFill>
            <a:srgbClr val="FC4C02">
              <a:lumMod val="75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Arial"/>
                <a:ea typeface="+mn-ea"/>
                <a:cs typeface="+mn-cs"/>
              </a:rPr>
              <a:t>Flush memory subsystem</a:t>
            </a:r>
          </a:p>
        </p:txBody>
      </p:sp>
      <p:sp>
        <p:nvSpPr>
          <p:cNvPr id="163" name="Arc 162">
            <a:extLst>
              <a:ext uri="{FF2B5EF4-FFF2-40B4-BE49-F238E27FC236}">
                <a16:creationId xmlns:a16="http://schemas.microsoft.com/office/drawing/2014/main" id="{F315FC36-B3BE-4FCA-ADD2-85CF5B7944D3}"/>
              </a:ext>
            </a:extLst>
          </p:cNvPr>
          <p:cNvSpPr/>
          <p:nvPr/>
        </p:nvSpPr>
        <p:spPr>
          <a:xfrm>
            <a:off x="8647272" y="3201997"/>
            <a:ext cx="769508" cy="256507"/>
          </a:xfrm>
          <a:prstGeom prst="arc">
            <a:avLst>
              <a:gd name="adj1" fmla="val 16200000"/>
              <a:gd name="adj2" fmla="val 244680"/>
            </a:avLst>
          </a:prstGeom>
          <a:noFill/>
          <a:ln w="12700" cap="flat" cmpd="sng" algn="ctr">
            <a:solidFill>
              <a:srgbClr val="FC4C02">
                <a:lumMod val="75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164" name="Arc 163">
            <a:extLst>
              <a:ext uri="{FF2B5EF4-FFF2-40B4-BE49-F238E27FC236}">
                <a16:creationId xmlns:a16="http://schemas.microsoft.com/office/drawing/2014/main" id="{A594178F-EB6D-44E5-A608-CDE2F2AB7EF8}"/>
              </a:ext>
            </a:extLst>
          </p:cNvPr>
          <p:cNvSpPr/>
          <p:nvPr/>
        </p:nvSpPr>
        <p:spPr>
          <a:xfrm rot="8532883">
            <a:off x="8919460" y="3332944"/>
            <a:ext cx="670132" cy="256507"/>
          </a:xfrm>
          <a:prstGeom prst="arc">
            <a:avLst>
              <a:gd name="adj1" fmla="val 16200000"/>
              <a:gd name="adj2" fmla="val 21316527"/>
            </a:avLst>
          </a:prstGeom>
          <a:noFill/>
          <a:ln w="12700" cap="flat" cmpd="sng" algn="ctr">
            <a:solidFill>
              <a:srgbClr val="FC4C02">
                <a:lumMod val="75000"/>
              </a:srgbClr>
            </a:solidFill>
            <a:prstDash val="solid"/>
            <a:headEnd type="none" w="med" len="med"/>
            <a:tailEnd type="triangl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cxnSp>
        <p:nvCxnSpPr>
          <p:cNvPr id="165" name="Straight Arrow Connector 164">
            <a:extLst>
              <a:ext uri="{FF2B5EF4-FFF2-40B4-BE49-F238E27FC236}">
                <a16:creationId xmlns:a16="http://schemas.microsoft.com/office/drawing/2014/main" id="{E9F8DDF5-12DC-4715-A0A4-B8991520E19E}"/>
              </a:ext>
            </a:extLst>
          </p:cNvPr>
          <p:cNvCxnSpPr>
            <a:cxnSpLocks/>
          </p:cNvCxnSpPr>
          <p:nvPr/>
        </p:nvCxnSpPr>
        <p:spPr>
          <a:xfrm flipH="1">
            <a:off x="7863925" y="3690478"/>
            <a:ext cx="1145651" cy="109425"/>
          </a:xfrm>
          <a:prstGeom prst="straightConnector1">
            <a:avLst/>
          </a:prstGeom>
          <a:noFill/>
          <a:ln w="12700" cap="flat" cmpd="sng" algn="ctr">
            <a:solidFill>
              <a:srgbClr val="FC4C02">
                <a:lumMod val="75000"/>
              </a:srgbClr>
            </a:solidFill>
            <a:prstDash val="solid"/>
            <a:headEnd type="none" w="med" len="med"/>
            <a:tailEnd type="triangle" w="med" len="med"/>
          </a:ln>
          <a:effectLst/>
        </p:spPr>
      </p:cxnSp>
      <p:cxnSp>
        <p:nvCxnSpPr>
          <p:cNvPr id="166" name="Straight Arrow Connector 165">
            <a:extLst>
              <a:ext uri="{FF2B5EF4-FFF2-40B4-BE49-F238E27FC236}">
                <a16:creationId xmlns:a16="http://schemas.microsoft.com/office/drawing/2014/main" id="{1F11E5A8-7785-4764-A9BD-3448A70565B6}"/>
              </a:ext>
            </a:extLst>
          </p:cNvPr>
          <p:cNvCxnSpPr>
            <a:cxnSpLocks/>
          </p:cNvCxnSpPr>
          <p:nvPr/>
        </p:nvCxnSpPr>
        <p:spPr>
          <a:xfrm flipH="1">
            <a:off x="6783130" y="3799903"/>
            <a:ext cx="1064501" cy="103247"/>
          </a:xfrm>
          <a:prstGeom prst="straightConnector1">
            <a:avLst/>
          </a:prstGeom>
          <a:noFill/>
          <a:ln w="12700" cap="flat" cmpd="sng" algn="ctr">
            <a:solidFill>
              <a:srgbClr val="FC4C02">
                <a:lumMod val="75000"/>
              </a:srgbClr>
            </a:solidFill>
            <a:prstDash val="solid"/>
            <a:headEnd type="none" w="med" len="med"/>
            <a:tailEnd type="triangle" w="med" len="med"/>
          </a:ln>
          <a:effectLst/>
        </p:spPr>
      </p:cxnSp>
      <p:sp>
        <p:nvSpPr>
          <p:cNvPr id="167" name="TextBox 166">
            <a:extLst>
              <a:ext uri="{FF2B5EF4-FFF2-40B4-BE49-F238E27FC236}">
                <a16:creationId xmlns:a16="http://schemas.microsoft.com/office/drawing/2014/main" id="{81E4D287-C20F-4ACA-A009-D96991645169}"/>
              </a:ext>
            </a:extLst>
          </p:cNvPr>
          <p:cNvSpPr txBox="1"/>
          <p:nvPr/>
        </p:nvSpPr>
        <p:spPr>
          <a:xfrm rot="21256208">
            <a:off x="8093722" y="3667764"/>
            <a:ext cx="747469"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C4C02">
                    <a:lumMod val="75000"/>
                  </a:srgbClr>
                </a:solidFill>
                <a:effectLst/>
                <a:uLnTx/>
                <a:uFillTx/>
                <a:latin typeface="Arial"/>
              </a:rPr>
              <a:t>Read Response</a:t>
            </a:r>
          </a:p>
        </p:txBody>
      </p:sp>
      <p:sp>
        <p:nvSpPr>
          <p:cNvPr id="168" name="TextBox 167">
            <a:extLst>
              <a:ext uri="{FF2B5EF4-FFF2-40B4-BE49-F238E27FC236}">
                <a16:creationId xmlns:a16="http://schemas.microsoft.com/office/drawing/2014/main" id="{D13BA8B9-D718-4734-9300-D04BA8421D91}"/>
              </a:ext>
            </a:extLst>
          </p:cNvPr>
          <p:cNvSpPr txBox="1"/>
          <p:nvPr/>
        </p:nvSpPr>
        <p:spPr>
          <a:xfrm rot="21256208">
            <a:off x="7053701" y="3787580"/>
            <a:ext cx="533574"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C4C02">
                    <a:lumMod val="75000"/>
                  </a:srgbClr>
                </a:solidFill>
                <a:effectLst/>
                <a:uLnTx/>
                <a:uFillTx/>
                <a:latin typeface="Arial"/>
              </a:rPr>
              <a:t>Completion</a:t>
            </a:r>
          </a:p>
        </p:txBody>
      </p:sp>
      <p:cxnSp>
        <p:nvCxnSpPr>
          <p:cNvPr id="169" name="Straight Arrow Connector 168">
            <a:extLst>
              <a:ext uri="{FF2B5EF4-FFF2-40B4-BE49-F238E27FC236}">
                <a16:creationId xmlns:a16="http://schemas.microsoft.com/office/drawing/2014/main" id="{81764AD0-DC00-4D1A-92F2-37192609B53A}"/>
              </a:ext>
            </a:extLst>
          </p:cNvPr>
          <p:cNvCxnSpPr>
            <a:cxnSpLocks/>
          </p:cNvCxnSpPr>
          <p:nvPr/>
        </p:nvCxnSpPr>
        <p:spPr>
          <a:xfrm flipH="1">
            <a:off x="6778919" y="3507069"/>
            <a:ext cx="1064501" cy="103247"/>
          </a:xfrm>
          <a:prstGeom prst="straightConnector1">
            <a:avLst/>
          </a:prstGeom>
          <a:noFill/>
          <a:ln w="28575" cap="flat" cmpd="sng" algn="ctr">
            <a:solidFill>
              <a:srgbClr val="0071C5"/>
            </a:solidFill>
            <a:prstDash val="sysDot"/>
            <a:headEnd type="none" w="med" len="med"/>
            <a:tailEnd type="triangle" w="med" len="med"/>
          </a:ln>
          <a:effectLst/>
        </p:spPr>
      </p:cxnSp>
      <p:sp>
        <p:nvSpPr>
          <p:cNvPr id="170" name="TextBox 169">
            <a:extLst>
              <a:ext uri="{FF2B5EF4-FFF2-40B4-BE49-F238E27FC236}">
                <a16:creationId xmlns:a16="http://schemas.microsoft.com/office/drawing/2014/main" id="{CC7E222C-82BA-4C35-A72B-3F6C9D0D8C1B}"/>
              </a:ext>
            </a:extLst>
          </p:cNvPr>
          <p:cNvSpPr txBox="1"/>
          <p:nvPr/>
        </p:nvSpPr>
        <p:spPr>
          <a:xfrm rot="21256208">
            <a:off x="7049490" y="3494746"/>
            <a:ext cx="533574"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C71"/>
                </a:solidFill>
                <a:effectLst/>
                <a:uLnTx/>
                <a:uFillTx/>
                <a:latin typeface="Arial"/>
              </a:rPr>
              <a:t>Completion</a:t>
            </a:r>
          </a:p>
        </p:txBody>
      </p:sp>
      <p:sp>
        <p:nvSpPr>
          <p:cNvPr id="171" name="TextBox 170">
            <a:extLst>
              <a:ext uri="{FF2B5EF4-FFF2-40B4-BE49-F238E27FC236}">
                <a16:creationId xmlns:a16="http://schemas.microsoft.com/office/drawing/2014/main" id="{7E9D312A-8305-479D-8BBF-B1B4AAFD6589}"/>
              </a:ext>
            </a:extLst>
          </p:cNvPr>
          <p:cNvSpPr txBox="1"/>
          <p:nvPr/>
        </p:nvSpPr>
        <p:spPr>
          <a:xfrm>
            <a:off x="7127729" y="4427452"/>
            <a:ext cx="4035606" cy="153888"/>
          </a:xfrm>
          <a:prstGeom prst="rect">
            <a:avLst/>
          </a:prstGeom>
          <a:noFill/>
        </p:spPr>
        <p:txBody>
          <a:bodyPr vert="horz" wrap="square" lIns="0" tIns="0" rIns="0" bIns="0" rtlCol="0">
            <a:spAutoFit/>
          </a:bodyPr>
          <a:lstStyle/>
          <a:p>
            <a:pPr defTabSz="457200"/>
            <a:r>
              <a:rPr lang="en-US" sz="1000" dirty="0">
                <a:solidFill>
                  <a:prstClr val="black"/>
                </a:solidFill>
                <a:latin typeface="Arial"/>
              </a:rPr>
              <a:t>Transport Flow for synchronous log writing to PMEM – With MPE</a:t>
            </a:r>
          </a:p>
        </p:txBody>
      </p:sp>
      <p:sp>
        <p:nvSpPr>
          <p:cNvPr id="172" name="TextBox 171">
            <a:extLst>
              <a:ext uri="{FF2B5EF4-FFF2-40B4-BE49-F238E27FC236}">
                <a16:creationId xmlns:a16="http://schemas.microsoft.com/office/drawing/2014/main" id="{6A539A3A-57C0-4C17-B9D1-C8D92514E0BC}"/>
              </a:ext>
            </a:extLst>
          </p:cNvPr>
          <p:cNvSpPr txBox="1"/>
          <p:nvPr/>
        </p:nvSpPr>
        <p:spPr>
          <a:xfrm>
            <a:off x="6445741" y="2033444"/>
            <a:ext cx="623569" cy="323165"/>
          </a:xfrm>
          <a:prstGeom prst="rect">
            <a:avLst/>
          </a:prstGeom>
          <a:noFill/>
        </p:spPr>
        <p:txBody>
          <a:bodyPr vert="horz" wrap="none" lIns="0" tIns="0" rIns="0" bIns="0" rtlCol="0">
            <a:spAutoFit/>
          </a:bodyPr>
          <a:lstStyle/>
          <a:p>
            <a:pPr algn="ctr" defTabSz="457200"/>
            <a:r>
              <a:rPr lang="en-US" sz="1050" dirty="0">
                <a:solidFill>
                  <a:srgbClr val="0071C5"/>
                </a:solidFill>
                <a:latin typeface="Arial"/>
              </a:rPr>
              <a:t>Requestor</a:t>
            </a:r>
          </a:p>
          <a:p>
            <a:pPr algn="ctr" defTabSz="457200"/>
            <a:r>
              <a:rPr lang="en-US" sz="1050" dirty="0">
                <a:solidFill>
                  <a:srgbClr val="0071C5"/>
                </a:solidFill>
                <a:latin typeface="Arial"/>
              </a:rPr>
              <a:t>Host</a:t>
            </a:r>
          </a:p>
        </p:txBody>
      </p:sp>
      <p:sp>
        <p:nvSpPr>
          <p:cNvPr id="173" name="TextBox 172">
            <a:extLst>
              <a:ext uri="{FF2B5EF4-FFF2-40B4-BE49-F238E27FC236}">
                <a16:creationId xmlns:a16="http://schemas.microsoft.com/office/drawing/2014/main" id="{9E776C4D-7BC6-46E8-BB44-D3CDCCB8BE06}"/>
              </a:ext>
            </a:extLst>
          </p:cNvPr>
          <p:cNvSpPr txBox="1"/>
          <p:nvPr/>
        </p:nvSpPr>
        <p:spPr>
          <a:xfrm>
            <a:off x="7529916" y="2028516"/>
            <a:ext cx="623569" cy="323165"/>
          </a:xfrm>
          <a:prstGeom prst="rect">
            <a:avLst/>
          </a:prstGeom>
          <a:noFill/>
        </p:spPr>
        <p:txBody>
          <a:bodyPr vert="horz" wrap="none" lIns="0" tIns="0" rIns="0" bIns="0" rtlCol="0">
            <a:spAutoFit/>
          </a:bodyPr>
          <a:lstStyle/>
          <a:p>
            <a:pPr algn="ctr" defTabSz="457200"/>
            <a:r>
              <a:rPr lang="en-US" sz="1050" dirty="0">
                <a:solidFill>
                  <a:srgbClr val="0071C5"/>
                </a:solidFill>
                <a:latin typeface="Arial"/>
              </a:rPr>
              <a:t>Requestor</a:t>
            </a:r>
          </a:p>
          <a:p>
            <a:pPr algn="ctr" defTabSz="457200"/>
            <a:r>
              <a:rPr lang="en-US" sz="1050" dirty="0">
                <a:solidFill>
                  <a:srgbClr val="0071C5"/>
                </a:solidFill>
                <a:latin typeface="Arial"/>
              </a:rPr>
              <a:t>HCA</a:t>
            </a:r>
          </a:p>
        </p:txBody>
      </p:sp>
      <p:sp>
        <p:nvSpPr>
          <p:cNvPr id="174" name="TextBox 173">
            <a:extLst>
              <a:ext uri="{FF2B5EF4-FFF2-40B4-BE49-F238E27FC236}">
                <a16:creationId xmlns:a16="http://schemas.microsoft.com/office/drawing/2014/main" id="{707B8CBB-FE6F-4B97-B822-6E4FCA69A986}"/>
              </a:ext>
            </a:extLst>
          </p:cNvPr>
          <p:cNvSpPr txBox="1"/>
          <p:nvPr/>
        </p:nvSpPr>
        <p:spPr>
          <a:xfrm>
            <a:off x="8647253" y="2024873"/>
            <a:ext cx="662040" cy="323165"/>
          </a:xfrm>
          <a:prstGeom prst="rect">
            <a:avLst/>
          </a:prstGeom>
          <a:noFill/>
        </p:spPr>
        <p:txBody>
          <a:bodyPr vert="horz" wrap="none" lIns="0" tIns="0" rIns="0" bIns="0" rtlCol="0">
            <a:spAutoFit/>
          </a:bodyPr>
          <a:lstStyle/>
          <a:p>
            <a:pPr algn="ctr" defTabSz="457200"/>
            <a:r>
              <a:rPr lang="en-US" sz="1050" dirty="0">
                <a:solidFill>
                  <a:srgbClr val="0071C5"/>
                </a:solidFill>
                <a:latin typeface="Arial"/>
              </a:rPr>
              <a:t>Responder</a:t>
            </a:r>
          </a:p>
          <a:p>
            <a:pPr algn="ctr" defTabSz="457200"/>
            <a:r>
              <a:rPr lang="en-US" sz="1050" dirty="0">
                <a:solidFill>
                  <a:srgbClr val="0071C5"/>
                </a:solidFill>
                <a:latin typeface="Arial"/>
              </a:rPr>
              <a:t>HCA</a:t>
            </a:r>
          </a:p>
        </p:txBody>
      </p:sp>
      <p:sp>
        <p:nvSpPr>
          <p:cNvPr id="175" name="TextBox 174">
            <a:extLst>
              <a:ext uri="{FF2B5EF4-FFF2-40B4-BE49-F238E27FC236}">
                <a16:creationId xmlns:a16="http://schemas.microsoft.com/office/drawing/2014/main" id="{3B9F5FA6-B129-4E70-9A3F-3941A23C755C}"/>
              </a:ext>
            </a:extLst>
          </p:cNvPr>
          <p:cNvSpPr txBox="1"/>
          <p:nvPr/>
        </p:nvSpPr>
        <p:spPr>
          <a:xfrm>
            <a:off x="9774282" y="2052943"/>
            <a:ext cx="662040" cy="323165"/>
          </a:xfrm>
          <a:prstGeom prst="rect">
            <a:avLst/>
          </a:prstGeom>
          <a:noFill/>
        </p:spPr>
        <p:txBody>
          <a:bodyPr vert="horz" wrap="none" lIns="0" tIns="0" rIns="0" bIns="0" rtlCol="0">
            <a:spAutoFit/>
          </a:bodyPr>
          <a:lstStyle/>
          <a:p>
            <a:pPr algn="ctr" defTabSz="457200"/>
            <a:r>
              <a:rPr lang="en-US" sz="1050" dirty="0">
                <a:solidFill>
                  <a:srgbClr val="0071C5"/>
                </a:solidFill>
                <a:latin typeface="Arial"/>
              </a:rPr>
              <a:t>Responder</a:t>
            </a:r>
          </a:p>
          <a:p>
            <a:pPr algn="ctr" defTabSz="457200"/>
            <a:r>
              <a:rPr lang="en-US" sz="1050" dirty="0">
                <a:solidFill>
                  <a:srgbClr val="0071C5"/>
                </a:solidFill>
                <a:latin typeface="Arial"/>
              </a:rPr>
              <a:t>Host</a:t>
            </a:r>
          </a:p>
        </p:txBody>
      </p:sp>
      <p:sp>
        <p:nvSpPr>
          <p:cNvPr id="176" name="TextBox 175">
            <a:extLst>
              <a:ext uri="{FF2B5EF4-FFF2-40B4-BE49-F238E27FC236}">
                <a16:creationId xmlns:a16="http://schemas.microsoft.com/office/drawing/2014/main" id="{DEB50321-8759-4CA1-893C-C44DAAB19B02}"/>
              </a:ext>
            </a:extLst>
          </p:cNvPr>
          <p:cNvSpPr txBox="1"/>
          <p:nvPr/>
        </p:nvSpPr>
        <p:spPr>
          <a:xfrm>
            <a:off x="10558472" y="2021993"/>
            <a:ext cx="662040" cy="323165"/>
          </a:xfrm>
          <a:prstGeom prst="rect">
            <a:avLst/>
          </a:prstGeom>
          <a:noFill/>
        </p:spPr>
        <p:txBody>
          <a:bodyPr vert="horz" wrap="none" lIns="0" tIns="0" rIns="0" bIns="0" rtlCol="0">
            <a:spAutoFit/>
          </a:bodyPr>
          <a:lstStyle/>
          <a:p>
            <a:pPr algn="ctr" defTabSz="457200"/>
            <a:r>
              <a:rPr lang="en-US" sz="1050" dirty="0">
                <a:solidFill>
                  <a:srgbClr val="0071C5"/>
                </a:solidFill>
                <a:latin typeface="Arial"/>
              </a:rPr>
              <a:t>Responder</a:t>
            </a:r>
          </a:p>
          <a:p>
            <a:pPr algn="ctr" defTabSz="457200"/>
            <a:r>
              <a:rPr lang="en-US" sz="1050" dirty="0">
                <a:solidFill>
                  <a:srgbClr val="0071C5"/>
                </a:solidFill>
                <a:latin typeface="Arial"/>
              </a:rPr>
              <a:t>Memory</a:t>
            </a:r>
          </a:p>
        </p:txBody>
      </p:sp>
      <p:cxnSp>
        <p:nvCxnSpPr>
          <p:cNvPr id="177" name="Straight Arrow Connector 176">
            <a:extLst>
              <a:ext uri="{FF2B5EF4-FFF2-40B4-BE49-F238E27FC236}">
                <a16:creationId xmlns:a16="http://schemas.microsoft.com/office/drawing/2014/main" id="{9F1EB1A9-967A-4412-9804-D717E7C275D0}"/>
              </a:ext>
            </a:extLst>
          </p:cNvPr>
          <p:cNvCxnSpPr>
            <a:cxnSpLocks/>
          </p:cNvCxnSpPr>
          <p:nvPr/>
        </p:nvCxnSpPr>
        <p:spPr>
          <a:xfrm>
            <a:off x="6783537" y="3057961"/>
            <a:ext cx="1076061" cy="164199"/>
          </a:xfrm>
          <a:prstGeom prst="straightConnector1">
            <a:avLst/>
          </a:prstGeom>
          <a:noFill/>
          <a:ln w="28575" cap="flat" cmpd="sng" algn="ctr">
            <a:solidFill>
              <a:srgbClr val="00B0F0"/>
            </a:solidFill>
            <a:prstDash val="solid"/>
            <a:headEnd type="none" w="med" len="med"/>
            <a:tailEnd type="triangle" w="med" len="med"/>
          </a:ln>
          <a:effectLst/>
        </p:spPr>
      </p:cxnSp>
      <p:sp>
        <p:nvSpPr>
          <p:cNvPr id="178" name="TextBox 177">
            <a:extLst>
              <a:ext uri="{FF2B5EF4-FFF2-40B4-BE49-F238E27FC236}">
                <a16:creationId xmlns:a16="http://schemas.microsoft.com/office/drawing/2014/main" id="{6CE30C24-681F-4C42-B323-7FF97B289BEA}"/>
              </a:ext>
            </a:extLst>
          </p:cNvPr>
          <p:cNvSpPr txBox="1"/>
          <p:nvPr/>
        </p:nvSpPr>
        <p:spPr>
          <a:xfrm rot="472771">
            <a:off x="6907651" y="3082806"/>
            <a:ext cx="789623"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AEEF"/>
                </a:solidFill>
                <a:effectLst/>
                <a:uLnTx/>
                <a:uFillTx/>
                <a:latin typeface="Arial"/>
              </a:rPr>
              <a:t>ATOMIC WRITE</a:t>
            </a:r>
          </a:p>
        </p:txBody>
      </p:sp>
      <p:cxnSp>
        <p:nvCxnSpPr>
          <p:cNvPr id="179" name="Straight Arrow Connector 178">
            <a:extLst>
              <a:ext uri="{FF2B5EF4-FFF2-40B4-BE49-F238E27FC236}">
                <a16:creationId xmlns:a16="http://schemas.microsoft.com/office/drawing/2014/main" id="{9C7ED5EA-EB76-4795-B8A4-E815EB8BBC95}"/>
              </a:ext>
            </a:extLst>
          </p:cNvPr>
          <p:cNvCxnSpPr>
            <a:cxnSpLocks/>
          </p:cNvCxnSpPr>
          <p:nvPr/>
        </p:nvCxnSpPr>
        <p:spPr>
          <a:xfrm>
            <a:off x="7858601" y="3221514"/>
            <a:ext cx="1171664" cy="156016"/>
          </a:xfrm>
          <a:prstGeom prst="straightConnector1">
            <a:avLst/>
          </a:prstGeom>
          <a:noFill/>
          <a:ln w="28575" cap="flat" cmpd="sng" algn="ctr">
            <a:solidFill>
              <a:srgbClr val="00B0F0"/>
            </a:solidFill>
            <a:prstDash val="solid"/>
            <a:headEnd type="none" w="med" len="med"/>
            <a:tailEnd type="triangle" w="med" len="med"/>
          </a:ln>
          <a:effectLst/>
        </p:spPr>
      </p:cxnSp>
      <p:cxnSp>
        <p:nvCxnSpPr>
          <p:cNvPr id="180" name="Straight Arrow Connector 179">
            <a:extLst>
              <a:ext uri="{FF2B5EF4-FFF2-40B4-BE49-F238E27FC236}">
                <a16:creationId xmlns:a16="http://schemas.microsoft.com/office/drawing/2014/main" id="{04B4A60D-51A2-450B-9DB8-160BB9BA66DF}"/>
              </a:ext>
            </a:extLst>
          </p:cNvPr>
          <p:cNvCxnSpPr>
            <a:cxnSpLocks/>
          </p:cNvCxnSpPr>
          <p:nvPr/>
        </p:nvCxnSpPr>
        <p:spPr>
          <a:xfrm>
            <a:off x="9047308" y="3713134"/>
            <a:ext cx="1839101" cy="227234"/>
          </a:xfrm>
          <a:prstGeom prst="straightConnector1">
            <a:avLst/>
          </a:prstGeom>
          <a:noFill/>
          <a:ln w="12700" cap="flat" cmpd="sng" algn="ctr">
            <a:solidFill>
              <a:srgbClr val="00AEEF"/>
            </a:solidFill>
            <a:prstDash val="sysDot"/>
            <a:headEnd type="none" w="med" len="med"/>
            <a:tailEnd type="triangle" w="med" len="med"/>
          </a:ln>
          <a:effectLst/>
        </p:spPr>
      </p:cxnSp>
      <p:cxnSp>
        <p:nvCxnSpPr>
          <p:cNvPr id="181" name="Straight Arrow Connector 180">
            <a:extLst>
              <a:ext uri="{FF2B5EF4-FFF2-40B4-BE49-F238E27FC236}">
                <a16:creationId xmlns:a16="http://schemas.microsoft.com/office/drawing/2014/main" id="{BBC52FA3-4D52-451B-B0A0-43F003CF2913}"/>
              </a:ext>
            </a:extLst>
          </p:cNvPr>
          <p:cNvCxnSpPr>
            <a:cxnSpLocks/>
          </p:cNvCxnSpPr>
          <p:nvPr/>
        </p:nvCxnSpPr>
        <p:spPr>
          <a:xfrm flipH="1">
            <a:off x="7885831" y="3712572"/>
            <a:ext cx="1132300" cy="259458"/>
          </a:xfrm>
          <a:prstGeom prst="straightConnector1">
            <a:avLst/>
          </a:prstGeom>
          <a:noFill/>
          <a:ln w="28575" cap="flat" cmpd="sng" algn="ctr">
            <a:solidFill>
              <a:srgbClr val="00B0F0"/>
            </a:solidFill>
            <a:prstDash val="sysDot"/>
            <a:headEnd type="none" w="med" len="med"/>
            <a:tailEnd type="triangle" w="med" len="med"/>
          </a:ln>
          <a:effectLst/>
        </p:spPr>
      </p:cxnSp>
      <p:cxnSp>
        <p:nvCxnSpPr>
          <p:cNvPr id="182" name="Straight Arrow Connector 181">
            <a:extLst>
              <a:ext uri="{FF2B5EF4-FFF2-40B4-BE49-F238E27FC236}">
                <a16:creationId xmlns:a16="http://schemas.microsoft.com/office/drawing/2014/main" id="{6BC99240-9E6A-4F42-89D6-5DFE6DB695F6}"/>
              </a:ext>
            </a:extLst>
          </p:cNvPr>
          <p:cNvCxnSpPr>
            <a:cxnSpLocks/>
          </p:cNvCxnSpPr>
          <p:nvPr/>
        </p:nvCxnSpPr>
        <p:spPr>
          <a:xfrm flipH="1">
            <a:off x="6802045" y="3956486"/>
            <a:ext cx="1064501" cy="103247"/>
          </a:xfrm>
          <a:prstGeom prst="straightConnector1">
            <a:avLst/>
          </a:prstGeom>
          <a:noFill/>
          <a:ln w="28575" cap="flat" cmpd="sng" algn="ctr">
            <a:solidFill>
              <a:srgbClr val="00B0F0"/>
            </a:solidFill>
            <a:prstDash val="sysDot"/>
            <a:headEnd type="none" w="med" len="med"/>
            <a:tailEnd type="triangle" w="med" len="med"/>
          </a:ln>
          <a:effectLst/>
        </p:spPr>
      </p:cxnSp>
      <p:sp>
        <p:nvSpPr>
          <p:cNvPr id="183" name="TextBox 182">
            <a:extLst>
              <a:ext uri="{FF2B5EF4-FFF2-40B4-BE49-F238E27FC236}">
                <a16:creationId xmlns:a16="http://schemas.microsoft.com/office/drawing/2014/main" id="{31BA9EF1-881C-416B-ABFF-4DD7F255F6C2}"/>
              </a:ext>
            </a:extLst>
          </p:cNvPr>
          <p:cNvSpPr txBox="1"/>
          <p:nvPr/>
        </p:nvSpPr>
        <p:spPr>
          <a:xfrm rot="21256208">
            <a:off x="7093598" y="3943850"/>
            <a:ext cx="533574"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3C71"/>
                </a:solidFill>
                <a:effectLst/>
                <a:uLnTx/>
                <a:uFillTx/>
                <a:latin typeface="Arial"/>
              </a:rPr>
              <a:t>Completion</a:t>
            </a:r>
          </a:p>
        </p:txBody>
      </p:sp>
      <p:sp>
        <p:nvSpPr>
          <p:cNvPr id="184" name="Freeform: Shape 183">
            <a:extLst>
              <a:ext uri="{FF2B5EF4-FFF2-40B4-BE49-F238E27FC236}">
                <a16:creationId xmlns:a16="http://schemas.microsoft.com/office/drawing/2014/main" id="{C688B363-A4C8-4843-AF53-5FA1C41F7ED0}"/>
              </a:ext>
            </a:extLst>
          </p:cNvPr>
          <p:cNvSpPr/>
          <p:nvPr/>
        </p:nvSpPr>
        <p:spPr>
          <a:xfrm>
            <a:off x="9009084" y="3367903"/>
            <a:ext cx="164338" cy="333280"/>
          </a:xfrm>
          <a:custGeom>
            <a:avLst/>
            <a:gdLst>
              <a:gd name="connsiteX0" fmla="*/ 10104 w 131705"/>
              <a:gd name="connsiteY0" fmla="*/ 0 h 469830"/>
              <a:gd name="connsiteX1" fmla="*/ 126298 w 131705"/>
              <a:gd name="connsiteY1" fmla="*/ 75779 h 469830"/>
              <a:gd name="connsiteX2" fmla="*/ 101039 w 131705"/>
              <a:gd name="connsiteY2" fmla="*/ 308168 h 469830"/>
              <a:gd name="connsiteX3" fmla="*/ 0 w 131705"/>
              <a:gd name="connsiteY3" fmla="*/ 469830 h 469830"/>
            </a:gdLst>
            <a:ahLst/>
            <a:cxnLst>
              <a:cxn ang="0">
                <a:pos x="connsiteX0" y="connsiteY0"/>
              </a:cxn>
              <a:cxn ang="0">
                <a:pos x="connsiteX1" y="connsiteY1"/>
              </a:cxn>
              <a:cxn ang="0">
                <a:pos x="connsiteX2" y="connsiteY2"/>
              </a:cxn>
              <a:cxn ang="0">
                <a:pos x="connsiteX3" y="connsiteY3"/>
              </a:cxn>
            </a:cxnLst>
            <a:rect l="l" t="t" r="r" b="b"/>
            <a:pathLst>
              <a:path w="131705" h="469830">
                <a:moveTo>
                  <a:pt x="10104" y="0"/>
                </a:moveTo>
                <a:cubicBezTo>
                  <a:pt x="60623" y="12209"/>
                  <a:pt x="111142" y="24418"/>
                  <a:pt x="126298" y="75779"/>
                </a:cubicBezTo>
                <a:cubicBezTo>
                  <a:pt x="141454" y="127140"/>
                  <a:pt x="122089" y="242493"/>
                  <a:pt x="101039" y="308168"/>
                </a:cubicBezTo>
                <a:cubicBezTo>
                  <a:pt x="79989" y="373843"/>
                  <a:pt x="39994" y="421836"/>
                  <a:pt x="0" y="469830"/>
                </a:cubicBezTo>
              </a:path>
            </a:pathLst>
          </a:custGeom>
          <a:noFill/>
          <a:ln w="28575" cap="flat" cmpd="sng" algn="ctr">
            <a:solidFill>
              <a:srgbClr val="00AEEF"/>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5" name="TextBox 184">
            <a:extLst>
              <a:ext uri="{FF2B5EF4-FFF2-40B4-BE49-F238E27FC236}">
                <a16:creationId xmlns:a16="http://schemas.microsoft.com/office/drawing/2014/main" id="{EB693C3D-E19E-4D90-97A3-7D92FE0E6C18}"/>
              </a:ext>
            </a:extLst>
          </p:cNvPr>
          <p:cNvSpPr txBox="1"/>
          <p:nvPr/>
        </p:nvSpPr>
        <p:spPr>
          <a:xfrm rot="472771">
            <a:off x="8020924" y="3231012"/>
            <a:ext cx="789623" cy="123111"/>
          </a:xfrm>
          <a:prstGeom prst="rect">
            <a:avLst/>
          </a:prstGeom>
          <a:solidFill>
            <a:sysClr val="window" lastClr="FFFFFF"/>
          </a:solidFill>
        </p:spPr>
        <p:txBody>
          <a:bodyPr vert="horz"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AEEF"/>
                </a:solidFill>
                <a:effectLst/>
                <a:uLnTx/>
                <a:uFillTx/>
                <a:latin typeface="Arial"/>
              </a:rPr>
              <a:t>ATOMIC WRITE</a:t>
            </a:r>
          </a:p>
        </p:txBody>
      </p:sp>
    </p:spTree>
    <p:extLst>
      <p:ext uri="{BB962C8B-B14F-4D97-AF65-F5344CB8AC3E}">
        <p14:creationId xmlns:p14="http://schemas.microsoft.com/office/powerpoint/2010/main" val="34840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Placement Extensions</a:t>
            </a:r>
          </a:p>
        </p:txBody>
      </p:sp>
      <p:sp>
        <p:nvSpPr>
          <p:cNvPr id="3" name="Content Placeholder 2"/>
          <p:cNvSpPr>
            <a:spLocks noGrp="1"/>
          </p:cNvSpPr>
          <p:nvPr>
            <p:ph idx="1"/>
          </p:nvPr>
        </p:nvSpPr>
        <p:spPr>
          <a:xfrm>
            <a:off x="758952" y="1207308"/>
            <a:ext cx="4690839" cy="4710868"/>
          </a:xfrm>
        </p:spPr>
        <p:txBody>
          <a:bodyPr>
            <a:normAutofit fontScale="92500" lnSpcReduction="10000"/>
          </a:bodyPr>
          <a:lstStyle/>
          <a:p>
            <a:r>
              <a:rPr lang="en-US" b="1" i="1" dirty="0"/>
              <a:t>Scenarios where MPE can improve performance</a:t>
            </a:r>
          </a:p>
          <a:p>
            <a:pPr lvl="1">
              <a:spcBef>
                <a:spcPts val="1200"/>
              </a:spcBef>
            </a:pPr>
            <a:r>
              <a:rPr lang="en-US" b="1" i="1" dirty="0"/>
              <a:t>Synchronous </a:t>
            </a:r>
            <a:r>
              <a:rPr lang="en-US" b="1" dirty="0"/>
              <a:t>Replication</a:t>
            </a:r>
          </a:p>
          <a:p>
            <a:pPr marL="1200150" lvl="2" indent="-285750">
              <a:spcBef>
                <a:spcPts val="1200"/>
              </a:spcBef>
            </a:pPr>
            <a:r>
              <a:rPr lang="en-US" dirty="0"/>
              <a:t>Multiple physical copies of all data are replicated on several systems before the original data is considered Highly Available (HA)</a:t>
            </a:r>
          </a:p>
          <a:p>
            <a:pPr marL="1200150" lvl="2" indent="-285750">
              <a:spcBef>
                <a:spcPts val="1200"/>
              </a:spcBef>
            </a:pPr>
            <a:r>
              <a:rPr lang="en-US" dirty="0"/>
              <a:t>According to several CSPs: </a:t>
            </a:r>
            <a:br>
              <a:rPr lang="en-US" dirty="0"/>
            </a:br>
            <a:r>
              <a:rPr lang="en-US" dirty="0"/>
              <a:t>High priority network latency sensitive scenario for datacenters adopting PMEM</a:t>
            </a:r>
          </a:p>
          <a:p>
            <a:pPr marL="1200150" lvl="2" indent="-285750">
              <a:spcBef>
                <a:spcPts val="1200"/>
              </a:spcBef>
            </a:pPr>
            <a:r>
              <a:rPr lang="en-US" dirty="0"/>
              <a:t>Advantageous to perform consistency checks on replica data in-line, pipelined with the remotes writes &amp; flushes</a:t>
            </a:r>
          </a:p>
          <a:p>
            <a:pPr marL="0" indent="0">
              <a:buNone/>
            </a:pPr>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16</a:t>
            </a:fld>
            <a:endParaRPr lang="en-US" dirty="0"/>
          </a:p>
        </p:txBody>
      </p:sp>
      <p:pic>
        <p:nvPicPr>
          <p:cNvPr id="8" name="Picture 7" descr="A close up of a device&#10;&#10;Description automatically generated">
            <a:extLst>
              <a:ext uri="{FF2B5EF4-FFF2-40B4-BE49-F238E27FC236}">
                <a16:creationId xmlns:a16="http://schemas.microsoft.com/office/drawing/2014/main" id="{45C9427F-3DF3-465F-9F8F-FE89CD3C8AF9}"/>
              </a:ext>
            </a:extLst>
          </p:cNvPr>
          <p:cNvPicPr>
            <a:picLocks noChangeAspect="1"/>
          </p:cNvPicPr>
          <p:nvPr/>
        </p:nvPicPr>
        <p:blipFill>
          <a:blip r:embed="rId2"/>
          <a:stretch>
            <a:fillRect/>
          </a:stretch>
        </p:blipFill>
        <p:spPr>
          <a:xfrm>
            <a:off x="5511802" y="2009848"/>
            <a:ext cx="5841998" cy="3428999"/>
          </a:xfrm>
          <a:prstGeom prst="rect">
            <a:avLst/>
          </a:prstGeom>
        </p:spPr>
      </p:pic>
      <p:cxnSp>
        <p:nvCxnSpPr>
          <p:cNvPr id="9" name="Straight Arrow Connector 8">
            <a:extLst>
              <a:ext uri="{FF2B5EF4-FFF2-40B4-BE49-F238E27FC236}">
                <a16:creationId xmlns:a16="http://schemas.microsoft.com/office/drawing/2014/main" id="{8028353B-02B5-49FA-853B-0765F8600907}"/>
              </a:ext>
            </a:extLst>
          </p:cNvPr>
          <p:cNvCxnSpPr>
            <a:cxnSpLocks/>
          </p:cNvCxnSpPr>
          <p:nvPr/>
        </p:nvCxnSpPr>
        <p:spPr>
          <a:xfrm>
            <a:off x="6305336" y="3438996"/>
            <a:ext cx="537410" cy="1"/>
          </a:xfrm>
          <a:prstGeom prst="straightConnector1">
            <a:avLst/>
          </a:prstGeom>
          <a:noFill/>
          <a:ln w="38100" cap="flat" cmpd="sng" algn="ctr">
            <a:solidFill>
              <a:srgbClr val="003C71"/>
            </a:solidFill>
            <a:prstDash val="solid"/>
            <a:tailEnd type="triangle"/>
          </a:ln>
          <a:effectLst/>
        </p:spPr>
      </p:cxnSp>
      <p:cxnSp>
        <p:nvCxnSpPr>
          <p:cNvPr id="10" name="Straight Arrow Connector 9">
            <a:extLst>
              <a:ext uri="{FF2B5EF4-FFF2-40B4-BE49-F238E27FC236}">
                <a16:creationId xmlns:a16="http://schemas.microsoft.com/office/drawing/2014/main" id="{E31CB00B-C464-452A-9214-D3D44048943A}"/>
              </a:ext>
            </a:extLst>
          </p:cNvPr>
          <p:cNvCxnSpPr>
            <a:cxnSpLocks/>
          </p:cNvCxnSpPr>
          <p:nvPr/>
        </p:nvCxnSpPr>
        <p:spPr>
          <a:xfrm>
            <a:off x="7075356" y="3583375"/>
            <a:ext cx="0" cy="427724"/>
          </a:xfrm>
          <a:prstGeom prst="straightConnector1">
            <a:avLst/>
          </a:prstGeom>
          <a:noFill/>
          <a:ln w="38100" cap="flat" cmpd="sng" algn="ctr">
            <a:solidFill>
              <a:srgbClr val="003C71"/>
            </a:solidFill>
            <a:prstDash val="solid"/>
            <a:tailEnd type="triangle"/>
          </a:ln>
          <a:effectLst/>
        </p:spPr>
      </p:cxnSp>
      <p:cxnSp>
        <p:nvCxnSpPr>
          <p:cNvPr id="11" name="Straight Arrow Connector 10">
            <a:extLst>
              <a:ext uri="{FF2B5EF4-FFF2-40B4-BE49-F238E27FC236}">
                <a16:creationId xmlns:a16="http://schemas.microsoft.com/office/drawing/2014/main" id="{5BFEFEBD-4524-4F55-ACDE-5F55B51CEACA}"/>
              </a:ext>
            </a:extLst>
          </p:cNvPr>
          <p:cNvCxnSpPr>
            <a:cxnSpLocks/>
          </p:cNvCxnSpPr>
          <p:nvPr/>
        </p:nvCxnSpPr>
        <p:spPr>
          <a:xfrm>
            <a:off x="7075356" y="4313290"/>
            <a:ext cx="0" cy="427724"/>
          </a:xfrm>
          <a:prstGeom prst="straightConnector1">
            <a:avLst/>
          </a:prstGeom>
          <a:noFill/>
          <a:ln w="38100" cap="flat" cmpd="sng" algn="ctr">
            <a:solidFill>
              <a:srgbClr val="003C71"/>
            </a:solidFill>
            <a:prstDash val="solid"/>
            <a:tailEnd type="triangle"/>
          </a:ln>
          <a:effectLst/>
        </p:spPr>
      </p:cxnSp>
      <p:cxnSp>
        <p:nvCxnSpPr>
          <p:cNvPr id="12" name="Straight Arrow Connector 11">
            <a:extLst>
              <a:ext uri="{FF2B5EF4-FFF2-40B4-BE49-F238E27FC236}">
                <a16:creationId xmlns:a16="http://schemas.microsoft.com/office/drawing/2014/main" id="{5DC924F1-6767-4611-AA6A-AA0723A43398}"/>
              </a:ext>
            </a:extLst>
          </p:cNvPr>
          <p:cNvCxnSpPr>
            <a:cxnSpLocks/>
          </p:cNvCxnSpPr>
          <p:nvPr/>
        </p:nvCxnSpPr>
        <p:spPr>
          <a:xfrm flipV="1">
            <a:off x="7243798" y="4307877"/>
            <a:ext cx="0" cy="433137"/>
          </a:xfrm>
          <a:prstGeom prst="straightConnector1">
            <a:avLst/>
          </a:prstGeom>
          <a:noFill/>
          <a:ln w="38100" cap="flat" cmpd="sng" algn="ctr">
            <a:solidFill>
              <a:srgbClr val="FD9208"/>
            </a:solidFill>
            <a:prstDash val="solid"/>
            <a:tailEnd type="triangle"/>
          </a:ln>
          <a:effectLst/>
        </p:spPr>
      </p:cxnSp>
      <p:cxnSp>
        <p:nvCxnSpPr>
          <p:cNvPr id="13" name="Straight Arrow Connector 12">
            <a:extLst>
              <a:ext uri="{FF2B5EF4-FFF2-40B4-BE49-F238E27FC236}">
                <a16:creationId xmlns:a16="http://schemas.microsoft.com/office/drawing/2014/main" id="{F1EDBDAB-143A-408B-99D1-A2F92F2411D8}"/>
              </a:ext>
            </a:extLst>
          </p:cNvPr>
          <p:cNvCxnSpPr>
            <a:cxnSpLocks/>
          </p:cNvCxnSpPr>
          <p:nvPr/>
        </p:nvCxnSpPr>
        <p:spPr>
          <a:xfrm flipV="1">
            <a:off x="7243798" y="3577962"/>
            <a:ext cx="0" cy="433137"/>
          </a:xfrm>
          <a:prstGeom prst="straightConnector1">
            <a:avLst/>
          </a:prstGeom>
          <a:noFill/>
          <a:ln w="38100" cap="flat" cmpd="sng" algn="ctr">
            <a:solidFill>
              <a:srgbClr val="FD9208"/>
            </a:solidFill>
            <a:prstDash val="solid"/>
            <a:tailEnd type="triangle"/>
          </a:ln>
          <a:effectLst/>
        </p:spPr>
      </p:cxnSp>
      <p:cxnSp>
        <p:nvCxnSpPr>
          <p:cNvPr id="14" name="Straight Arrow Connector 13">
            <a:extLst>
              <a:ext uri="{FF2B5EF4-FFF2-40B4-BE49-F238E27FC236}">
                <a16:creationId xmlns:a16="http://schemas.microsoft.com/office/drawing/2014/main" id="{ED5F75D5-C9F2-4742-BFE8-8CDDFEFCC177}"/>
              </a:ext>
            </a:extLst>
          </p:cNvPr>
          <p:cNvCxnSpPr>
            <a:cxnSpLocks/>
          </p:cNvCxnSpPr>
          <p:nvPr/>
        </p:nvCxnSpPr>
        <p:spPr>
          <a:xfrm flipV="1">
            <a:off x="7484430" y="2850989"/>
            <a:ext cx="705853" cy="425115"/>
          </a:xfrm>
          <a:prstGeom prst="straightConnector1">
            <a:avLst/>
          </a:prstGeom>
          <a:noFill/>
          <a:ln w="38100" cap="flat" cmpd="sng" algn="ctr">
            <a:solidFill>
              <a:srgbClr val="003C71"/>
            </a:solidFill>
            <a:prstDash val="solid"/>
            <a:tailEnd type="triangle"/>
          </a:ln>
          <a:effectLst/>
        </p:spPr>
      </p:cxnSp>
      <p:cxnSp>
        <p:nvCxnSpPr>
          <p:cNvPr id="15" name="Straight Arrow Connector 14">
            <a:extLst>
              <a:ext uri="{FF2B5EF4-FFF2-40B4-BE49-F238E27FC236}">
                <a16:creationId xmlns:a16="http://schemas.microsoft.com/office/drawing/2014/main" id="{017F5123-5655-4AF6-8EB1-523D8A213188}"/>
              </a:ext>
            </a:extLst>
          </p:cNvPr>
          <p:cNvCxnSpPr>
            <a:cxnSpLocks/>
          </p:cNvCxnSpPr>
          <p:nvPr/>
        </p:nvCxnSpPr>
        <p:spPr>
          <a:xfrm>
            <a:off x="7492451" y="3455038"/>
            <a:ext cx="625642" cy="0"/>
          </a:xfrm>
          <a:prstGeom prst="straightConnector1">
            <a:avLst/>
          </a:prstGeom>
          <a:noFill/>
          <a:ln w="38100" cap="flat" cmpd="sng" algn="ctr">
            <a:solidFill>
              <a:srgbClr val="003C71"/>
            </a:solidFill>
            <a:prstDash val="solid"/>
            <a:tailEnd type="triangle"/>
          </a:ln>
          <a:effectLst/>
        </p:spPr>
      </p:cxnSp>
      <p:cxnSp>
        <p:nvCxnSpPr>
          <p:cNvPr id="16" name="Straight Arrow Connector 15">
            <a:extLst>
              <a:ext uri="{FF2B5EF4-FFF2-40B4-BE49-F238E27FC236}">
                <a16:creationId xmlns:a16="http://schemas.microsoft.com/office/drawing/2014/main" id="{8E5F1FD1-8CD0-4E70-8497-BE161E7488B1}"/>
              </a:ext>
            </a:extLst>
          </p:cNvPr>
          <p:cNvCxnSpPr>
            <a:cxnSpLocks/>
          </p:cNvCxnSpPr>
          <p:nvPr/>
        </p:nvCxnSpPr>
        <p:spPr>
          <a:xfrm>
            <a:off x="8735715" y="3460451"/>
            <a:ext cx="543741" cy="0"/>
          </a:xfrm>
          <a:prstGeom prst="straightConnector1">
            <a:avLst/>
          </a:prstGeom>
          <a:noFill/>
          <a:ln w="38100" cap="flat" cmpd="sng" algn="ctr">
            <a:solidFill>
              <a:srgbClr val="003C71"/>
            </a:solidFill>
            <a:prstDash val="solid"/>
            <a:tailEnd type="triangle"/>
          </a:ln>
          <a:effectLst/>
        </p:spPr>
      </p:cxnSp>
      <p:cxnSp>
        <p:nvCxnSpPr>
          <p:cNvPr id="17" name="Straight Arrow Connector 16">
            <a:extLst>
              <a:ext uri="{FF2B5EF4-FFF2-40B4-BE49-F238E27FC236}">
                <a16:creationId xmlns:a16="http://schemas.microsoft.com/office/drawing/2014/main" id="{863F847B-56A0-46B2-A2C6-D18589FBE988}"/>
              </a:ext>
            </a:extLst>
          </p:cNvPr>
          <p:cNvCxnSpPr>
            <a:cxnSpLocks/>
          </p:cNvCxnSpPr>
          <p:nvPr/>
        </p:nvCxnSpPr>
        <p:spPr>
          <a:xfrm>
            <a:off x="9874704" y="3455038"/>
            <a:ext cx="543741" cy="0"/>
          </a:xfrm>
          <a:prstGeom prst="straightConnector1">
            <a:avLst/>
          </a:prstGeom>
          <a:noFill/>
          <a:ln w="38100" cap="flat" cmpd="sng" algn="ctr">
            <a:solidFill>
              <a:srgbClr val="003C71"/>
            </a:solidFill>
            <a:prstDash val="solid"/>
            <a:tailEnd type="triangle"/>
          </a:ln>
          <a:effectLst/>
        </p:spPr>
      </p:cxnSp>
      <p:cxnSp>
        <p:nvCxnSpPr>
          <p:cNvPr id="18" name="Straight Arrow Connector 17">
            <a:extLst>
              <a:ext uri="{FF2B5EF4-FFF2-40B4-BE49-F238E27FC236}">
                <a16:creationId xmlns:a16="http://schemas.microsoft.com/office/drawing/2014/main" id="{EEFAC23A-3FEB-4681-B63C-91A4BA190D9C}"/>
              </a:ext>
            </a:extLst>
          </p:cNvPr>
          <p:cNvCxnSpPr>
            <a:cxnSpLocks/>
          </p:cNvCxnSpPr>
          <p:nvPr/>
        </p:nvCxnSpPr>
        <p:spPr>
          <a:xfrm>
            <a:off x="8735715" y="2698451"/>
            <a:ext cx="543741" cy="0"/>
          </a:xfrm>
          <a:prstGeom prst="straightConnector1">
            <a:avLst/>
          </a:prstGeom>
          <a:noFill/>
          <a:ln w="38100" cap="flat" cmpd="sng" algn="ctr">
            <a:solidFill>
              <a:srgbClr val="003C71"/>
            </a:solidFill>
            <a:prstDash val="solid"/>
            <a:tailEnd type="triangle"/>
          </a:ln>
          <a:effectLst/>
        </p:spPr>
      </p:cxnSp>
      <p:cxnSp>
        <p:nvCxnSpPr>
          <p:cNvPr id="19" name="Straight Arrow Connector 18">
            <a:extLst>
              <a:ext uri="{FF2B5EF4-FFF2-40B4-BE49-F238E27FC236}">
                <a16:creationId xmlns:a16="http://schemas.microsoft.com/office/drawing/2014/main" id="{054D0D0C-B9DC-4203-94D0-13A3FAF9776A}"/>
              </a:ext>
            </a:extLst>
          </p:cNvPr>
          <p:cNvCxnSpPr>
            <a:cxnSpLocks/>
          </p:cNvCxnSpPr>
          <p:nvPr/>
        </p:nvCxnSpPr>
        <p:spPr>
          <a:xfrm>
            <a:off x="9874704" y="2693038"/>
            <a:ext cx="543741" cy="0"/>
          </a:xfrm>
          <a:prstGeom prst="straightConnector1">
            <a:avLst/>
          </a:prstGeom>
          <a:noFill/>
          <a:ln w="38100" cap="flat" cmpd="sng" algn="ctr">
            <a:solidFill>
              <a:srgbClr val="003C71"/>
            </a:solidFill>
            <a:prstDash val="solid"/>
            <a:tailEnd type="triangle"/>
          </a:ln>
          <a:effectLst/>
        </p:spPr>
      </p:cxnSp>
      <p:cxnSp>
        <p:nvCxnSpPr>
          <p:cNvPr id="20" name="Straight Arrow Connector 19">
            <a:extLst>
              <a:ext uri="{FF2B5EF4-FFF2-40B4-BE49-F238E27FC236}">
                <a16:creationId xmlns:a16="http://schemas.microsoft.com/office/drawing/2014/main" id="{A9243BE5-4B68-4480-9EAC-E6DC1526F48F}"/>
              </a:ext>
            </a:extLst>
          </p:cNvPr>
          <p:cNvCxnSpPr>
            <a:cxnSpLocks/>
          </p:cNvCxnSpPr>
          <p:nvPr/>
        </p:nvCxnSpPr>
        <p:spPr>
          <a:xfrm>
            <a:off x="8735714" y="4230472"/>
            <a:ext cx="543741" cy="0"/>
          </a:xfrm>
          <a:prstGeom prst="straightConnector1">
            <a:avLst/>
          </a:prstGeom>
          <a:noFill/>
          <a:ln w="38100" cap="flat" cmpd="sng" algn="ctr">
            <a:solidFill>
              <a:srgbClr val="003C71"/>
            </a:solidFill>
            <a:prstDash val="solid"/>
            <a:tailEnd type="triangle"/>
          </a:ln>
          <a:effectLst/>
        </p:spPr>
      </p:cxnSp>
      <p:cxnSp>
        <p:nvCxnSpPr>
          <p:cNvPr id="21" name="Straight Arrow Connector 20">
            <a:extLst>
              <a:ext uri="{FF2B5EF4-FFF2-40B4-BE49-F238E27FC236}">
                <a16:creationId xmlns:a16="http://schemas.microsoft.com/office/drawing/2014/main" id="{0A1E8C1D-E0A3-483B-AC43-9447BDF55866}"/>
              </a:ext>
            </a:extLst>
          </p:cNvPr>
          <p:cNvCxnSpPr>
            <a:cxnSpLocks/>
          </p:cNvCxnSpPr>
          <p:nvPr/>
        </p:nvCxnSpPr>
        <p:spPr>
          <a:xfrm>
            <a:off x="9874703" y="4225059"/>
            <a:ext cx="543741" cy="0"/>
          </a:xfrm>
          <a:prstGeom prst="straightConnector1">
            <a:avLst/>
          </a:prstGeom>
          <a:noFill/>
          <a:ln w="38100" cap="flat" cmpd="sng" algn="ctr">
            <a:solidFill>
              <a:srgbClr val="003C71"/>
            </a:solidFill>
            <a:prstDash val="solid"/>
            <a:tailEnd type="triangle"/>
          </a:ln>
          <a:effectLst/>
        </p:spPr>
      </p:cxnSp>
      <p:cxnSp>
        <p:nvCxnSpPr>
          <p:cNvPr id="22" name="Straight Arrow Connector 21">
            <a:extLst>
              <a:ext uri="{FF2B5EF4-FFF2-40B4-BE49-F238E27FC236}">
                <a16:creationId xmlns:a16="http://schemas.microsoft.com/office/drawing/2014/main" id="{3A27B151-FD6F-4BB8-91F4-2E52016E8851}"/>
              </a:ext>
            </a:extLst>
          </p:cNvPr>
          <p:cNvCxnSpPr>
            <a:cxnSpLocks/>
          </p:cNvCxnSpPr>
          <p:nvPr/>
        </p:nvCxnSpPr>
        <p:spPr>
          <a:xfrm>
            <a:off x="7420262" y="3634109"/>
            <a:ext cx="693798" cy="433137"/>
          </a:xfrm>
          <a:prstGeom prst="straightConnector1">
            <a:avLst/>
          </a:prstGeom>
          <a:noFill/>
          <a:ln w="38100" cap="flat" cmpd="sng" algn="ctr">
            <a:solidFill>
              <a:srgbClr val="003C71"/>
            </a:solidFill>
            <a:prstDash val="solid"/>
            <a:tailEnd type="triangle"/>
          </a:ln>
          <a:effectLst/>
        </p:spPr>
      </p:cxnSp>
      <p:cxnSp>
        <p:nvCxnSpPr>
          <p:cNvPr id="23" name="Straight Arrow Connector 22">
            <a:extLst>
              <a:ext uri="{FF2B5EF4-FFF2-40B4-BE49-F238E27FC236}">
                <a16:creationId xmlns:a16="http://schemas.microsoft.com/office/drawing/2014/main" id="{F9D102A8-31DD-4A22-98CE-E56DA61721F4}"/>
              </a:ext>
            </a:extLst>
          </p:cNvPr>
          <p:cNvCxnSpPr>
            <a:cxnSpLocks/>
          </p:cNvCxnSpPr>
          <p:nvPr/>
        </p:nvCxnSpPr>
        <p:spPr>
          <a:xfrm flipH="1">
            <a:off x="9874703" y="2551267"/>
            <a:ext cx="543741" cy="0"/>
          </a:xfrm>
          <a:prstGeom prst="straightConnector1">
            <a:avLst/>
          </a:prstGeom>
          <a:noFill/>
          <a:ln w="38100" cap="flat" cmpd="sng" algn="ctr">
            <a:solidFill>
              <a:srgbClr val="FD9208"/>
            </a:solidFill>
            <a:prstDash val="solid"/>
            <a:tailEnd type="triangle"/>
          </a:ln>
          <a:effectLst/>
        </p:spPr>
      </p:cxnSp>
      <p:cxnSp>
        <p:nvCxnSpPr>
          <p:cNvPr id="24" name="Straight Arrow Connector 23">
            <a:extLst>
              <a:ext uri="{FF2B5EF4-FFF2-40B4-BE49-F238E27FC236}">
                <a16:creationId xmlns:a16="http://schemas.microsoft.com/office/drawing/2014/main" id="{FD653A19-7B0D-4DC1-B725-6B4182E1BF0E}"/>
              </a:ext>
            </a:extLst>
          </p:cNvPr>
          <p:cNvCxnSpPr>
            <a:cxnSpLocks/>
          </p:cNvCxnSpPr>
          <p:nvPr/>
        </p:nvCxnSpPr>
        <p:spPr>
          <a:xfrm flipH="1">
            <a:off x="9874704" y="3337331"/>
            <a:ext cx="543740" cy="0"/>
          </a:xfrm>
          <a:prstGeom prst="straightConnector1">
            <a:avLst/>
          </a:prstGeom>
          <a:noFill/>
          <a:ln w="38100" cap="flat" cmpd="sng" algn="ctr">
            <a:solidFill>
              <a:srgbClr val="FD9208"/>
            </a:solidFill>
            <a:prstDash val="solid"/>
            <a:tailEnd type="triangle"/>
          </a:ln>
          <a:effectLst/>
        </p:spPr>
      </p:cxnSp>
      <p:cxnSp>
        <p:nvCxnSpPr>
          <p:cNvPr id="25" name="Straight Arrow Connector 24">
            <a:extLst>
              <a:ext uri="{FF2B5EF4-FFF2-40B4-BE49-F238E27FC236}">
                <a16:creationId xmlns:a16="http://schemas.microsoft.com/office/drawing/2014/main" id="{3357B2CA-F4C4-4A98-9790-2C97B9BBE1D5}"/>
              </a:ext>
            </a:extLst>
          </p:cNvPr>
          <p:cNvCxnSpPr>
            <a:cxnSpLocks/>
          </p:cNvCxnSpPr>
          <p:nvPr/>
        </p:nvCxnSpPr>
        <p:spPr>
          <a:xfrm flipH="1">
            <a:off x="9874703" y="4083288"/>
            <a:ext cx="529344" cy="0"/>
          </a:xfrm>
          <a:prstGeom prst="straightConnector1">
            <a:avLst/>
          </a:prstGeom>
          <a:noFill/>
          <a:ln w="38100" cap="flat" cmpd="sng" algn="ctr">
            <a:solidFill>
              <a:srgbClr val="FD9208"/>
            </a:solidFill>
            <a:prstDash val="solid"/>
            <a:tailEnd type="triangle"/>
          </a:ln>
          <a:effectLst/>
        </p:spPr>
      </p:cxnSp>
      <p:cxnSp>
        <p:nvCxnSpPr>
          <p:cNvPr id="26" name="Straight Arrow Connector 25">
            <a:extLst>
              <a:ext uri="{FF2B5EF4-FFF2-40B4-BE49-F238E27FC236}">
                <a16:creationId xmlns:a16="http://schemas.microsoft.com/office/drawing/2014/main" id="{85B3EDA4-B288-454D-85C6-8AC073C0D696}"/>
              </a:ext>
            </a:extLst>
          </p:cNvPr>
          <p:cNvCxnSpPr>
            <a:cxnSpLocks/>
          </p:cNvCxnSpPr>
          <p:nvPr/>
        </p:nvCxnSpPr>
        <p:spPr>
          <a:xfrm flipH="1">
            <a:off x="8735714" y="4091309"/>
            <a:ext cx="543741" cy="0"/>
          </a:xfrm>
          <a:prstGeom prst="straightConnector1">
            <a:avLst/>
          </a:prstGeom>
          <a:noFill/>
          <a:ln w="38100" cap="flat" cmpd="sng" algn="ctr">
            <a:solidFill>
              <a:srgbClr val="FD9208"/>
            </a:solidFill>
            <a:prstDash val="solid"/>
            <a:tailEnd type="triangle"/>
          </a:ln>
          <a:effectLst/>
        </p:spPr>
      </p:cxnSp>
      <p:cxnSp>
        <p:nvCxnSpPr>
          <p:cNvPr id="27" name="Straight Arrow Connector 26">
            <a:extLst>
              <a:ext uri="{FF2B5EF4-FFF2-40B4-BE49-F238E27FC236}">
                <a16:creationId xmlns:a16="http://schemas.microsoft.com/office/drawing/2014/main" id="{D97F5DDE-775F-415F-83A1-8C9C6E85124A}"/>
              </a:ext>
            </a:extLst>
          </p:cNvPr>
          <p:cNvCxnSpPr>
            <a:cxnSpLocks/>
          </p:cNvCxnSpPr>
          <p:nvPr/>
        </p:nvCxnSpPr>
        <p:spPr>
          <a:xfrm flipH="1">
            <a:off x="8735715" y="2551267"/>
            <a:ext cx="543740" cy="0"/>
          </a:xfrm>
          <a:prstGeom prst="straightConnector1">
            <a:avLst/>
          </a:prstGeom>
          <a:noFill/>
          <a:ln w="38100" cap="flat" cmpd="sng" algn="ctr">
            <a:solidFill>
              <a:srgbClr val="FD9208"/>
            </a:solidFill>
            <a:prstDash val="solid"/>
            <a:tailEnd type="triangle"/>
          </a:ln>
          <a:effectLst/>
        </p:spPr>
      </p:cxnSp>
      <p:cxnSp>
        <p:nvCxnSpPr>
          <p:cNvPr id="28" name="Straight Arrow Connector 27">
            <a:extLst>
              <a:ext uri="{FF2B5EF4-FFF2-40B4-BE49-F238E27FC236}">
                <a16:creationId xmlns:a16="http://schemas.microsoft.com/office/drawing/2014/main" id="{7D3A08C8-C92E-4EFC-BAE2-DC39914F9924}"/>
              </a:ext>
            </a:extLst>
          </p:cNvPr>
          <p:cNvCxnSpPr>
            <a:cxnSpLocks/>
          </p:cNvCxnSpPr>
          <p:nvPr/>
        </p:nvCxnSpPr>
        <p:spPr>
          <a:xfrm flipH="1">
            <a:off x="8735715" y="3337331"/>
            <a:ext cx="543740" cy="0"/>
          </a:xfrm>
          <a:prstGeom prst="straightConnector1">
            <a:avLst/>
          </a:prstGeom>
          <a:noFill/>
          <a:ln w="38100" cap="flat" cmpd="sng" algn="ctr">
            <a:solidFill>
              <a:srgbClr val="FD9208"/>
            </a:solidFill>
            <a:prstDash val="solid"/>
            <a:tailEnd type="triangle"/>
          </a:ln>
          <a:effectLst/>
        </p:spPr>
      </p:cxnSp>
      <p:cxnSp>
        <p:nvCxnSpPr>
          <p:cNvPr id="29" name="Straight Arrow Connector 28">
            <a:extLst>
              <a:ext uri="{FF2B5EF4-FFF2-40B4-BE49-F238E27FC236}">
                <a16:creationId xmlns:a16="http://schemas.microsoft.com/office/drawing/2014/main" id="{6565FC3E-B1A0-439E-9F5D-2B251D926AE1}"/>
              </a:ext>
            </a:extLst>
          </p:cNvPr>
          <p:cNvCxnSpPr>
            <a:cxnSpLocks/>
          </p:cNvCxnSpPr>
          <p:nvPr/>
        </p:nvCxnSpPr>
        <p:spPr>
          <a:xfrm flipH="1">
            <a:off x="7368827" y="2759815"/>
            <a:ext cx="709161" cy="435911"/>
          </a:xfrm>
          <a:prstGeom prst="straightConnector1">
            <a:avLst/>
          </a:prstGeom>
          <a:noFill/>
          <a:ln w="38100" cap="flat" cmpd="sng" algn="ctr">
            <a:solidFill>
              <a:srgbClr val="FD9208"/>
            </a:solidFill>
            <a:prstDash val="solid"/>
            <a:tailEnd type="triangle"/>
          </a:ln>
          <a:effectLst/>
        </p:spPr>
      </p:cxnSp>
      <p:cxnSp>
        <p:nvCxnSpPr>
          <p:cNvPr id="30" name="Straight Arrow Connector 29">
            <a:extLst>
              <a:ext uri="{FF2B5EF4-FFF2-40B4-BE49-F238E27FC236}">
                <a16:creationId xmlns:a16="http://schemas.microsoft.com/office/drawing/2014/main" id="{BE487B41-7E44-4AA1-B21D-6944FEE7A579}"/>
              </a:ext>
            </a:extLst>
          </p:cNvPr>
          <p:cNvCxnSpPr>
            <a:cxnSpLocks/>
          </p:cNvCxnSpPr>
          <p:nvPr/>
        </p:nvCxnSpPr>
        <p:spPr>
          <a:xfrm flipH="1">
            <a:off x="7460367" y="3337331"/>
            <a:ext cx="648015" cy="1"/>
          </a:xfrm>
          <a:prstGeom prst="straightConnector1">
            <a:avLst/>
          </a:prstGeom>
          <a:noFill/>
          <a:ln w="38100" cap="flat" cmpd="sng" algn="ctr">
            <a:solidFill>
              <a:srgbClr val="FD9208"/>
            </a:solidFill>
            <a:prstDash val="solid"/>
            <a:tailEnd type="triangle"/>
          </a:ln>
          <a:effectLst/>
        </p:spPr>
      </p:cxnSp>
      <p:cxnSp>
        <p:nvCxnSpPr>
          <p:cNvPr id="31" name="Straight Arrow Connector 30">
            <a:extLst>
              <a:ext uri="{FF2B5EF4-FFF2-40B4-BE49-F238E27FC236}">
                <a16:creationId xmlns:a16="http://schemas.microsoft.com/office/drawing/2014/main" id="{DF7ED81F-BDB1-46BA-B9F6-B4E96FE518F7}"/>
              </a:ext>
            </a:extLst>
          </p:cNvPr>
          <p:cNvCxnSpPr>
            <a:cxnSpLocks/>
          </p:cNvCxnSpPr>
          <p:nvPr/>
        </p:nvCxnSpPr>
        <p:spPr>
          <a:xfrm flipH="1" flipV="1">
            <a:off x="7468388" y="3510786"/>
            <a:ext cx="689764" cy="430899"/>
          </a:xfrm>
          <a:prstGeom prst="straightConnector1">
            <a:avLst/>
          </a:prstGeom>
          <a:noFill/>
          <a:ln w="38100" cap="flat" cmpd="sng" algn="ctr">
            <a:solidFill>
              <a:srgbClr val="FD9208"/>
            </a:solidFill>
            <a:prstDash val="solid"/>
            <a:tailEnd type="triangle"/>
          </a:ln>
          <a:effectLst/>
        </p:spPr>
      </p:cxnSp>
      <p:cxnSp>
        <p:nvCxnSpPr>
          <p:cNvPr id="32" name="Straight Arrow Connector 31">
            <a:extLst>
              <a:ext uri="{FF2B5EF4-FFF2-40B4-BE49-F238E27FC236}">
                <a16:creationId xmlns:a16="http://schemas.microsoft.com/office/drawing/2014/main" id="{A6866ACE-12D3-4D1C-ADA7-38E2B02FBD0C}"/>
              </a:ext>
            </a:extLst>
          </p:cNvPr>
          <p:cNvCxnSpPr>
            <a:cxnSpLocks/>
          </p:cNvCxnSpPr>
          <p:nvPr/>
        </p:nvCxnSpPr>
        <p:spPr>
          <a:xfrm flipH="1">
            <a:off x="6301326" y="3337331"/>
            <a:ext cx="525356" cy="0"/>
          </a:xfrm>
          <a:prstGeom prst="straightConnector1">
            <a:avLst/>
          </a:prstGeom>
          <a:noFill/>
          <a:ln w="38100" cap="flat" cmpd="sng" algn="ctr">
            <a:solidFill>
              <a:srgbClr val="FD9208"/>
            </a:solidFill>
            <a:prstDash val="solid"/>
            <a:tailEnd type="triangle"/>
          </a:ln>
          <a:effectLst/>
        </p:spPr>
      </p:cxnSp>
      <p:sp>
        <p:nvSpPr>
          <p:cNvPr id="33" name="Cloud 32">
            <a:extLst>
              <a:ext uri="{FF2B5EF4-FFF2-40B4-BE49-F238E27FC236}">
                <a16:creationId xmlns:a16="http://schemas.microsoft.com/office/drawing/2014/main" id="{8904AAFF-F31B-4644-8AF1-A2A569F5C032}"/>
              </a:ext>
            </a:extLst>
          </p:cNvPr>
          <p:cNvSpPr/>
          <p:nvPr/>
        </p:nvSpPr>
        <p:spPr>
          <a:xfrm>
            <a:off x="7636280" y="2786827"/>
            <a:ext cx="268026" cy="1280419"/>
          </a:xfrm>
          <a:prstGeom prst="cloud">
            <a:avLst/>
          </a:prstGeom>
          <a:solidFill>
            <a:sysClr val="window" lastClr="FFFFFF">
              <a:lumMod val="95000"/>
            </a:sysClr>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367639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Placement Extensions</a:t>
            </a:r>
          </a:p>
        </p:txBody>
      </p:sp>
      <p:sp>
        <p:nvSpPr>
          <p:cNvPr id="3" name="Content Placeholder 2"/>
          <p:cNvSpPr>
            <a:spLocks noGrp="1"/>
          </p:cNvSpPr>
          <p:nvPr>
            <p:ph idx="1"/>
          </p:nvPr>
        </p:nvSpPr>
        <p:spPr>
          <a:xfrm>
            <a:off x="758952" y="1207008"/>
            <a:ext cx="4503789" cy="4710868"/>
          </a:xfrm>
        </p:spPr>
        <p:txBody>
          <a:bodyPr>
            <a:normAutofit fontScale="92500"/>
          </a:bodyPr>
          <a:lstStyle/>
          <a:p>
            <a:pPr>
              <a:lnSpc>
                <a:spcPct val="80000"/>
              </a:lnSpc>
            </a:pPr>
            <a:r>
              <a:rPr lang="en-US" b="1" i="1" dirty="0"/>
              <a:t>Scenarios where MPE can improve performance</a:t>
            </a:r>
          </a:p>
          <a:p>
            <a:pPr lvl="1" defTabSz="457200">
              <a:lnSpc>
                <a:spcPct val="100000"/>
              </a:lnSpc>
              <a:spcBef>
                <a:spcPts val="1200"/>
              </a:spcBef>
              <a:defRPr/>
            </a:pPr>
            <a:r>
              <a:rPr lang="en-US" b="1" i="1" dirty="0">
                <a:latin typeface="Helvetica Neue LT Std 57 Condensed"/>
                <a:cs typeface="Intel Clear" panose="020B0604020203020204" pitchFamily="34" charset="0"/>
              </a:rPr>
              <a:t>Synchronous</a:t>
            </a:r>
            <a:r>
              <a:rPr lang="en-US" b="1" dirty="0">
                <a:latin typeface="Helvetica Neue LT Std 57 Condensed"/>
                <a:cs typeface="Intel Clear" panose="020B0604020203020204" pitchFamily="34" charset="0"/>
              </a:rPr>
              <a:t> Log Writing</a:t>
            </a:r>
          </a:p>
          <a:p>
            <a:pPr marL="742950" lvl="1" indent="-285750" defTabSz="457200">
              <a:lnSpc>
                <a:spcPct val="100000"/>
              </a:lnSpc>
              <a:spcBef>
                <a:spcPts val="1200"/>
              </a:spcBef>
              <a:defRPr/>
            </a:pPr>
            <a:r>
              <a:rPr lang="en-US" sz="1800" dirty="0">
                <a:latin typeface="Helvetica Neue LT Std 57 Condensed"/>
                <a:cs typeface="Intel Clear" panose="020B0604020203020204" pitchFamily="34" charset="0"/>
              </a:rPr>
              <a:t>Shared data is distributed amongst multiple systems</a:t>
            </a:r>
          </a:p>
          <a:p>
            <a:pPr marL="742950" lvl="1" indent="-285750" defTabSz="457200">
              <a:lnSpc>
                <a:spcPct val="100000"/>
              </a:lnSpc>
              <a:spcBef>
                <a:spcPts val="1200"/>
              </a:spcBef>
              <a:defRPr/>
            </a:pPr>
            <a:r>
              <a:rPr lang="en-US" sz="1800" dirty="0">
                <a:latin typeface="Helvetica Neue LT Std 57 Condensed"/>
                <a:cs typeface="Intel Clear" panose="020B0604020203020204" pitchFamily="34" charset="0"/>
              </a:rPr>
              <a:t>Log Files keep track of transactions applied to the data </a:t>
            </a:r>
          </a:p>
          <a:p>
            <a:pPr marL="742950" lvl="1" indent="-285750" defTabSz="457200">
              <a:lnSpc>
                <a:spcPct val="100000"/>
              </a:lnSpc>
              <a:spcBef>
                <a:spcPts val="1200"/>
              </a:spcBef>
              <a:defRPr/>
            </a:pPr>
            <a:r>
              <a:rPr lang="en-US" sz="1800" dirty="0">
                <a:latin typeface="Helvetica Neue LT Std 57 Condensed"/>
                <a:cs typeface="Intel Clear" panose="020B0604020203020204" pitchFamily="34" charset="0"/>
              </a:rPr>
              <a:t>High priority network latency sensitive workload for SQL adoption of PMEM </a:t>
            </a:r>
          </a:p>
          <a:p>
            <a:pPr marL="742950" lvl="1" indent="-285750">
              <a:defRPr/>
            </a:pPr>
            <a:r>
              <a:rPr lang="en-US" sz="1800" dirty="0">
                <a:latin typeface="Helvetica Neue LT Std 57 Condensed"/>
              </a:rPr>
              <a:t>Advantageous to perform consistency checks on log data in-line, pipelined with the remote writes &amp; flushes</a:t>
            </a:r>
          </a:p>
          <a:p>
            <a:pPr marL="0" indent="0">
              <a:buNone/>
            </a:pPr>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17</a:t>
            </a:fld>
            <a:endParaRPr lang="en-US" dirty="0"/>
          </a:p>
        </p:txBody>
      </p:sp>
      <p:pic>
        <p:nvPicPr>
          <p:cNvPr id="34" name="Picture 33" descr="A picture containing clock&#10;&#10;Description automatically generated">
            <a:extLst>
              <a:ext uri="{FF2B5EF4-FFF2-40B4-BE49-F238E27FC236}">
                <a16:creationId xmlns:a16="http://schemas.microsoft.com/office/drawing/2014/main" id="{618B0FCE-1AFD-4998-9ADF-B80446380546}"/>
              </a:ext>
            </a:extLst>
          </p:cNvPr>
          <p:cNvPicPr>
            <a:picLocks noChangeAspect="1"/>
          </p:cNvPicPr>
          <p:nvPr/>
        </p:nvPicPr>
        <p:blipFill>
          <a:blip r:embed="rId2"/>
          <a:stretch>
            <a:fillRect/>
          </a:stretch>
        </p:blipFill>
        <p:spPr>
          <a:xfrm>
            <a:off x="5871128" y="2098436"/>
            <a:ext cx="5658468" cy="3046867"/>
          </a:xfrm>
          <a:prstGeom prst="rect">
            <a:avLst/>
          </a:prstGeom>
        </p:spPr>
      </p:pic>
      <p:cxnSp>
        <p:nvCxnSpPr>
          <p:cNvPr id="35" name="Straight Arrow Connector 34">
            <a:extLst>
              <a:ext uri="{FF2B5EF4-FFF2-40B4-BE49-F238E27FC236}">
                <a16:creationId xmlns:a16="http://schemas.microsoft.com/office/drawing/2014/main" id="{FDC89CD6-483A-46A8-BBFF-D95D8A5D9B7A}"/>
              </a:ext>
            </a:extLst>
          </p:cNvPr>
          <p:cNvCxnSpPr>
            <a:cxnSpLocks/>
          </p:cNvCxnSpPr>
          <p:nvPr/>
        </p:nvCxnSpPr>
        <p:spPr>
          <a:xfrm>
            <a:off x="6805478" y="2891944"/>
            <a:ext cx="592195" cy="0"/>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1F66B14-8F94-47FC-9AC7-11A311BA7F4D}"/>
              </a:ext>
            </a:extLst>
          </p:cNvPr>
          <p:cNvCxnSpPr>
            <a:cxnSpLocks/>
          </p:cNvCxnSpPr>
          <p:nvPr/>
        </p:nvCxnSpPr>
        <p:spPr>
          <a:xfrm>
            <a:off x="7673416" y="2994267"/>
            <a:ext cx="0" cy="467142"/>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CE1FB481-905D-43AF-99DE-5C79D1CF8C73}"/>
              </a:ext>
            </a:extLst>
          </p:cNvPr>
          <p:cNvCxnSpPr>
            <a:cxnSpLocks/>
          </p:cNvCxnSpPr>
          <p:nvPr/>
        </p:nvCxnSpPr>
        <p:spPr>
          <a:xfrm>
            <a:off x="7319731" y="3869754"/>
            <a:ext cx="0" cy="471550"/>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4CB1B9B-061C-4F38-AD8B-7521B1F18DC1}"/>
              </a:ext>
            </a:extLst>
          </p:cNvPr>
          <p:cNvCxnSpPr>
            <a:cxnSpLocks/>
          </p:cNvCxnSpPr>
          <p:nvPr/>
        </p:nvCxnSpPr>
        <p:spPr>
          <a:xfrm>
            <a:off x="8150895" y="2899236"/>
            <a:ext cx="1121738" cy="0"/>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8D025175-02A8-44D3-AF2D-CAD4749C3CC2}"/>
              </a:ext>
            </a:extLst>
          </p:cNvPr>
          <p:cNvCxnSpPr>
            <a:cxnSpLocks/>
          </p:cNvCxnSpPr>
          <p:nvPr/>
        </p:nvCxnSpPr>
        <p:spPr>
          <a:xfrm>
            <a:off x="6829704" y="2748802"/>
            <a:ext cx="567969" cy="0"/>
          </a:xfrm>
          <a:prstGeom prst="straightConnector1">
            <a:avLst/>
          </a:prstGeom>
          <a:ln w="38100">
            <a:solidFill>
              <a:srgbClr val="FD9208"/>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11A92FC1-333D-4CAA-8886-97AFB3EF4848}"/>
              </a:ext>
            </a:extLst>
          </p:cNvPr>
          <p:cNvCxnSpPr>
            <a:cxnSpLocks/>
          </p:cNvCxnSpPr>
          <p:nvPr/>
        </p:nvCxnSpPr>
        <p:spPr>
          <a:xfrm>
            <a:off x="10001426" y="2899236"/>
            <a:ext cx="591048" cy="0"/>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238D0FAF-74FB-4F8F-BDB0-199430AF7F08}"/>
              </a:ext>
            </a:extLst>
          </p:cNvPr>
          <p:cNvCxnSpPr>
            <a:cxnSpLocks/>
          </p:cNvCxnSpPr>
          <p:nvPr/>
        </p:nvCxnSpPr>
        <p:spPr>
          <a:xfrm>
            <a:off x="8150895" y="2748802"/>
            <a:ext cx="1121738" cy="0"/>
          </a:xfrm>
          <a:prstGeom prst="straightConnector1">
            <a:avLst/>
          </a:prstGeom>
          <a:ln w="38100">
            <a:solidFill>
              <a:srgbClr val="FD9208"/>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31F509D-67CE-4719-909B-90AB9B40F657}"/>
              </a:ext>
            </a:extLst>
          </p:cNvPr>
          <p:cNvCxnSpPr>
            <a:cxnSpLocks/>
          </p:cNvCxnSpPr>
          <p:nvPr/>
        </p:nvCxnSpPr>
        <p:spPr>
          <a:xfrm>
            <a:off x="9732926" y="2994267"/>
            <a:ext cx="0" cy="513236"/>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4BEF6314-F29B-49D3-9E5D-AAB2B10FFA55}"/>
              </a:ext>
            </a:extLst>
          </p:cNvPr>
          <p:cNvCxnSpPr>
            <a:cxnSpLocks/>
          </p:cNvCxnSpPr>
          <p:nvPr/>
        </p:nvCxnSpPr>
        <p:spPr>
          <a:xfrm>
            <a:off x="10100987" y="3852502"/>
            <a:ext cx="0" cy="513236"/>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3FED035C-034A-49E3-B213-C409C4A770A9}"/>
              </a:ext>
            </a:extLst>
          </p:cNvPr>
          <p:cNvCxnSpPr>
            <a:cxnSpLocks/>
          </p:cNvCxnSpPr>
          <p:nvPr/>
        </p:nvCxnSpPr>
        <p:spPr>
          <a:xfrm>
            <a:off x="9566148" y="2994267"/>
            <a:ext cx="0" cy="513236"/>
          </a:xfrm>
          <a:prstGeom prst="straightConnector1">
            <a:avLst/>
          </a:prstGeom>
          <a:ln w="38100">
            <a:solidFill>
              <a:srgbClr val="FD9208"/>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C143736-9761-4750-AA9F-BB508B233DDC}"/>
              </a:ext>
            </a:extLst>
          </p:cNvPr>
          <p:cNvCxnSpPr>
            <a:cxnSpLocks/>
          </p:cNvCxnSpPr>
          <p:nvPr/>
        </p:nvCxnSpPr>
        <p:spPr>
          <a:xfrm>
            <a:off x="9200964" y="3869754"/>
            <a:ext cx="0" cy="513236"/>
          </a:xfrm>
          <a:prstGeom prst="straightConnector1">
            <a:avLst/>
          </a:prstGeom>
          <a:ln w="38100">
            <a:solidFill>
              <a:srgbClr val="FD9208"/>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AEAE16CD-6AA9-48AC-A857-0F5692414901}"/>
              </a:ext>
            </a:extLst>
          </p:cNvPr>
          <p:cNvCxnSpPr>
            <a:cxnSpLocks/>
          </p:cNvCxnSpPr>
          <p:nvPr/>
        </p:nvCxnSpPr>
        <p:spPr>
          <a:xfrm flipV="1">
            <a:off x="9379244" y="3872617"/>
            <a:ext cx="0" cy="451435"/>
          </a:xfrm>
          <a:prstGeom prst="straightConnector1">
            <a:avLst/>
          </a:prstGeom>
          <a:ln w="381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8C00B3D-CD0D-491A-9D70-831D48987C5F}"/>
              </a:ext>
            </a:extLst>
          </p:cNvPr>
          <p:cNvCxnSpPr>
            <a:cxnSpLocks/>
          </p:cNvCxnSpPr>
          <p:nvPr/>
        </p:nvCxnSpPr>
        <p:spPr>
          <a:xfrm flipV="1">
            <a:off x="9850821" y="3002121"/>
            <a:ext cx="0" cy="505382"/>
          </a:xfrm>
          <a:prstGeom prst="straightConnector1">
            <a:avLst/>
          </a:prstGeom>
          <a:ln w="381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B77AF45-F0B3-456D-963C-8F4F08BCD97D}"/>
              </a:ext>
            </a:extLst>
          </p:cNvPr>
          <p:cNvCxnSpPr>
            <a:cxnSpLocks/>
          </p:cNvCxnSpPr>
          <p:nvPr/>
        </p:nvCxnSpPr>
        <p:spPr>
          <a:xfrm flipV="1">
            <a:off x="9937086" y="3861129"/>
            <a:ext cx="0" cy="48880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9C8A5842-20CC-485C-A307-DDAD095CF94F}"/>
              </a:ext>
            </a:extLst>
          </p:cNvPr>
          <p:cNvCxnSpPr>
            <a:cxnSpLocks/>
          </p:cNvCxnSpPr>
          <p:nvPr/>
        </p:nvCxnSpPr>
        <p:spPr>
          <a:xfrm flipV="1">
            <a:off x="9981516" y="3002121"/>
            <a:ext cx="0" cy="505382"/>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EE6C4D3F-CCFC-4DAA-BAF2-DC2DD91BE518}"/>
              </a:ext>
            </a:extLst>
          </p:cNvPr>
          <p:cNvCxnSpPr>
            <a:cxnSpLocks/>
          </p:cNvCxnSpPr>
          <p:nvPr/>
        </p:nvCxnSpPr>
        <p:spPr>
          <a:xfrm>
            <a:off x="10001426" y="2735843"/>
            <a:ext cx="591048" cy="0"/>
          </a:xfrm>
          <a:prstGeom prst="straightConnector1">
            <a:avLst/>
          </a:prstGeom>
          <a:ln w="381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EC5771A9-F168-4AF8-881C-91ABDE3C2A26}"/>
              </a:ext>
            </a:extLst>
          </p:cNvPr>
          <p:cNvCxnSpPr>
            <a:cxnSpLocks/>
          </p:cNvCxnSpPr>
          <p:nvPr/>
        </p:nvCxnSpPr>
        <p:spPr>
          <a:xfrm>
            <a:off x="7857663" y="2971220"/>
            <a:ext cx="0" cy="513236"/>
          </a:xfrm>
          <a:prstGeom prst="straightConnector1">
            <a:avLst/>
          </a:prstGeom>
          <a:ln w="38100">
            <a:solidFill>
              <a:srgbClr val="FD9208"/>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69D69586-D304-45BC-B785-96E8B732B096}"/>
              </a:ext>
            </a:extLst>
          </p:cNvPr>
          <p:cNvCxnSpPr>
            <a:cxnSpLocks/>
          </p:cNvCxnSpPr>
          <p:nvPr/>
        </p:nvCxnSpPr>
        <p:spPr>
          <a:xfrm>
            <a:off x="8222395" y="3852502"/>
            <a:ext cx="0" cy="513236"/>
          </a:xfrm>
          <a:prstGeom prst="straightConnector1">
            <a:avLst/>
          </a:prstGeom>
          <a:ln w="38100">
            <a:solidFill>
              <a:srgbClr val="FD9208"/>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Cloud 52">
            <a:extLst>
              <a:ext uri="{FF2B5EF4-FFF2-40B4-BE49-F238E27FC236}">
                <a16:creationId xmlns:a16="http://schemas.microsoft.com/office/drawing/2014/main" id="{41CC2AE8-0E1C-4641-A07E-86C6910172DC}"/>
              </a:ext>
            </a:extLst>
          </p:cNvPr>
          <p:cNvSpPr/>
          <p:nvPr/>
        </p:nvSpPr>
        <p:spPr>
          <a:xfrm>
            <a:off x="8496550" y="2621520"/>
            <a:ext cx="407624" cy="402115"/>
          </a:xfrm>
          <a:prstGeom prst="cloud">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13461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333" y="4864099"/>
            <a:ext cx="11387668" cy="1518885"/>
          </a:xfrm>
        </p:spPr>
        <p:txBody>
          <a:bodyPr/>
          <a:lstStyle/>
          <a:p>
            <a:r>
              <a:rPr lang="en-US" dirty="0"/>
              <a:t>MPE Details</a:t>
            </a:r>
          </a:p>
        </p:txBody>
      </p:sp>
      <p:sp>
        <p:nvSpPr>
          <p:cNvPr id="3" name="Subtitle 2"/>
          <p:cNvSpPr>
            <a:spLocks noGrp="1"/>
          </p:cNvSpPr>
          <p:nvPr>
            <p:ph type="subTitle" idx="1"/>
          </p:nvPr>
        </p:nvSpPr>
        <p:spPr/>
        <p:txBody>
          <a:bodyPr>
            <a:normAutofit fontScale="92500" lnSpcReduction="10000"/>
          </a:bodyPr>
          <a:lstStyle/>
          <a:p>
            <a:r>
              <a:rPr lang="en-US" dirty="0"/>
              <a:t>FLUSH and ATOMIC WRITE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4864100"/>
          </a:xfrm>
          <a:prstGeom prst="rect">
            <a:avLst/>
          </a:prstGeom>
        </p:spPr>
      </p:pic>
    </p:spTree>
    <p:extLst>
      <p:ext uri="{BB962C8B-B14F-4D97-AF65-F5344CB8AC3E}">
        <p14:creationId xmlns:p14="http://schemas.microsoft.com/office/powerpoint/2010/main" val="75059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Placement Extensions</a:t>
            </a:r>
          </a:p>
        </p:txBody>
      </p:sp>
      <p:sp>
        <p:nvSpPr>
          <p:cNvPr id="3" name="Content Placeholder 2"/>
          <p:cNvSpPr>
            <a:spLocks noGrp="1"/>
          </p:cNvSpPr>
          <p:nvPr>
            <p:ph idx="1"/>
          </p:nvPr>
        </p:nvSpPr>
        <p:spPr>
          <a:xfrm>
            <a:off x="758952" y="1207308"/>
            <a:ext cx="10667825" cy="515356"/>
          </a:xfrm>
        </p:spPr>
        <p:txBody>
          <a:bodyPr>
            <a:normAutofit/>
          </a:bodyPr>
          <a:lstStyle/>
          <a:p>
            <a:r>
              <a:rPr lang="en-US" dirty="0"/>
              <a:t>MPE Initialization</a:t>
            </a:r>
            <a:endParaRPr lang="en-US" sz="2400" dirty="0"/>
          </a:p>
          <a:p>
            <a:pPr marL="0" indent="0">
              <a:buNone/>
            </a:pPr>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19</a:t>
            </a:fld>
            <a:endParaRPr lang="en-US" dirty="0"/>
          </a:p>
        </p:txBody>
      </p:sp>
      <p:sp>
        <p:nvSpPr>
          <p:cNvPr id="41" name="Rectangle: Rounded Corners 40">
            <a:extLst>
              <a:ext uri="{FF2B5EF4-FFF2-40B4-BE49-F238E27FC236}">
                <a16:creationId xmlns:a16="http://schemas.microsoft.com/office/drawing/2014/main" id="{7F13BDF6-8C24-4152-8909-D7518722B4DE}"/>
              </a:ext>
            </a:extLst>
          </p:cNvPr>
          <p:cNvSpPr/>
          <p:nvPr/>
        </p:nvSpPr>
        <p:spPr>
          <a:xfrm>
            <a:off x="4666623" y="2819949"/>
            <a:ext cx="2678744" cy="665481"/>
          </a:xfrm>
          <a:prstGeom prst="roundRect">
            <a:avLst/>
          </a:prstGeom>
          <a:noFill/>
          <a:ln w="12700" cap="flat" cmpd="sng" algn="ctr">
            <a:solidFill>
              <a:sysClr val="window" lastClr="FFFFFF">
                <a:lumMod val="50000"/>
              </a:sysClr>
            </a:solid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2" name="Rectangle: Rounded Corners 41">
            <a:extLst>
              <a:ext uri="{FF2B5EF4-FFF2-40B4-BE49-F238E27FC236}">
                <a16:creationId xmlns:a16="http://schemas.microsoft.com/office/drawing/2014/main" id="{17411102-FF49-4563-90DD-53B2908B1D6B}"/>
              </a:ext>
            </a:extLst>
          </p:cNvPr>
          <p:cNvSpPr/>
          <p:nvPr/>
        </p:nvSpPr>
        <p:spPr>
          <a:xfrm>
            <a:off x="1136285" y="2825264"/>
            <a:ext cx="2764178" cy="687906"/>
          </a:xfrm>
          <a:prstGeom prst="roundRect">
            <a:avLst/>
          </a:prstGeom>
          <a:noFill/>
          <a:ln w="12700" cap="flat" cmpd="sng" algn="ctr">
            <a:solidFill>
              <a:sysClr val="window" lastClr="FFFFFF">
                <a:lumMod val="50000"/>
              </a:sysClr>
            </a:solid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Cloud 42">
            <a:extLst>
              <a:ext uri="{FF2B5EF4-FFF2-40B4-BE49-F238E27FC236}">
                <a16:creationId xmlns:a16="http://schemas.microsoft.com/office/drawing/2014/main" id="{CB53C813-883A-47D1-BF97-73171E658FFC}"/>
              </a:ext>
            </a:extLst>
          </p:cNvPr>
          <p:cNvSpPr/>
          <p:nvPr/>
        </p:nvSpPr>
        <p:spPr>
          <a:xfrm>
            <a:off x="3977318" y="2837573"/>
            <a:ext cx="629488" cy="719122"/>
          </a:xfrm>
          <a:prstGeom prst="cloud">
            <a:avLst/>
          </a:prstGeom>
          <a:solidFill>
            <a:srgbClr val="FFFFFF">
              <a:lumMod val="85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endParaRPr lang="en-US" kern="0">
              <a:solidFill>
                <a:srgbClr val="FFFFFF"/>
              </a:solidFill>
              <a:latin typeface="Helvetica Light"/>
              <a:sym typeface="Helvetica Light"/>
            </a:endParaRPr>
          </a:p>
        </p:txBody>
      </p:sp>
      <p:sp>
        <p:nvSpPr>
          <p:cNvPr id="44" name="Rectangle 43">
            <a:extLst>
              <a:ext uri="{FF2B5EF4-FFF2-40B4-BE49-F238E27FC236}">
                <a16:creationId xmlns:a16="http://schemas.microsoft.com/office/drawing/2014/main" id="{FCBA6FC2-B467-477A-AA89-9243D5A0B4A3}"/>
              </a:ext>
            </a:extLst>
          </p:cNvPr>
          <p:cNvSpPr/>
          <p:nvPr/>
        </p:nvSpPr>
        <p:spPr>
          <a:xfrm>
            <a:off x="1210520" y="2925751"/>
            <a:ext cx="852814" cy="471924"/>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r>
              <a:rPr lang="en-US" sz="1200" kern="0" dirty="0">
                <a:solidFill>
                  <a:srgbClr val="000000"/>
                </a:solidFill>
                <a:latin typeface="Helvetica Light"/>
                <a:sym typeface="Helvetica Light"/>
              </a:rPr>
              <a:t>Application</a:t>
            </a:r>
          </a:p>
          <a:p>
            <a:pPr algn="ctr" defTabSz="584200" hangingPunct="0">
              <a:defRPr/>
            </a:pPr>
            <a:endParaRPr lang="en-US" sz="1200" kern="0" dirty="0">
              <a:solidFill>
                <a:srgbClr val="000000"/>
              </a:solidFill>
              <a:latin typeface="Helvetica Light"/>
              <a:sym typeface="Helvetica Light"/>
            </a:endParaRPr>
          </a:p>
        </p:txBody>
      </p:sp>
      <p:sp>
        <p:nvSpPr>
          <p:cNvPr id="45" name="Rectangle 44">
            <a:extLst>
              <a:ext uri="{FF2B5EF4-FFF2-40B4-BE49-F238E27FC236}">
                <a16:creationId xmlns:a16="http://schemas.microsoft.com/office/drawing/2014/main" id="{C5B37F64-B3F2-4853-9947-7F2D0D15B6F5}"/>
              </a:ext>
            </a:extLst>
          </p:cNvPr>
          <p:cNvSpPr/>
          <p:nvPr/>
        </p:nvSpPr>
        <p:spPr>
          <a:xfrm>
            <a:off x="2409674" y="2929690"/>
            <a:ext cx="561787"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r>
              <a:rPr lang="en-US" sz="1200" kern="0" dirty="0">
                <a:solidFill>
                  <a:srgbClr val="FFFFFF"/>
                </a:solidFill>
                <a:latin typeface="Helvetica Light"/>
                <a:sym typeface="Helvetica Light"/>
              </a:rPr>
              <a:t>DRAM</a:t>
            </a:r>
          </a:p>
          <a:p>
            <a:pPr algn="ctr" defTabSz="584200" hangingPunct="0">
              <a:defRPr/>
            </a:pPr>
            <a:endParaRPr lang="en-US" sz="1200" kern="0" dirty="0">
              <a:solidFill>
                <a:srgbClr val="FFFFFF"/>
              </a:solidFill>
              <a:latin typeface="Helvetica Light"/>
              <a:sym typeface="Helvetica Light"/>
            </a:endParaRPr>
          </a:p>
        </p:txBody>
      </p:sp>
      <p:sp>
        <p:nvSpPr>
          <p:cNvPr id="46" name="TextBox 45">
            <a:extLst>
              <a:ext uri="{FF2B5EF4-FFF2-40B4-BE49-F238E27FC236}">
                <a16:creationId xmlns:a16="http://schemas.microsoft.com/office/drawing/2014/main" id="{9914EA61-0E08-4CD5-88B3-5D3E9C3CDA4F}"/>
              </a:ext>
            </a:extLst>
          </p:cNvPr>
          <p:cNvSpPr txBox="1"/>
          <p:nvPr/>
        </p:nvSpPr>
        <p:spPr>
          <a:xfrm>
            <a:off x="3999267" y="2365315"/>
            <a:ext cx="607539" cy="441146"/>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algn="ctr" defTabSz="584200" hangingPunct="0">
              <a:defRPr/>
            </a:pPr>
            <a:r>
              <a:rPr lang="en-US" sz="1100" b="1" kern="0" dirty="0">
                <a:solidFill>
                  <a:srgbClr val="000000"/>
                </a:solidFill>
                <a:latin typeface="Helvetica Light"/>
                <a:sym typeface="Helvetica Light"/>
              </a:rPr>
              <a:t>RDMA</a:t>
            </a:r>
          </a:p>
          <a:p>
            <a:pPr algn="ctr" defTabSz="584200" hangingPunct="0">
              <a:defRPr/>
            </a:pPr>
            <a:r>
              <a:rPr lang="en-US" sz="1100" b="1" kern="0" dirty="0">
                <a:solidFill>
                  <a:srgbClr val="000000"/>
                </a:solidFill>
                <a:latin typeface="Helvetica Light"/>
                <a:sym typeface="Helvetica Light"/>
              </a:rPr>
              <a:t>Network</a:t>
            </a:r>
          </a:p>
        </p:txBody>
      </p:sp>
      <p:sp>
        <p:nvSpPr>
          <p:cNvPr id="47" name="Rectangle 46">
            <a:extLst>
              <a:ext uri="{FF2B5EF4-FFF2-40B4-BE49-F238E27FC236}">
                <a16:creationId xmlns:a16="http://schemas.microsoft.com/office/drawing/2014/main" id="{5AF2E5FD-A02D-4F35-B11B-6BAA7C3C2460}"/>
              </a:ext>
            </a:extLst>
          </p:cNvPr>
          <p:cNvSpPr/>
          <p:nvPr/>
        </p:nvSpPr>
        <p:spPr>
          <a:xfrm>
            <a:off x="3244773" y="2919405"/>
            <a:ext cx="549977"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r>
              <a:rPr lang="en-US" sz="1200" kern="0" dirty="0">
                <a:solidFill>
                  <a:srgbClr val="FFFFFF"/>
                </a:solidFill>
                <a:latin typeface="Helvetica Light"/>
                <a:sym typeface="Helvetica Light"/>
              </a:rPr>
              <a:t>HCA</a:t>
            </a:r>
          </a:p>
          <a:p>
            <a:pPr algn="ctr" defTabSz="584200" hangingPunct="0">
              <a:defRPr/>
            </a:pPr>
            <a:endParaRPr lang="en-US" sz="1200" kern="0" dirty="0">
              <a:solidFill>
                <a:srgbClr val="FFFFFF"/>
              </a:solidFill>
              <a:latin typeface="Helvetica Light"/>
              <a:sym typeface="Helvetica Light"/>
            </a:endParaRPr>
          </a:p>
        </p:txBody>
      </p:sp>
      <p:sp>
        <p:nvSpPr>
          <p:cNvPr id="48" name="Rectangle 47">
            <a:extLst>
              <a:ext uri="{FF2B5EF4-FFF2-40B4-BE49-F238E27FC236}">
                <a16:creationId xmlns:a16="http://schemas.microsoft.com/office/drawing/2014/main" id="{A795440E-68B4-4953-BC16-8FB9816E22FB}"/>
              </a:ext>
            </a:extLst>
          </p:cNvPr>
          <p:cNvSpPr/>
          <p:nvPr/>
        </p:nvSpPr>
        <p:spPr>
          <a:xfrm>
            <a:off x="4785939" y="2925592"/>
            <a:ext cx="619709"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r>
              <a:rPr lang="en-US" sz="1200" kern="0" dirty="0">
                <a:solidFill>
                  <a:srgbClr val="FFFFFF"/>
                </a:solidFill>
                <a:latin typeface="Helvetica Light"/>
                <a:sym typeface="Helvetica Light"/>
              </a:rPr>
              <a:t>HCA</a:t>
            </a:r>
          </a:p>
          <a:p>
            <a:pPr algn="ctr" defTabSz="584200" hangingPunct="0">
              <a:defRPr/>
            </a:pPr>
            <a:endParaRPr lang="en-US" sz="1200" kern="0" dirty="0">
              <a:solidFill>
                <a:srgbClr val="FFFFFF"/>
              </a:solidFill>
              <a:latin typeface="Helvetica Light"/>
              <a:sym typeface="Helvetica Light"/>
            </a:endParaRPr>
          </a:p>
        </p:txBody>
      </p:sp>
      <p:sp>
        <p:nvSpPr>
          <p:cNvPr id="49" name="Rectangle 48">
            <a:extLst>
              <a:ext uri="{FF2B5EF4-FFF2-40B4-BE49-F238E27FC236}">
                <a16:creationId xmlns:a16="http://schemas.microsoft.com/office/drawing/2014/main" id="{9518686F-3740-473D-B9ED-ED9B824DCB81}"/>
              </a:ext>
            </a:extLst>
          </p:cNvPr>
          <p:cNvSpPr/>
          <p:nvPr/>
        </p:nvSpPr>
        <p:spPr>
          <a:xfrm>
            <a:off x="5628036" y="2925592"/>
            <a:ext cx="683694"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r>
              <a:rPr lang="en-US" sz="1200" kern="0" dirty="0" err="1">
                <a:solidFill>
                  <a:srgbClr val="FFFFFF"/>
                </a:solidFill>
                <a:latin typeface="Helvetica Light"/>
                <a:sym typeface="Helvetica Light"/>
              </a:rPr>
              <a:t>PMem</a:t>
            </a:r>
            <a:endParaRPr lang="en-US" sz="1200" kern="0" dirty="0">
              <a:solidFill>
                <a:srgbClr val="FFFFFF"/>
              </a:solidFill>
              <a:latin typeface="Helvetica Light"/>
              <a:sym typeface="Helvetica Light"/>
            </a:endParaRPr>
          </a:p>
          <a:p>
            <a:pPr algn="ctr" defTabSz="584200" hangingPunct="0">
              <a:defRPr/>
            </a:pPr>
            <a:endParaRPr lang="en-US" sz="1200" kern="0" dirty="0">
              <a:solidFill>
                <a:srgbClr val="FFFFFF"/>
              </a:solidFill>
              <a:latin typeface="Helvetica Light"/>
              <a:sym typeface="Helvetica Light"/>
            </a:endParaRPr>
          </a:p>
        </p:txBody>
      </p:sp>
      <p:sp>
        <p:nvSpPr>
          <p:cNvPr id="50" name="Rectangle 49">
            <a:extLst>
              <a:ext uri="{FF2B5EF4-FFF2-40B4-BE49-F238E27FC236}">
                <a16:creationId xmlns:a16="http://schemas.microsoft.com/office/drawing/2014/main" id="{24CC747F-4A38-418A-B192-AA0C2C680B61}"/>
              </a:ext>
            </a:extLst>
          </p:cNvPr>
          <p:cNvSpPr/>
          <p:nvPr/>
        </p:nvSpPr>
        <p:spPr>
          <a:xfrm>
            <a:off x="2845726" y="4744583"/>
            <a:ext cx="338116" cy="271869"/>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endParaRPr lang="en-US" sz="1100" kern="0" dirty="0">
              <a:solidFill>
                <a:srgbClr val="FFFFFF"/>
              </a:solidFill>
              <a:latin typeface="Helvetica Light"/>
              <a:sym typeface="Helvetica Light"/>
            </a:endParaRPr>
          </a:p>
        </p:txBody>
      </p:sp>
      <p:sp>
        <p:nvSpPr>
          <p:cNvPr id="51" name="Arrow: Down 50">
            <a:extLst>
              <a:ext uri="{FF2B5EF4-FFF2-40B4-BE49-F238E27FC236}">
                <a16:creationId xmlns:a16="http://schemas.microsoft.com/office/drawing/2014/main" id="{23F9DACA-498E-45F9-B964-360D4447F939}"/>
              </a:ext>
            </a:extLst>
          </p:cNvPr>
          <p:cNvSpPr/>
          <p:nvPr/>
        </p:nvSpPr>
        <p:spPr>
          <a:xfrm rot="16200000">
            <a:off x="2915551" y="5441337"/>
            <a:ext cx="241092" cy="368026"/>
          </a:xfrm>
          <a:prstGeom prst="downArrow">
            <a:avLst/>
          </a:prstGeom>
          <a:solidFill>
            <a:srgbClr val="FFA300">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52" name="Arrow: Down 51">
            <a:extLst>
              <a:ext uri="{FF2B5EF4-FFF2-40B4-BE49-F238E27FC236}">
                <a16:creationId xmlns:a16="http://schemas.microsoft.com/office/drawing/2014/main" id="{BBC8FE9C-8B2B-4302-914B-F601F48CB6CB}"/>
              </a:ext>
            </a:extLst>
          </p:cNvPr>
          <p:cNvSpPr/>
          <p:nvPr/>
        </p:nvSpPr>
        <p:spPr>
          <a:xfrm rot="16200000">
            <a:off x="2912235" y="4992938"/>
            <a:ext cx="233775" cy="366792"/>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endParaRPr lang="en-US" sz="1600" kern="0">
              <a:solidFill>
                <a:srgbClr val="FFFFFF"/>
              </a:solidFill>
              <a:latin typeface="Helvetica Light"/>
              <a:sym typeface="Helvetica Light"/>
            </a:endParaRPr>
          </a:p>
        </p:txBody>
      </p:sp>
      <p:sp>
        <p:nvSpPr>
          <p:cNvPr id="53" name="Rectangle 52">
            <a:extLst>
              <a:ext uri="{FF2B5EF4-FFF2-40B4-BE49-F238E27FC236}">
                <a16:creationId xmlns:a16="http://schemas.microsoft.com/office/drawing/2014/main" id="{06934C64-777C-4E17-8EAA-DEBDA40F1A7F}"/>
              </a:ext>
            </a:extLst>
          </p:cNvPr>
          <p:cNvSpPr/>
          <p:nvPr/>
        </p:nvSpPr>
        <p:spPr>
          <a:xfrm>
            <a:off x="2852084" y="4405641"/>
            <a:ext cx="318079" cy="271869"/>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endParaRPr lang="en-US" sz="1100" kern="0" dirty="0">
              <a:solidFill>
                <a:srgbClr val="000000"/>
              </a:solidFill>
              <a:latin typeface="Helvetica Light"/>
              <a:sym typeface="Helvetica Light"/>
            </a:endParaRPr>
          </a:p>
        </p:txBody>
      </p:sp>
      <p:sp>
        <p:nvSpPr>
          <p:cNvPr id="54" name="TextBox 53">
            <a:extLst>
              <a:ext uri="{FF2B5EF4-FFF2-40B4-BE49-F238E27FC236}">
                <a16:creationId xmlns:a16="http://schemas.microsoft.com/office/drawing/2014/main" id="{3CF58798-ED4E-41BF-AF07-EB7397998442}"/>
              </a:ext>
            </a:extLst>
          </p:cNvPr>
          <p:cNvSpPr txBox="1"/>
          <p:nvPr/>
        </p:nvSpPr>
        <p:spPr>
          <a:xfrm>
            <a:off x="3175574" y="4499296"/>
            <a:ext cx="315792"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algn="ctr" defTabSz="584200" hangingPunct="0">
              <a:defRPr/>
            </a:pPr>
            <a:r>
              <a:rPr lang="en-US" sz="900" b="1" kern="0" dirty="0">
                <a:solidFill>
                  <a:srgbClr val="000000"/>
                </a:solidFill>
                <a:latin typeface="Helvetica Light"/>
                <a:sym typeface="Helvetica Light"/>
              </a:rPr>
              <a:t>APP</a:t>
            </a:r>
          </a:p>
        </p:txBody>
      </p:sp>
      <p:sp>
        <p:nvSpPr>
          <p:cNvPr id="55" name="TextBox 54">
            <a:extLst>
              <a:ext uri="{FF2B5EF4-FFF2-40B4-BE49-F238E27FC236}">
                <a16:creationId xmlns:a16="http://schemas.microsoft.com/office/drawing/2014/main" id="{99543C52-34A2-4CCC-B802-015F93352914}"/>
              </a:ext>
            </a:extLst>
          </p:cNvPr>
          <p:cNvSpPr txBox="1"/>
          <p:nvPr/>
        </p:nvSpPr>
        <p:spPr>
          <a:xfrm>
            <a:off x="3183842" y="4774375"/>
            <a:ext cx="283731"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algn="ctr" defTabSz="584200" hangingPunct="0">
              <a:defRPr/>
            </a:pPr>
            <a:r>
              <a:rPr lang="en-US" sz="900" b="1" kern="0" dirty="0">
                <a:solidFill>
                  <a:srgbClr val="000000"/>
                </a:solidFill>
                <a:latin typeface="Helvetica Light"/>
                <a:sym typeface="Helvetica Light"/>
              </a:rPr>
              <a:t>HW</a:t>
            </a:r>
          </a:p>
        </p:txBody>
      </p:sp>
      <p:sp>
        <p:nvSpPr>
          <p:cNvPr id="56" name="TextBox 55">
            <a:extLst>
              <a:ext uri="{FF2B5EF4-FFF2-40B4-BE49-F238E27FC236}">
                <a16:creationId xmlns:a16="http://schemas.microsoft.com/office/drawing/2014/main" id="{147C5C75-157D-4775-BAFE-88FA45E648CF}"/>
              </a:ext>
            </a:extLst>
          </p:cNvPr>
          <p:cNvSpPr txBox="1"/>
          <p:nvPr/>
        </p:nvSpPr>
        <p:spPr>
          <a:xfrm>
            <a:off x="3216875" y="5514023"/>
            <a:ext cx="2325958"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algn="ctr" defTabSz="584200" hangingPunct="0">
              <a:defRPr/>
            </a:pPr>
            <a:r>
              <a:rPr lang="en-US" sz="900" b="1" kern="0" dirty="0">
                <a:solidFill>
                  <a:srgbClr val="000000"/>
                </a:solidFill>
                <a:latin typeface="Helvetica Light"/>
                <a:sym typeface="Helvetica Light"/>
              </a:rPr>
              <a:t>RNIC Memory Registration Response Handle</a:t>
            </a:r>
          </a:p>
        </p:txBody>
      </p:sp>
      <p:sp>
        <p:nvSpPr>
          <p:cNvPr id="57" name="TextBox 56">
            <a:extLst>
              <a:ext uri="{FF2B5EF4-FFF2-40B4-BE49-F238E27FC236}">
                <a16:creationId xmlns:a16="http://schemas.microsoft.com/office/drawing/2014/main" id="{49D3A88F-2339-4C3C-B41A-17A750F3BB1A}"/>
              </a:ext>
            </a:extLst>
          </p:cNvPr>
          <p:cNvSpPr txBox="1"/>
          <p:nvPr/>
        </p:nvSpPr>
        <p:spPr>
          <a:xfrm>
            <a:off x="3222346" y="5066324"/>
            <a:ext cx="1601400"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algn="ctr" defTabSz="584200" hangingPunct="0">
              <a:defRPr/>
            </a:pPr>
            <a:r>
              <a:rPr lang="en-US" sz="900" b="1" kern="0" dirty="0">
                <a:solidFill>
                  <a:srgbClr val="000000"/>
                </a:solidFill>
                <a:latin typeface="Helvetica Light"/>
                <a:sym typeface="Helvetica Light"/>
              </a:rPr>
              <a:t>Application Memory Allocation</a:t>
            </a:r>
          </a:p>
        </p:txBody>
      </p:sp>
      <p:sp>
        <p:nvSpPr>
          <p:cNvPr id="58" name="TextBox 57">
            <a:extLst>
              <a:ext uri="{FF2B5EF4-FFF2-40B4-BE49-F238E27FC236}">
                <a16:creationId xmlns:a16="http://schemas.microsoft.com/office/drawing/2014/main" id="{EF6FAACC-86BC-423E-A868-56F138EAF3B8}"/>
              </a:ext>
            </a:extLst>
          </p:cNvPr>
          <p:cNvSpPr txBox="1"/>
          <p:nvPr/>
        </p:nvSpPr>
        <p:spPr>
          <a:xfrm>
            <a:off x="7708752" y="2544729"/>
            <a:ext cx="3504588" cy="948978"/>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defTabSz="584200" hangingPunct="0">
              <a:defRPr/>
            </a:pPr>
            <a:r>
              <a:rPr lang="en-US" sz="1100" b="1" kern="0" dirty="0">
                <a:solidFill>
                  <a:srgbClr val="000000"/>
                </a:solidFill>
                <a:latin typeface="Helvetica Light"/>
                <a:sym typeface="Helvetica Light"/>
              </a:rPr>
              <a:t>Registering memory with Responder HCA:</a:t>
            </a:r>
            <a:br>
              <a:rPr lang="en-US" sz="1100" b="1" kern="0" dirty="0">
                <a:solidFill>
                  <a:srgbClr val="000000"/>
                </a:solidFill>
                <a:latin typeface="Helvetica Light"/>
                <a:sym typeface="Helvetica Light"/>
              </a:rPr>
            </a:br>
            <a:r>
              <a:rPr lang="en-US" sz="1100" b="1" kern="0" dirty="0">
                <a:solidFill>
                  <a:srgbClr val="000000"/>
                </a:solidFill>
                <a:latin typeface="Helvetica Light"/>
                <a:sym typeface="Helvetica Light"/>
              </a:rPr>
              <a:t>-Address</a:t>
            </a:r>
          </a:p>
          <a:p>
            <a:pPr defTabSz="584200" hangingPunct="0">
              <a:defRPr/>
            </a:pPr>
            <a:r>
              <a:rPr lang="en-US" sz="1100" b="1" kern="0" dirty="0">
                <a:solidFill>
                  <a:srgbClr val="000000"/>
                </a:solidFill>
                <a:latin typeface="Helvetica Light"/>
                <a:sym typeface="Helvetica Light"/>
              </a:rPr>
              <a:t>-Length</a:t>
            </a:r>
          </a:p>
          <a:p>
            <a:pPr defTabSz="584200" hangingPunct="0">
              <a:defRPr/>
            </a:pPr>
            <a:r>
              <a:rPr lang="en-US" sz="1100" b="1" kern="0" dirty="0">
                <a:solidFill>
                  <a:srgbClr val="000000"/>
                </a:solidFill>
                <a:latin typeface="Helvetica Light"/>
                <a:sym typeface="Helvetica Light"/>
              </a:rPr>
              <a:t>-PMEM – Used for GV/PMEM FLUSH selector</a:t>
            </a:r>
            <a:br>
              <a:rPr lang="en-US" sz="1100" b="1" kern="0" dirty="0">
                <a:solidFill>
                  <a:srgbClr val="000000"/>
                </a:solidFill>
                <a:latin typeface="Helvetica Light"/>
                <a:sym typeface="Helvetica Light"/>
              </a:rPr>
            </a:br>
            <a:r>
              <a:rPr lang="en-US" sz="1100" b="1" kern="0" dirty="0">
                <a:solidFill>
                  <a:srgbClr val="000000"/>
                </a:solidFill>
                <a:latin typeface="Helvetica Light"/>
                <a:sym typeface="Helvetica Light"/>
              </a:rPr>
              <a:t>-FLUSHABLE – Indicates FLUSH of the region is allowed</a:t>
            </a:r>
          </a:p>
        </p:txBody>
      </p:sp>
      <p:sp>
        <p:nvSpPr>
          <p:cNvPr id="59" name="Arrow: Down 58">
            <a:extLst>
              <a:ext uri="{FF2B5EF4-FFF2-40B4-BE49-F238E27FC236}">
                <a16:creationId xmlns:a16="http://schemas.microsoft.com/office/drawing/2014/main" id="{A260C7A7-BC78-41FF-8873-1FF1EB6EB1DB}"/>
              </a:ext>
            </a:extLst>
          </p:cNvPr>
          <p:cNvSpPr/>
          <p:nvPr/>
        </p:nvSpPr>
        <p:spPr>
          <a:xfrm rot="16200000">
            <a:off x="2909076" y="5688564"/>
            <a:ext cx="238873" cy="368024"/>
          </a:xfrm>
          <a:prstGeom prst="downArrow">
            <a:avLst/>
          </a:prstGeom>
          <a:solidFill>
            <a:srgbClr val="92D050"/>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endParaRPr lang="en-US" sz="1600" kern="0">
              <a:solidFill>
                <a:srgbClr val="FFFFFF"/>
              </a:solidFill>
              <a:latin typeface="Helvetica Light"/>
              <a:sym typeface="Helvetica Light"/>
            </a:endParaRPr>
          </a:p>
        </p:txBody>
      </p:sp>
      <p:sp>
        <p:nvSpPr>
          <p:cNvPr id="60" name="Arrow: Down 59">
            <a:extLst>
              <a:ext uri="{FF2B5EF4-FFF2-40B4-BE49-F238E27FC236}">
                <a16:creationId xmlns:a16="http://schemas.microsoft.com/office/drawing/2014/main" id="{5E59A48B-A9E0-46D7-BF1D-5E8B78625B85}"/>
              </a:ext>
            </a:extLst>
          </p:cNvPr>
          <p:cNvSpPr/>
          <p:nvPr/>
        </p:nvSpPr>
        <p:spPr>
          <a:xfrm rot="16200000">
            <a:off x="2918123" y="5216587"/>
            <a:ext cx="241092" cy="368026"/>
          </a:xfrm>
          <a:prstGeom prst="downArrow">
            <a:avLst/>
          </a:prstGeom>
          <a:solidFill>
            <a:srgbClr val="D5FFE2"/>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endParaRPr lang="en-US" sz="1600" kern="0">
              <a:solidFill>
                <a:srgbClr val="FFFFFF"/>
              </a:solidFill>
              <a:latin typeface="Helvetica Light"/>
              <a:sym typeface="Helvetica Light"/>
            </a:endParaRPr>
          </a:p>
        </p:txBody>
      </p:sp>
      <p:sp>
        <p:nvSpPr>
          <p:cNvPr id="61" name="TextBox 60">
            <a:extLst>
              <a:ext uri="{FF2B5EF4-FFF2-40B4-BE49-F238E27FC236}">
                <a16:creationId xmlns:a16="http://schemas.microsoft.com/office/drawing/2014/main" id="{A1610BC6-4C39-4FD0-9E31-09F8E89F3D01}"/>
              </a:ext>
            </a:extLst>
          </p:cNvPr>
          <p:cNvSpPr txBox="1"/>
          <p:nvPr/>
        </p:nvSpPr>
        <p:spPr>
          <a:xfrm>
            <a:off x="3207031" y="5760620"/>
            <a:ext cx="2252220"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algn="ctr" defTabSz="584200" hangingPunct="0">
              <a:defRPr/>
            </a:pPr>
            <a:r>
              <a:rPr lang="en-US" sz="900" b="1" kern="0" dirty="0">
                <a:solidFill>
                  <a:srgbClr val="000000"/>
                </a:solidFill>
                <a:latin typeface="Helvetica Light"/>
                <a:sym typeface="Helvetica Light"/>
              </a:rPr>
              <a:t>Memory Handle shared with Requestor app</a:t>
            </a:r>
          </a:p>
        </p:txBody>
      </p:sp>
      <p:sp>
        <p:nvSpPr>
          <p:cNvPr id="62" name="TextBox 61">
            <a:extLst>
              <a:ext uri="{FF2B5EF4-FFF2-40B4-BE49-F238E27FC236}">
                <a16:creationId xmlns:a16="http://schemas.microsoft.com/office/drawing/2014/main" id="{D5181EC2-9434-45CC-9FA7-3142E427598D}"/>
              </a:ext>
            </a:extLst>
          </p:cNvPr>
          <p:cNvSpPr txBox="1"/>
          <p:nvPr/>
        </p:nvSpPr>
        <p:spPr>
          <a:xfrm>
            <a:off x="3222277" y="5289984"/>
            <a:ext cx="1420262"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algn="ctr" defTabSz="584200" hangingPunct="0">
              <a:defRPr/>
            </a:pPr>
            <a:r>
              <a:rPr lang="en-US" sz="900" b="1" kern="0" dirty="0">
                <a:solidFill>
                  <a:srgbClr val="000000"/>
                </a:solidFill>
                <a:latin typeface="Helvetica Light"/>
                <a:sym typeface="Helvetica Light"/>
              </a:rPr>
              <a:t>RNIC Memory Registration</a:t>
            </a:r>
          </a:p>
        </p:txBody>
      </p:sp>
      <p:sp>
        <p:nvSpPr>
          <p:cNvPr id="63" name="Rectangle 62">
            <a:extLst>
              <a:ext uri="{FF2B5EF4-FFF2-40B4-BE49-F238E27FC236}">
                <a16:creationId xmlns:a16="http://schemas.microsoft.com/office/drawing/2014/main" id="{092281A7-0CD5-4D83-8B9D-E2A4073E31D1}"/>
              </a:ext>
            </a:extLst>
          </p:cNvPr>
          <p:cNvSpPr/>
          <p:nvPr/>
        </p:nvSpPr>
        <p:spPr>
          <a:xfrm>
            <a:off x="6440704" y="2919405"/>
            <a:ext cx="849855" cy="471924"/>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r>
              <a:rPr lang="en-US" sz="1200" kern="0" dirty="0">
                <a:solidFill>
                  <a:srgbClr val="000000"/>
                </a:solidFill>
                <a:latin typeface="Helvetica Light"/>
                <a:sym typeface="Helvetica Light"/>
              </a:rPr>
              <a:t>Application</a:t>
            </a:r>
          </a:p>
          <a:p>
            <a:pPr algn="ctr" defTabSz="584200" hangingPunct="0">
              <a:defRPr/>
            </a:pPr>
            <a:endParaRPr lang="en-US" sz="1200" kern="0" dirty="0">
              <a:solidFill>
                <a:srgbClr val="000000"/>
              </a:solidFill>
              <a:latin typeface="Helvetica Light"/>
              <a:sym typeface="Helvetica Light"/>
            </a:endParaRPr>
          </a:p>
        </p:txBody>
      </p:sp>
      <p:sp>
        <p:nvSpPr>
          <p:cNvPr id="64" name="Rectangle 63">
            <a:extLst>
              <a:ext uri="{FF2B5EF4-FFF2-40B4-BE49-F238E27FC236}">
                <a16:creationId xmlns:a16="http://schemas.microsoft.com/office/drawing/2014/main" id="{E925CFC6-D7DB-44EA-B6C0-44D6C4D1DC8F}"/>
              </a:ext>
            </a:extLst>
          </p:cNvPr>
          <p:cNvSpPr/>
          <p:nvPr/>
        </p:nvSpPr>
        <p:spPr>
          <a:xfrm>
            <a:off x="5702286" y="3185251"/>
            <a:ext cx="537651" cy="287258"/>
          </a:xfrm>
          <a:prstGeom prst="rect">
            <a:avLst/>
          </a:prstGeom>
          <a:solidFill>
            <a:sysClr val="window" lastClr="FFFFFF">
              <a:lumMod val="85000"/>
            </a:sys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Helvetica Light"/>
                <a:sym typeface="Helvetica Light"/>
              </a:rPr>
              <a:t>Buffer</a:t>
            </a:r>
          </a:p>
        </p:txBody>
      </p:sp>
      <p:sp>
        <p:nvSpPr>
          <p:cNvPr id="65" name="Rectangle 64">
            <a:extLst>
              <a:ext uri="{FF2B5EF4-FFF2-40B4-BE49-F238E27FC236}">
                <a16:creationId xmlns:a16="http://schemas.microsoft.com/office/drawing/2014/main" id="{2759EE11-8616-4529-8607-E2ED7C0828BC}"/>
              </a:ext>
            </a:extLst>
          </p:cNvPr>
          <p:cNvSpPr/>
          <p:nvPr/>
        </p:nvSpPr>
        <p:spPr>
          <a:xfrm>
            <a:off x="4838431" y="3239164"/>
            <a:ext cx="549508" cy="471924"/>
          </a:xfrm>
          <a:prstGeom prst="rect">
            <a:avLst/>
          </a:prstGeom>
          <a:solidFill>
            <a:sysClr val="window" lastClr="FFFFFF">
              <a:lumMod val="85000"/>
            </a:sys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Helvetica Light"/>
                <a:sym typeface="Helvetica Light"/>
              </a:rPr>
              <a:t>TPT:</a:t>
            </a:r>
            <a:br>
              <a:rPr kumimoji="0" lang="en-US" sz="900" b="1" i="0" u="none" strike="noStrike" kern="0" cap="none" spc="0" normalizeH="0" baseline="0" noProof="0" dirty="0">
                <a:ln>
                  <a:noFill/>
                </a:ln>
                <a:solidFill>
                  <a:prstClr val="black"/>
                </a:solidFill>
                <a:effectLst/>
                <a:uLnTx/>
                <a:uFillTx/>
                <a:latin typeface="Helvetica Light"/>
                <a:sym typeface="Helvetica Light"/>
              </a:rPr>
            </a:br>
            <a:r>
              <a:rPr kumimoji="0" lang="en-US" sz="600" b="1" i="0" u="none" strike="noStrike" kern="0" cap="none" spc="0" normalizeH="0" baseline="0" noProof="0" dirty="0">
                <a:ln>
                  <a:noFill/>
                </a:ln>
                <a:solidFill>
                  <a:prstClr val="black"/>
                </a:solidFill>
                <a:effectLst/>
                <a:uLnTx/>
                <a:uFillTx/>
                <a:latin typeface="Helvetica Light"/>
                <a:sym typeface="Helvetica Light"/>
              </a:rPr>
              <a:t>Handle:</a:t>
            </a:r>
            <a:br>
              <a:rPr kumimoji="0" lang="en-US" sz="600" b="1" i="0" u="none" strike="noStrike" kern="0" cap="none" spc="0" normalizeH="0" baseline="0" noProof="0" dirty="0">
                <a:ln>
                  <a:noFill/>
                </a:ln>
                <a:solidFill>
                  <a:prstClr val="black"/>
                </a:solidFill>
                <a:effectLst/>
                <a:uLnTx/>
                <a:uFillTx/>
                <a:latin typeface="Helvetica Light"/>
                <a:sym typeface="Helvetica Light"/>
              </a:rPr>
            </a:br>
            <a:r>
              <a:rPr kumimoji="0" lang="en-US" sz="600" b="1" i="0" u="none" strike="noStrike" kern="0" cap="none" spc="0" normalizeH="0" baseline="0" noProof="0" dirty="0">
                <a:ln>
                  <a:noFill/>
                </a:ln>
                <a:solidFill>
                  <a:prstClr val="black"/>
                </a:solidFill>
                <a:effectLst/>
                <a:uLnTx/>
                <a:uFillTx/>
                <a:latin typeface="Helvetica Light"/>
                <a:sym typeface="Helvetica Light"/>
              </a:rPr>
              <a:t>PMEM, FLUSHABLE</a:t>
            </a:r>
            <a:endParaRPr kumimoji="0" lang="en-US" sz="900" b="1" i="0" u="none" strike="noStrike" kern="0" cap="none" spc="0" normalizeH="0" baseline="0" noProof="0" dirty="0">
              <a:ln>
                <a:noFill/>
              </a:ln>
              <a:solidFill>
                <a:prstClr val="black"/>
              </a:solidFill>
              <a:effectLst/>
              <a:uLnTx/>
              <a:uFillTx/>
              <a:latin typeface="Helvetica Light"/>
              <a:sym typeface="Helvetica Light"/>
            </a:endParaRPr>
          </a:p>
        </p:txBody>
      </p:sp>
      <p:sp>
        <p:nvSpPr>
          <p:cNvPr id="66" name="TextBox 65">
            <a:extLst>
              <a:ext uri="{FF2B5EF4-FFF2-40B4-BE49-F238E27FC236}">
                <a16:creationId xmlns:a16="http://schemas.microsoft.com/office/drawing/2014/main" id="{ADABF624-0CFC-4D03-9A5A-AAC3C16ABCA8}"/>
              </a:ext>
            </a:extLst>
          </p:cNvPr>
          <p:cNvSpPr txBox="1"/>
          <p:nvPr/>
        </p:nvSpPr>
        <p:spPr>
          <a:xfrm>
            <a:off x="7691043" y="3881262"/>
            <a:ext cx="2558408" cy="44114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defTabSz="584200" hangingPunct="0">
              <a:defRPr/>
            </a:pPr>
            <a:r>
              <a:rPr lang="en-US" sz="1100" b="1" kern="0" dirty="0">
                <a:solidFill>
                  <a:srgbClr val="000000"/>
                </a:solidFill>
                <a:latin typeface="Helvetica Light"/>
                <a:sym typeface="Helvetica Light"/>
              </a:rPr>
              <a:t>Handle for memory registration made available to Requestor application</a:t>
            </a:r>
          </a:p>
        </p:txBody>
      </p:sp>
      <p:sp>
        <p:nvSpPr>
          <p:cNvPr id="67" name="TextBox 66">
            <a:extLst>
              <a:ext uri="{FF2B5EF4-FFF2-40B4-BE49-F238E27FC236}">
                <a16:creationId xmlns:a16="http://schemas.microsoft.com/office/drawing/2014/main" id="{5EFBE695-8837-4E6B-A796-E78FA5398688}"/>
              </a:ext>
            </a:extLst>
          </p:cNvPr>
          <p:cNvSpPr txBox="1"/>
          <p:nvPr/>
        </p:nvSpPr>
        <p:spPr>
          <a:xfrm>
            <a:off x="1210520" y="3800365"/>
            <a:ext cx="2558408" cy="34881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r>
              <a:rPr lang="en-US" sz="1600" kern="0" dirty="0">
                <a:solidFill>
                  <a:srgbClr val="000000"/>
                </a:solidFill>
                <a:latin typeface="Helvetica Light"/>
                <a:sym typeface="Helvetica Light"/>
              </a:rPr>
              <a:t>Requestor System</a:t>
            </a:r>
          </a:p>
        </p:txBody>
      </p:sp>
      <p:sp>
        <p:nvSpPr>
          <p:cNvPr id="68" name="TextBox 67">
            <a:extLst>
              <a:ext uri="{FF2B5EF4-FFF2-40B4-BE49-F238E27FC236}">
                <a16:creationId xmlns:a16="http://schemas.microsoft.com/office/drawing/2014/main" id="{E6B336FC-92EF-4623-924A-9A1C55956FCC}"/>
              </a:ext>
            </a:extLst>
          </p:cNvPr>
          <p:cNvSpPr txBox="1"/>
          <p:nvPr/>
        </p:nvSpPr>
        <p:spPr>
          <a:xfrm>
            <a:off x="4675544" y="3823599"/>
            <a:ext cx="2558408" cy="34881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r>
              <a:rPr lang="en-US" sz="1600" kern="0" dirty="0">
                <a:solidFill>
                  <a:srgbClr val="000000"/>
                </a:solidFill>
                <a:latin typeface="Helvetica Light"/>
                <a:sym typeface="Helvetica Light"/>
              </a:rPr>
              <a:t>Responder System</a:t>
            </a:r>
          </a:p>
        </p:txBody>
      </p:sp>
      <p:sp>
        <p:nvSpPr>
          <p:cNvPr id="69" name="Arrow: Down 68">
            <a:extLst>
              <a:ext uri="{FF2B5EF4-FFF2-40B4-BE49-F238E27FC236}">
                <a16:creationId xmlns:a16="http://schemas.microsoft.com/office/drawing/2014/main" id="{B7180224-2A1B-45FC-91C2-91AC6F170E64}"/>
              </a:ext>
            </a:extLst>
          </p:cNvPr>
          <p:cNvSpPr/>
          <p:nvPr/>
        </p:nvSpPr>
        <p:spPr>
          <a:xfrm rot="16200000" flipV="1">
            <a:off x="6245226" y="3161600"/>
            <a:ext cx="212975" cy="304739"/>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endParaRPr lang="en-US" kern="0">
              <a:solidFill>
                <a:srgbClr val="FFFFFF"/>
              </a:solidFill>
              <a:latin typeface="Helvetica Light"/>
              <a:sym typeface="Helvetica Light"/>
            </a:endParaRPr>
          </a:p>
        </p:txBody>
      </p:sp>
      <p:sp>
        <p:nvSpPr>
          <p:cNvPr id="70" name="Arrow: Down 69">
            <a:extLst>
              <a:ext uri="{FF2B5EF4-FFF2-40B4-BE49-F238E27FC236}">
                <a16:creationId xmlns:a16="http://schemas.microsoft.com/office/drawing/2014/main" id="{13549870-D38D-4056-9082-5002060041BD}"/>
              </a:ext>
            </a:extLst>
          </p:cNvPr>
          <p:cNvSpPr/>
          <p:nvPr/>
        </p:nvSpPr>
        <p:spPr>
          <a:xfrm rot="16200000" flipV="1">
            <a:off x="5782326" y="2709585"/>
            <a:ext cx="216542" cy="1205200"/>
          </a:xfrm>
          <a:prstGeom prst="downArrow">
            <a:avLst/>
          </a:prstGeom>
          <a:solidFill>
            <a:srgbClr val="D5FFE2"/>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algn="ctr" defTabSz="584200" hangingPunct="0">
              <a:defRPr/>
            </a:pPr>
            <a:endParaRPr lang="en-US" kern="0">
              <a:solidFill>
                <a:srgbClr val="FFFFFF"/>
              </a:solidFill>
              <a:latin typeface="Helvetica Light"/>
              <a:sym typeface="Helvetica Light"/>
            </a:endParaRPr>
          </a:p>
        </p:txBody>
      </p:sp>
      <p:sp>
        <p:nvSpPr>
          <p:cNvPr id="71" name="Arrow: Down 70">
            <a:extLst>
              <a:ext uri="{FF2B5EF4-FFF2-40B4-BE49-F238E27FC236}">
                <a16:creationId xmlns:a16="http://schemas.microsoft.com/office/drawing/2014/main" id="{7DABDB30-CCF7-4576-A535-413676FE11D8}"/>
              </a:ext>
            </a:extLst>
          </p:cNvPr>
          <p:cNvSpPr/>
          <p:nvPr/>
        </p:nvSpPr>
        <p:spPr>
          <a:xfrm rot="16200000">
            <a:off x="5804379" y="2476978"/>
            <a:ext cx="223859" cy="1175550"/>
          </a:xfrm>
          <a:prstGeom prst="downArrow">
            <a:avLst/>
          </a:prstGeom>
          <a:solidFill>
            <a:srgbClr val="FFA300">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Light"/>
              <a:sym typeface="Helvetica Light"/>
            </a:endParaRPr>
          </a:p>
        </p:txBody>
      </p:sp>
      <p:sp>
        <p:nvSpPr>
          <p:cNvPr id="72" name="Arrow: Curved Up 71">
            <a:extLst>
              <a:ext uri="{FF2B5EF4-FFF2-40B4-BE49-F238E27FC236}">
                <a16:creationId xmlns:a16="http://schemas.microsoft.com/office/drawing/2014/main" id="{EC491FBA-C90C-4DB6-9D55-5496E20DD722}"/>
              </a:ext>
            </a:extLst>
          </p:cNvPr>
          <p:cNvSpPr/>
          <p:nvPr/>
        </p:nvSpPr>
        <p:spPr>
          <a:xfrm flipH="1" flipV="1">
            <a:off x="1488852" y="2264207"/>
            <a:ext cx="5464628" cy="665481"/>
          </a:xfrm>
          <a:prstGeom prst="curvedUpArrow">
            <a:avLst>
              <a:gd name="adj1" fmla="val 13928"/>
              <a:gd name="adj2" fmla="val 25352"/>
              <a:gd name="adj3" fmla="val 21499"/>
            </a:avLst>
          </a:prstGeom>
          <a:solidFill>
            <a:srgbClr val="92D05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73" name="TextBox 72">
            <a:extLst>
              <a:ext uri="{FF2B5EF4-FFF2-40B4-BE49-F238E27FC236}">
                <a16:creationId xmlns:a16="http://schemas.microsoft.com/office/drawing/2014/main" id="{034F2F2F-964D-406F-8349-E56C04E01078}"/>
              </a:ext>
            </a:extLst>
          </p:cNvPr>
          <p:cNvSpPr txBox="1"/>
          <p:nvPr/>
        </p:nvSpPr>
        <p:spPr>
          <a:xfrm>
            <a:off x="7708752" y="1790317"/>
            <a:ext cx="1975575" cy="441146"/>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defTabSz="584200" hangingPunct="0">
              <a:defRPr/>
            </a:pPr>
            <a:r>
              <a:rPr lang="en-US" sz="1100" b="1" kern="0" dirty="0">
                <a:solidFill>
                  <a:srgbClr val="000000"/>
                </a:solidFill>
                <a:latin typeface="Helvetica Light"/>
                <a:sym typeface="Helvetica Light"/>
              </a:rPr>
              <a:t>Allocate persistent memory buffer on Responder system</a:t>
            </a:r>
          </a:p>
        </p:txBody>
      </p:sp>
      <p:sp>
        <p:nvSpPr>
          <p:cNvPr id="74" name="TextBox 73">
            <a:extLst>
              <a:ext uri="{FF2B5EF4-FFF2-40B4-BE49-F238E27FC236}">
                <a16:creationId xmlns:a16="http://schemas.microsoft.com/office/drawing/2014/main" id="{E9213525-E620-44EC-BF63-D3A34072DC03}"/>
              </a:ext>
            </a:extLst>
          </p:cNvPr>
          <p:cNvSpPr txBox="1"/>
          <p:nvPr/>
        </p:nvSpPr>
        <p:spPr>
          <a:xfrm>
            <a:off x="4124796" y="2006403"/>
            <a:ext cx="453649"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algn="ctr" defTabSz="584200" hangingPunct="0">
              <a:defRPr/>
            </a:pPr>
            <a:r>
              <a:rPr lang="en-US" sz="900" b="1" kern="0" dirty="0">
                <a:solidFill>
                  <a:srgbClr val="000000"/>
                </a:solidFill>
                <a:latin typeface="Helvetica Light"/>
                <a:sym typeface="Helvetica Light"/>
              </a:rPr>
              <a:t>Handle</a:t>
            </a:r>
          </a:p>
        </p:txBody>
      </p:sp>
    </p:spTree>
    <p:extLst>
      <p:ext uri="{BB962C8B-B14F-4D97-AF65-F5344CB8AC3E}">
        <p14:creationId xmlns:p14="http://schemas.microsoft.com/office/powerpoint/2010/main" val="371053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6" grpId="0"/>
      <p:bldP spid="57" grpId="0"/>
      <p:bldP spid="58" grpId="0"/>
      <p:bldP spid="59" grpId="0" animBg="1"/>
      <p:bldP spid="60" grpId="0" animBg="1"/>
      <p:bldP spid="61" grpId="0"/>
      <p:bldP spid="62" grpId="0"/>
      <p:bldP spid="64" grpId="0" animBg="1"/>
      <p:bldP spid="65" grpId="0" animBg="1"/>
      <p:bldP spid="66" grpId="0"/>
      <p:bldP spid="69" grpId="0" animBg="1"/>
      <p:bldP spid="70" grpId="0" animBg="1"/>
      <p:bldP spid="71" grpId="0" animBg="1"/>
      <p:bldP spid="72" grpId="0" animBg="1"/>
      <p:bldP spid="73"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 update overview</a:t>
            </a:r>
          </a:p>
        </p:txBody>
      </p:sp>
      <p:sp>
        <p:nvSpPr>
          <p:cNvPr id="3" name="Content Placeholder 2"/>
          <p:cNvSpPr>
            <a:spLocks noGrp="1"/>
          </p:cNvSpPr>
          <p:nvPr>
            <p:ph idx="1"/>
          </p:nvPr>
        </p:nvSpPr>
        <p:spPr>
          <a:xfrm>
            <a:off x="254977" y="1493104"/>
            <a:ext cx="8899781" cy="4999770"/>
          </a:xfrm>
        </p:spPr>
        <p:txBody>
          <a:bodyPr>
            <a:normAutofit fontScale="92500" lnSpcReduction="20000"/>
          </a:bodyPr>
          <a:lstStyle/>
          <a:p>
            <a:r>
              <a:rPr lang="en-US" dirty="0"/>
              <a:t>Volume 1, Release 1.5, published August 6, 2021</a:t>
            </a:r>
          </a:p>
          <a:p>
            <a:r>
              <a:rPr lang="en-US" dirty="0"/>
              <a:t>The specification defines InfiniBand and RoCE</a:t>
            </a:r>
          </a:p>
          <a:p>
            <a:r>
              <a:rPr lang="en-US" dirty="0"/>
              <a:t>Available to IBTA Members</a:t>
            </a:r>
          </a:p>
          <a:p>
            <a:endParaRPr lang="en-US" dirty="0"/>
          </a:p>
          <a:p>
            <a:r>
              <a:rPr lang="en-US" dirty="0"/>
              <a:t>2038 pages</a:t>
            </a:r>
          </a:p>
          <a:p>
            <a:r>
              <a:rPr lang="en-US" dirty="0"/>
              <a:t>22 issues addressed</a:t>
            </a:r>
          </a:p>
          <a:p>
            <a:r>
              <a:rPr lang="en-US" dirty="0"/>
              <a:t>57 new sections/features added</a:t>
            </a:r>
          </a:p>
          <a:p>
            <a:endParaRPr lang="en-US" dirty="0"/>
          </a:p>
          <a:p>
            <a:r>
              <a:rPr lang="en-US" dirty="0"/>
              <a:t>InfiniBand NDR speeds</a:t>
            </a:r>
          </a:p>
          <a:p>
            <a:r>
              <a:rPr lang="en-US" dirty="0"/>
              <a:t>QoS and bandwidth enhancements</a:t>
            </a:r>
          </a:p>
          <a:p>
            <a:r>
              <a:rPr lang="en-US" dirty="0"/>
              <a:t>Virtualization section updated</a:t>
            </a:r>
          </a:p>
          <a:p>
            <a:r>
              <a:rPr lang="en-US" dirty="0"/>
              <a:t>Memory Placement Extensions </a:t>
            </a:r>
          </a:p>
          <a:p>
            <a:endParaRPr lang="en-US" dirty="0"/>
          </a:p>
          <a:p>
            <a:pPr marL="0" indent="0">
              <a:buNone/>
            </a:pPr>
            <a:endParaRPr lang="en-US" dirty="0"/>
          </a:p>
          <a:p>
            <a:pPr lvl="2"/>
            <a:endParaRPr lang="en-US" dirty="0"/>
          </a:p>
        </p:txBody>
      </p:sp>
    </p:spTree>
    <p:extLst>
      <p:ext uri="{BB962C8B-B14F-4D97-AF65-F5344CB8AC3E}">
        <p14:creationId xmlns:p14="http://schemas.microsoft.com/office/powerpoint/2010/main" val="242008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A7B6E94-3D98-475F-9257-6D87CA3B6FF8}"/>
              </a:ext>
            </a:extLst>
          </p:cNvPr>
          <p:cNvSpPr/>
          <p:nvPr/>
        </p:nvSpPr>
        <p:spPr>
          <a:xfrm>
            <a:off x="6442859" y="2856135"/>
            <a:ext cx="500409" cy="410369"/>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Helvetica Light"/>
                <a:sym typeface="Helvetica Light"/>
              </a:rPr>
              <a:t>GV POINT</a:t>
            </a:r>
          </a:p>
        </p:txBody>
      </p:sp>
      <p:sp>
        <p:nvSpPr>
          <p:cNvPr id="56" name="Rectangle 55">
            <a:extLst>
              <a:ext uri="{FF2B5EF4-FFF2-40B4-BE49-F238E27FC236}">
                <a16:creationId xmlns:a16="http://schemas.microsoft.com/office/drawing/2014/main" id="{0DEF530C-241B-4D3E-9AE0-B95250348574}"/>
              </a:ext>
            </a:extLst>
          </p:cNvPr>
          <p:cNvSpPr/>
          <p:nvPr/>
        </p:nvSpPr>
        <p:spPr>
          <a:xfrm>
            <a:off x="6442859" y="4233778"/>
            <a:ext cx="500409" cy="410369"/>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Helvetica Light"/>
                <a:sym typeface="Helvetica Light"/>
              </a:rPr>
              <a:t>GV POINT</a:t>
            </a:r>
          </a:p>
        </p:txBody>
      </p:sp>
      <p:sp>
        <p:nvSpPr>
          <p:cNvPr id="2" name="Title 1"/>
          <p:cNvSpPr>
            <a:spLocks noGrp="1"/>
          </p:cNvSpPr>
          <p:nvPr>
            <p:ph type="title"/>
          </p:nvPr>
        </p:nvSpPr>
        <p:spPr/>
        <p:txBody>
          <a:bodyPr/>
          <a:lstStyle/>
          <a:p>
            <a:r>
              <a:rPr lang="en-US" dirty="0"/>
              <a:t>Memory Placement Extensions</a:t>
            </a:r>
          </a:p>
        </p:txBody>
      </p:sp>
      <p:sp>
        <p:nvSpPr>
          <p:cNvPr id="3" name="Content Placeholder 2"/>
          <p:cNvSpPr>
            <a:spLocks noGrp="1"/>
          </p:cNvSpPr>
          <p:nvPr>
            <p:ph idx="1"/>
          </p:nvPr>
        </p:nvSpPr>
        <p:spPr>
          <a:xfrm>
            <a:off x="758952" y="1207008"/>
            <a:ext cx="10667825" cy="515356"/>
          </a:xfrm>
        </p:spPr>
        <p:txBody>
          <a:bodyPr>
            <a:normAutofit/>
          </a:bodyPr>
          <a:lstStyle/>
          <a:p>
            <a:r>
              <a:rPr lang="en-US" dirty="0"/>
              <a:t>FLUSH to Global Visibility (GV)</a:t>
            </a:r>
            <a:endParaRPr lang="en-US" sz="2400" dirty="0"/>
          </a:p>
          <a:p>
            <a:pPr marL="0" indent="0">
              <a:buNone/>
            </a:pPr>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20</a:t>
            </a:fld>
            <a:endParaRPr lang="en-US" dirty="0"/>
          </a:p>
        </p:txBody>
      </p:sp>
      <p:sp>
        <p:nvSpPr>
          <p:cNvPr id="40" name="Rectangle: Rounded Corners 39">
            <a:extLst>
              <a:ext uri="{FF2B5EF4-FFF2-40B4-BE49-F238E27FC236}">
                <a16:creationId xmlns:a16="http://schemas.microsoft.com/office/drawing/2014/main" id="{877156B0-96B0-4D60-BA5B-988F1F7D1ADA}"/>
              </a:ext>
            </a:extLst>
          </p:cNvPr>
          <p:cNvSpPr/>
          <p:nvPr/>
        </p:nvSpPr>
        <p:spPr>
          <a:xfrm>
            <a:off x="1933729" y="4110684"/>
            <a:ext cx="2723725" cy="665481"/>
          </a:xfrm>
          <a:prstGeom prst="roundRect">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D3382E7B-0A78-4780-ACE7-548FA5EAB5AF}"/>
              </a:ext>
            </a:extLst>
          </p:cNvPr>
          <p:cNvSpPr/>
          <p:nvPr/>
        </p:nvSpPr>
        <p:spPr>
          <a:xfrm>
            <a:off x="5432406" y="4130021"/>
            <a:ext cx="2450829" cy="665481"/>
          </a:xfrm>
          <a:prstGeom prst="roundRect">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B2E588CA-FE93-41B1-82C7-056CC37600B0}"/>
              </a:ext>
            </a:extLst>
          </p:cNvPr>
          <p:cNvSpPr/>
          <p:nvPr/>
        </p:nvSpPr>
        <p:spPr>
          <a:xfrm>
            <a:off x="5431060" y="2731592"/>
            <a:ext cx="2452176" cy="665481"/>
          </a:xfrm>
          <a:prstGeom prst="roundRect">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32F8CDCB-2DE5-43A5-968B-02DEFDED6923}"/>
              </a:ext>
            </a:extLst>
          </p:cNvPr>
          <p:cNvSpPr/>
          <p:nvPr/>
        </p:nvSpPr>
        <p:spPr>
          <a:xfrm>
            <a:off x="1900722" y="2736907"/>
            <a:ext cx="2764178" cy="687906"/>
          </a:xfrm>
          <a:prstGeom prst="roundRect">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loud 77">
            <a:extLst>
              <a:ext uri="{FF2B5EF4-FFF2-40B4-BE49-F238E27FC236}">
                <a16:creationId xmlns:a16="http://schemas.microsoft.com/office/drawing/2014/main" id="{E74EAD7B-FAF9-483F-BC1A-556427AF9F8F}"/>
              </a:ext>
            </a:extLst>
          </p:cNvPr>
          <p:cNvSpPr/>
          <p:nvPr/>
        </p:nvSpPr>
        <p:spPr>
          <a:xfrm>
            <a:off x="4741755" y="2749216"/>
            <a:ext cx="629488" cy="719122"/>
          </a:xfrm>
          <a:prstGeom prst="cloud">
            <a:avLst/>
          </a:prstGeom>
          <a:solidFill>
            <a:srgbClr val="FFFFFF">
              <a:lumMod val="85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79" name="Rectangle 78">
            <a:extLst>
              <a:ext uri="{FF2B5EF4-FFF2-40B4-BE49-F238E27FC236}">
                <a16:creationId xmlns:a16="http://schemas.microsoft.com/office/drawing/2014/main" id="{D4F9EB10-466C-4887-85F5-1790C8EE86CC}"/>
              </a:ext>
            </a:extLst>
          </p:cNvPr>
          <p:cNvSpPr/>
          <p:nvPr/>
        </p:nvSpPr>
        <p:spPr>
          <a:xfrm>
            <a:off x="1974957" y="2837394"/>
            <a:ext cx="852814" cy="471924"/>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Light"/>
                <a:sym typeface="Helvetica Light"/>
              </a:rPr>
              <a:t>Application</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Light"/>
              <a:sym typeface="Helvetica Light"/>
            </a:endParaRPr>
          </a:p>
        </p:txBody>
      </p:sp>
      <p:sp>
        <p:nvSpPr>
          <p:cNvPr id="80" name="Rectangle 79">
            <a:extLst>
              <a:ext uri="{FF2B5EF4-FFF2-40B4-BE49-F238E27FC236}">
                <a16:creationId xmlns:a16="http://schemas.microsoft.com/office/drawing/2014/main" id="{2F49991A-E026-475B-AAFC-E9D0E7959107}"/>
              </a:ext>
            </a:extLst>
          </p:cNvPr>
          <p:cNvSpPr/>
          <p:nvPr/>
        </p:nvSpPr>
        <p:spPr>
          <a:xfrm>
            <a:off x="3174111" y="2841333"/>
            <a:ext cx="561787"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DRAM</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1" name="Arrow: Down 80">
            <a:extLst>
              <a:ext uri="{FF2B5EF4-FFF2-40B4-BE49-F238E27FC236}">
                <a16:creationId xmlns:a16="http://schemas.microsoft.com/office/drawing/2014/main" id="{B4DC6B4E-2209-4FA8-95A5-BABB55348A3A}"/>
              </a:ext>
            </a:extLst>
          </p:cNvPr>
          <p:cNvSpPr/>
          <p:nvPr/>
        </p:nvSpPr>
        <p:spPr>
          <a:xfrm rot="16200000">
            <a:off x="2901820" y="2773091"/>
            <a:ext cx="217039" cy="430986"/>
          </a:xfrm>
          <a:prstGeom prst="downArrow">
            <a:avLst/>
          </a:prstGeom>
          <a:solidFill>
            <a:schemeClr val="bg1">
              <a:lumMod val="75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2" name="TextBox 81">
            <a:extLst>
              <a:ext uri="{FF2B5EF4-FFF2-40B4-BE49-F238E27FC236}">
                <a16:creationId xmlns:a16="http://schemas.microsoft.com/office/drawing/2014/main" id="{71A5E113-A2C9-45F3-8691-3AF77D0311D6}"/>
              </a:ext>
            </a:extLst>
          </p:cNvPr>
          <p:cNvSpPr txBox="1"/>
          <p:nvPr/>
        </p:nvSpPr>
        <p:spPr>
          <a:xfrm>
            <a:off x="4763704" y="2276958"/>
            <a:ext cx="607539" cy="441146"/>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RDMA</a:t>
            </a:r>
          </a:p>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Network</a:t>
            </a:r>
          </a:p>
        </p:txBody>
      </p:sp>
      <p:sp>
        <p:nvSpPr>
          <p:cNvPr id="83" name="Rectangle 82">
            <a:extLst>
              <a:ext uri="{FF2B5EF4-FFF2-40B4-BE49-F238E27FC236}">
                <a16:creationId xmlns:a16="http://schemas.microsoft.com/office/drawing/2014/main" id="{578C7BE2-4574-44D4-AEAF-815B1F877C58}"/>
              </a:ext>
            </a:extLst>
          </p:cNvPr>
          <p:cNvSpPr/>
          <p:nvPr/>
        </p:nvSpPr>
        <p:spPr>
          <a:xfrm>
            <a:off x="4009210" y="2831048"/>
            <a:ext cx="549977"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4" name="Rectangle 83">
            <a:extLst>
              <a:ext uri="{FF2B5EF4-FFF2-40B4-BE49-F238E27FC236}">
                <a16:creationId xmlns:a16="http://schemas.microsoft.com/office/drawing/2014/main" id="{141E1A1F-9749-4D35-87B5-5D5C5B871127}"/>
              </a:ext>
            </a:extLst>
          </p:cNvPr>
          <p:cNvSpPr/>
          <p:nvPr/>
        </p:nvSpPr>
        <p:spPr>
          <a:xfrm>
            <a:off x="5550376" y="2837235"/>
            <a:ext cx="619554"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5" name="Rectangle 84">
            <a:extLst>
              <a:ext uri="{FF2B5EF4-FFF2-40B4-BE49-F238E27FC236}">
                <a16:creationId xmlns:a16="http://schemas.microsoft.com/office/drawing/2014/main" id="{112CE9A0-60AB-4200-B196-1D43BFF53630}"/>
              </a:ext>
            </a:extLst>
          </p:cNvPr>
          <p:cNvSpPr/>
          <p:nvPr/>
        </p:nvSpPr>
        <p:spPr>
          <a:xfrm>
            <a:off x="7166161" y="2844659"/>
            <a:ext cx="566221"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DRAM</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6" name="Arrow: Down 85">
            <a:extLst>
              <a:ext uri="{FF2B5EF4-FFF2-40B4-BE49-F238E27FC236}">
                <a16:creationId xmlns:a16="http://schemas.microsoft.com/office/drawing/2014/main" id="{31777122-CAB3-455C-98CD-8E0EF0D60E60}"/>
              </a:ext>
            </a:extLst>
          </p:cNvPr>
          <p:cNvSpPr/>
          <p:nvPr/>
        </p:nvSpPr>
        <p:spPr>
          <a:xfrm rot="16200000">
            <a:off x="3313540" y="2212979"/>
            <a:ext cx="232635" cy="1270022"/>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7" name="Arrow: Down 86">
            <a:extLst>
              <a:ext uri="{FF2B5EF4-FFF2-40B4-BE49-F238E27FC236}">
                <a16:creationId xmlns:a16="http://schemas.microsoft.com/office/drawing/2014/main" id="{76D175E9-840F-45C5-91F3-1DAE8FA9353C}"/>
              </a:ext>
            </a:extLst>
          </p:cNvPr>
          <p:cNvSpPr/>
          <p:nvPr/>
        </p:nvSpPr>
        <p:spPr>
          <a:xfrm rot="16200000">
            <a:off x="4933202" y="2410039"/>
            <a:ext cx="255059" cy="1098258"/>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8" name="Arrow: Down 87">
            <a:extLst>
              <a:ext uri="{FF2B5EF4-FFF2-40B4-BE49-F238E27FC236}">
                <a16:creationId xmlns:a16="http://schemas.microsoft.com/office/drawing/2014/main" id="{623BF101-2746-477F-B435-361EC8D0552F}"/>
              </a:ext>
            </a:extLst>
          </p:cNvPr>
          <p:cNvSpPr/>
          <p:nvPr/>
        </p:nvSpPr>
        <p:spPr>
          <a:xfrm rot="16200000">
            <a:off x="6168045" y="2765292"/>
            <a:ext cx="217039" cy="430986"/>
          </a:xfrm>
          <a:prstGeom prst="downArrow">
            <a:avLst/>
          </a:prstGeom>
          <a:solidFill>
            <a:srgbClr val="0365C0">
              <a:lumMod val="60000"/>
              <a:lumOff val="40000"/>
            </a:srgbClr>
          </a:solidFill>
          <a:ln w="19050" cap="flat">
            <a:solidFill>
              <a:schemeClr val="tx1"/>
            </a:solidFill>
            <a:prstDash val="sysDash"/>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9" name="Arrow: Down 88">
            <a:extLst>
              <a:ext uri="{FF2B5EF4-FFF2-40B4-BE49-F238E27FC236}">
                <a16:creationId xmlns:a16="http://schemas.microsoft.com/office/drawing/2014/main" id="{E162B313-4F33-4162-B3AD-79A2D596516B}"/>
              </a:ext>
            </a:extLst>
          </p:cNvPr>
          <p:cNvSpPr/>
          <p:nvPr/>
        </p:nvSpPr>
        <p:spPr>
          <a:xfrm rot="5400000">
            <a:off x="4905638" y="2662352"/>
            <a:ext cx="241238" cy="1098259"/>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90" name="Arrow: Down 89">
            <a:extLst>
              <a:ext uri="{FF2B5EF4-FFF2-40B4-BE49-F238E27FC236}">
                <a16:creationId xmlns:a16="http://schemas.microsoft.com/office/drawing/2014/main" id="{78806454-F59B-4F69-B107-8347388F3465}"/>
              </a:ext>
            </a:extLst>
          </p:cNvPr>
          <p:cNvSpPr/>
          <p:nvPr/>
        </p:nvSpPr>
        <p:spPr>
          <a:xfrm rot="5400000">
            <a:off x="3309760" y="2550640"/>
            <a:ext cx="238691" cy="1298654"/>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91" name="Rectangle 90">
            <a:extLst>
              <a:ext uri="{FF2B5EF4-FFF2-40B4-BE49-F238E27FC236}">
                <a16:creationId xmlns:a16="http://schemas.microsoft.com/office/drawing/2014/main" id="{AD06C89D-A5DF-4219-AD74-6456000CEB5B}"/>
              </a:ext>
            </a:extLst>
          </p:cNvPr>
          <p:cNvSpPr/>
          <p:nvPr/>
        </p:nvSpPr>
        <p:spPr>
          <a:xfrm>
            <a:off x="9856187" y="3400287"/>
            <a:ext cx="338116" cy="271869"/>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Helvetica Light"/>
              <a:sym typeface="Helvetica Light"/>
            </a:endParaRPr>
          </a:p>
        </p:txBody>
      </p:sp>
      <p:sp>
        <p:nvSpPr>
          <p:cNvPr id="92" name="Arrow: Down 91">
            <a:extLst>
              <a:ext uri="{FF2B5EF4-FFF2-40B4-BE49-F238E27FC236}">
                <a16:creationId xmlns:a16="http://schemas.microsoft.com/office/drawing/2014/main" id="{08DFD51C-3926-462E-9044-26FB84D6E7DC}"/>
              </a:ext>
            </a:extLst>
          </p:cNvPr>
          <p:cNvSpPr/>
          <p:nvPr/>
        </p:nvSpPr>
        <p:spPr>
          <a:xfrm rot="16200000">
            <a:off x="9920764" y="4100321"/>
            <a:ext cx="238873" cy="368024"/>
          </a:xfrm>
          <a:prstGeom prst="downArrow">
            <a:avLst/>
          </a:prstGeom>
          <a:solidFill>
            <a:srgbClr val="DE6A10">
              <a:lumMod val="40000"/>
              <a:lumOff val="6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93" name="Arrow: Down 92">
            <a:extLst>
              <a:ext uri="{FF2B5EF4-FFF2-40B4-BE49-F238E27FC236}">
                <a16:creationId xmlns:a16="http://schemas.microsoft.com/office/drawing/2014/main" id="{C7D4D562-5744-44CF-BC70-0AA30870E058}"/>
              </a:ext>
            </a:extLst>
          </p:cNvPr>
          <p:cNvSpPr/>
          <p:nvPr/>
        </p:nvSpPr>
        <p:spPr>
          <a:xfrm rot="16200000">
            <a:off x="9918764" y="4331915"/>
            <a:ext cx="241092" cy="368026"/>
          </a:xfrm>
          <a:prstGeom prst="downArrow">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94" name="Arrow: Down 93">
            <a:extLst>
              <a:ext uri="{FF2B5EF4-FFF2-40B4-BE49-F238E27FC236}">
                <a16:creationId xmlns:a16="http://schemas.microsoft.com/office/drawing/2014/main" id="{9FAA18CF-D209-4557-8492-09E51F1367A0}"/>
              </a:ext>
            </a:extLst>
          </p:cNvPr>
          <p:cNvSpPr/>
          <p:nvPr/>
        </p:nvSpPr>
        <p:spPr>
          <a:xfrm rot="16200000">
            <a:off x="9922696" y="3648642"/>
            <a:ext cx="233775" cy="366792"/>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Helvetica Light"/>
              <a:sym typeface="Helvetica Light"/>
            </a:endParaRPr>
          </a:p>
        </p:txBody>
      </p:sp>
      <p:sp>
        <p:nvSpPr>
          <p:cNvPr id="95" name="Arrow: Down 94">
            <a:extLst>
              <a:ext uri="{FF2B5EF4-FFF2-40B4-BE49-F238E27FC236}">
                <a16:creationId xmlns:a16="http://schemas.microsoft.com/office/drawing/2014/main" id="{5781D9EE-B0DE-4EAF-A6F1-EF6648B0F7BC}"/>
              </a:ext>
            </a:extLst>
          </p:cNvPr>
          <p:cNvSpPr/>
          <p:nvPr/>
        </p:nvSpPr>
        <p:spPr>
          <a:xfrm rot="16200000">
            <a:off x="9921772" y="3879687"/>
            <a:ext cx="241092" cy="359546"/>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96" name="Rectangle 95">
            <a:extLst>
              <a:ext uri="{FF2B5EF4-FFF2-40B4-BE49-F238E27FC236}">
                <a16:creationId xmlns:a16="http://schemas.microsoft.com/office/drawing/2014/main" id="{0DC4D231-B2A9-4B27-B7B2-A3C60B20E313}"/>
              </a:ext>
            </a:extLst>
          </p:cNvPr>
          <p:cNvSpPr/>
          <p:nvPr/>
        </p:nvSpPr>
        <p:spPr>
          <a:xfrm>
            <a:off x="9862545" y="3061345"/>
            <a:ext cx="318079" cy="271869"/>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Helvetica Light"/>
              <a:sym typeface="Helvetica Light"/>
            </a:endParaRPr>
          </a:p>
        </p:txBody>
      </p:sp>
      <p:sp>
        <p:nvSpPr>
          <p:cNvPr id="97" name="TextBox 96">
            <a:extLst>
              <a:ext uri="{FF2B5EF4-FFF2-40B4-BE49-F238E27FC236}">
                <a16:creationId xmlns:a16="http://schemas.microsoft.com/office/drawing/2014/main" id="{64E2726B-21DB-452D-ADC8-80B7280220F6}"/>
              </a:ext>
            </a:extLst>
          </p:cNvPr>
          <p:cNvSpPr txBox="1"/>
          <p:nvPr/>
        </p:nvSpPr>
        <p:spPr>
          <a:xfrm>
            <a:off x="10186035" y="3155000"/>
            <a:ext cx="315792"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APP</a:t>
            </a:r>
          </a:p>
        </p:txBody>
      </p:sp>
      <p:sp>
        <p:nvSpPr>
          <p:cNvPr id="98" name="TextBox 97">
            <a:extLst>
              <a:ext uri="{FF2B5EF4-FFF2-40B4-BE49-F238E27FC236}">
                <a16:creationId xmlns:a16="http://schemas.microsoft.com/office/drawing/2014/main" id="{DD60A451-F0B2-48C3-ACC2-8D58DD659856}"/>
              </a:ext>
            </a:extLst>
          </p:cNvPr>
          <p:cNvSpPr txBox="1"/>
          <p:nvPr/>
        </p:nvSpPr>
        <p:spPr>
          <a:xfrm>
            <a:off x="10194303" y="3430079"/>
            <a:ext cx="283731"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HW</a:t>
            </a:r>
          </a:p>
        </p:txBody>
      </p:sp>
      <p:sp>
        <p:nvSpPr>
          <p:cNvPr id="99" name="TextBox 98">
            <a:extLst>
              <a:ext uri="{FF2B5EF4-FFF2-40B4-BE49-F238E27FC236}">
                <a16:creationId xmlns:a16="http://schemas.microsoft.com/office/drawing/2014/main" id="{B86BCE22-2110-4B25-A8DF-11B1829521C1}"/>
              </a:ext>
            </a:extLst>
          </p:cNvPr>
          <p:cNvSpPr txBox="1"/>
          <p:nvPr/>
        </p:nvSpPr>
        <p:spPr>
          <a:xfrm>
            <a:off x="10213848" y="4154468"/>
            <a:ext cx="456856"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lang="en-US" sz="900" b="1" kern="0" dirty="0">
                <a:solidFill>
                  <a:srgbClr val="000000"/>
                </a:solidFill>
                <a:latin typeface="Helvetica Light"/>
                <a:sym typeface="Helvetica Light"/>
              </a:rPr>
              <a:t>FLUSH</a:t>
            </a:r>
            <a:endParaRPr kumimoji="0" lang="en-US" sz="900" b="1" i="0" u="none" strike="noStrike" kern="0" cap="none" spc="0" normalizeH="0" baseline="0" noProof="0" dirty="0">
              <a:ln>
                <a:noFill/>
              </a:ln>
              <a:solidFill>
                <a:srgbClr val="000000"/>
              </a:solidFill>
              <a:effectLst/>
              <a:uLnTx/>
              <a:uFillTx/>
              <a:latin typeface="Helvetica Light"/>
              <a:sym typeface="Helvetica Light"/>
            </a:endParaRPr>
          </a:p>
        </p:txBody>
      </p:sp>
      <p:sp>
        <p:nvSpPr>
          <p:cNvPr id="100" name="TextBox 99">
            <a:extLst>
              <a:ext uri="{FF2B5EF4-FFF2-40B4-BE49-F238E27FC236}">
                <a16:creationId xmlns:a16="http://schemas.microsoft.com/office/drawing/2014/main" id="{79504306-9FE8-4CC8-AB87-3D5BB2593835}"/>
              </a:ext>
            </a:extLst>
          </p:cNvPr>
          <p:cNvSpPr txBox="1"/>
          <p:nvPr/>
        </p:nvSpPr>
        <p:spPr>
          <a:xfrm>
            <a:off x="10213848" y="4387020"/>
            <a:ext cx="700512"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FLUSH RSP</a:t>
            </a:r>
          </a:p>
        </p:txBody>
      </p:sp>
      <p:sp>
        <p:nvSpPr>
          <p:cNvPr id="101" name="TextBox 100">
            <a:extLst>
              <a:ext uri="{FF2B5EF4-FFF2-40B4-BE49-F238E27FC236}">
                <a16:creationId xmlns:a16="http://schemas.microsoft.com/office/drawing/2014/main" id="{8509BB72-1014-45AE-BA20-EE116F16D620}"/>
              </a:ext>
            </a:extLst>
          </p:cNvPr>
          <p:cNvSpPr txBox="1"/>
          <p:nvPr/>
        </p:nvSpPr>
        <p:spPr>
          <a:xfrm>
            <a:off x="10196812" y="3711120"/>
            <a:ext cx="820739"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RDMA WRITE</a:t>
            </a:r>
          </a:p>
        </p:txBody>
      </p:sp>
      <p:sp>
        <p:nvSpPr>
          <p:cNvPr id="102" name="TextBox 101">
            <a:extLst>
              <a:ext uri="{FF2B5EF4-FFF2-40B4-BE49-F238E27FC236}">
                <a16:creationId xmlns:a16="http://schemas.microsoft.com/office/drawing/2014/main" id="{594AE565-3097-4AEE-8991-A55CEC83A2DE}"/>
              </a:ext>
            </a:extLst>
          </p:cNvPr>
          <p:cNvSpPr txBox="1"/>
          <p:nvPr/>
        </p:nvSpPr>
        <p:spPr>
          <a:xfrm>
            <a:off x="10212283" y="3928460"/>
            <a:ext cx="1033937"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RDMA WRITE RSP</a:t>
            </a:r>
          </a:p>
        </p:txBody>
      </p:sp>
      <p:sp>
        <p:nvSpPr>
          <p:cNvPr id="103" name="Cloud 102">
            <a:extLst>
              <a:ext uri="{FF2B5EF4-FFF2-40B4-BE49-F238E27FC236}">
                <a16:creationId xmlns:a16="http://schemas.microsoft.com/office/drawing/2014/main" id="{9B0604CA-E6DD-4E13-849B-7EFF6518DB8F}"/>
              </a:ext>
            </a:extLst>
          </p:cNvPr>
          <p:cNvSpPr/>
          <p:nvPr/>
        </p:nvSpPr>
        <p:spPr>
          <a:xfrm>
            <a:off x="4744442" y="4143275"/>
            <a:ext cx="629488" cy="691502"/>
          </a:xfrm>
          <a:prstGeom prst="cloud">
            <a:avLst/>
          </a:prstGeom>
          <a:solidFill>
            <a:srgbClr val="FFFFFF">
              <a:lumMod val="85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04" name="Rectangle 103">
            <a:extLst>
              <a:ext uri="{FF2B5EF4-FFF2-40B4-BE49-F238E27FC236}">
                <a16:creationId xmlns:a16="http://schemas.microsoft.com/office/drawing/2014/main" id="{36B88227-12FB-4E40-8181-44167D317F4A}"/>
              </a:ext>
            </a:extLst>
          </p:cNvPr>
          <p:cNvSpPr/>
          <p:nvPr/>
        </p:nvSpPr>
        <p:spPr>
          <a:xfrm>
            <a:off x="2028992" y="4192084"/>
            <a:ext cx="849855" cy="471924"/>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Light"/>
                <a:sym typeface="Helvetica Light"/>
              </a:rPr>
              <a:t>Application</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Light"/>
              <a:sym typeface="Helvetica Light"/>
            </a:endParaRPr>
          </a:p>
        </p:txBody>
      </p:sp>
      <p:sp>
        <p:nvSpPr>
          <p:cNvPr id="105" name="Rectangle 104">
            <a:extLst>
              <a:ext uri="{FF2B5EF4-FFF2-40B4-BE49-F238E27FC236}">
                <a16:creationId xmlns:a16="http://schemas.microsoft.com/office/drawing/2014/main" id="{60E581B8-E880-4551-A087-51CF0A084BE8}"/>
              </a:ext>
            </a:extLst>
          </p:cNvPr>
          <p:cNvSpPr/>
          <p:nvPr/>
        </p:nvSpPr>
        <p:spPr>
          <a:xfrm>
            <a:off x="3155975" y="4204249"/>
            <a:ext cx="572478"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DRAM</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6" name="Rectangle 105">
            <a:extLst>
              <a:ext uri="{FF2B5EF4-FFF2-40B4-BE49-F238E27FC236}">
                <a16:creationId xmlns:a16="http://schemas.microsoft.com/office/drawing/2014/main" id="{54C4C02C-4125-4E46-B91C-703830902BD2}"/>
              </a:ext>
            </a:extLst>
          </p:cNvPr>
          <p:cNvSpPr/>
          <p:nvPr/>
        </p:nvSpPr>
        <p:spPr>
          <a:xfrm>
            <a:off x="3989083" y="4196995"/>
            <a:ext cx="534305"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7" name="Rectangle 106">
            <a:extLst>
              <a:ext uri="{FF2B5EF4-FFF2-40B4-BE49-F238E27FC236}">
                <a16:creationId xmlns:a16="http://schemas.microsoft.com/office/drawing/2014/main" id="{92A37648-FE48-4968-8E8D-4479003D3EE0}"/>
              </a:ext>
            </a:extLst>
          </p:cNvPr>
          <p:cNvSpPr/>
          <p:nvPr/>
        </p:nvSpPr>
        <p:spPr>
          <a:xfrm>
            <a:off x="5594048" y="4204249"/>
            <a:ext cx="598561"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8" name="Rectangle 107">
            <a:extLst>
              <a:ext uri="{FF2B5EF4-FFF2-40B4-BE49-F238E27FC236}">
                <a16:creationId xmlns:a16="http://schemas.microsoft.com/office/drawing/2014/main" id="{3CCD760C-BDF8-4580-AC7D-3209A54DF3FC}"/>
              </a:ext>
            </a:extLst>
          </p:cNvPr>
          <p:cNvSpPr/>
          <p:nvPr/>
        </p:nvSpPr>
        <p:spPr>
          <a:xfrm>
            <a:off x="7165088" y="4203001"/>
            <a:ext cx="563153"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DRAM</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9" name="Arrow: Down 108">
            <a:extLst>
              <a:ext uri="{FF2B5EF4-FFF2-40B4-BE49-F238E27FC236}">
                <a16:creationId xmlns:a16="http://schemas.microsoft.com/office/drawing/2014/main" id="{44EE42DD-86D3-482C-A1E3-2CE969AAA29B}"/>
              </a:ext>
            </a:extLst>
          </p:cNvPr>
          <p:cNvSpPr/>
          <p:nvPr/>
        </p:nvSpPr>
        <p:spPr>
          <a:xfrm rot="16200000">
            <a:off x="3343306" y="3693114"/>
            <a:ext cx="259145" cy="1246920"/>
          </a:xfrm>
          <a:prstGeom prst="downArrow">
            <a:avLst/>
          </a:prstGeom>
          <a:solidFill>
            <a:srgbClr val="DE6A10">
              <a:lumMod val="40000"/>
              <a:lumOff val="6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0" name="Arrow: Down 109">
            <a:extLst>
              <a:ext uri="{FF2B5EF4-FFF2-40B4-BE49-F238E27FC236}">
                <a16:creationId xmlns:a16="http://schemas.microsoft.com/office/drawing/2014/main" id="{DDFDCE94-41EF-44A3-8AB7-C15FE024286A}"/>
              </a:ext>
            </a:extLst>
          </p:cNvPr>
          <p:cNvSpPr/>
          <p:nvPr/>
        </p:nvSpPr>
        <p:spPr>
          <a:xfrm rot="16200000">
            <a:off x="4938051" y="3760739"/>
            <a:ext cx="260481" cy="1165494"/>
          </a:xfrm>
          <a:prstGeom prst="downArrow">
            <a:avLst/>
          </a:prstGeom>
          <a:solidFill>
            <a:srgbClr val="DE6A10">
              <a:lumMod val="40000"/>
              <a:lumOff val="6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1" name="Arrow: Down 110">
            <a:extLst>
              <a:ext uri="{FF2B5EF4-FFF2-40B4-BE49-F238E27FC236}">
                <a16:creationId xmlns:a16="http://schemas.microsoft.com/office/drawing/2014/main" id="{1E18013E-1BB6-4037-B645-606D5CF0D047}"/>
              </a:ext>
            </a:extLst>
          </p:cNvPr>
          <p:cNvSpPr/>
          <p:nvPr/>
        </p:nvSpPr>
        <p:spPr>
          <a:xfrm rot="16200000">
            <a:off x="6160455" y="4125657"/>
            <a:ext cx="217039" cy="430986"/>
          </a:xfrm>
          <a:prstGeom prst="downArrow">
            <a:avLst/>
          </a:prstGeom>
          <a:solidFill>
            <a:srgbClr val="45A4FC"/>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2" name="Arrow: Down 111">
            <a:extLst>
              <a:ext uri="{FF2B5EF4-FFF2-40B4-BE49-F238E27FC236}">
                <a16:creationId xmlns:a16="http://schemas.microsoft.com/office/drawing/2014/main" id="{2CEAD7E3-CFB5-452E-9FE2-F622F9E95CD3}"/>
              </a:ext>
            </a:extLst>
          </p:cNvPr>
          <p:cNvSpPr/>
          <p:nvPr/>
        </p:nvSpPr>
        <p:spPr>
          <a:xfrm rot="5400000">
            <a:off x="4933169" y="3962508"/>
            <a:ext cx="228698" cy="1197038"/>
          </a:xfrm>
          <a:prstGeom prst="downArrow">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3" name="Arrow: Down 112">
            <a:extLst>
              <a:ext uri="{FF2B5EF4-FFF2-40B4-BE49-F238E27FC236}">
                <a16:creationId xmlns:a16="http://schemas.microsoft.com/office/drawing/2014/main" id="{3F5CBEA8-AEC2-4C2B-A58A-2660FFE76C54}"/>
              </a:ext>
            </a:extLst>
          </p:cNvPr>
          <p:cNvSpPr/>
          <p:nvPr/>
        </p:nvSpPr>
        <p:spPr>
          <a:xfrm rot="5400000">
            <a:off x="3340464" y="3944780"/>
            <a:ext cx="210370" cy="1246921"/>
          </a:xfrm>
          <a:prstGeom prst="downArrow">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4" name="TextBox 113">
            <a:extLst>
              <a:ext uri="{FF2B5EF4-FFF2-40B4-BE49-F238E27FC236}">
                <a16:creationId xmlns:a16="http://schemas.microsoft.com/office/drawing/2014/main" id="{C9C2D061-10B9-46ED-A33C-3A941160A7DA}"/>
              </a:ext>
            </a:extLst>
          </p:cNvPr>
          <p:cNvSpPr txBox="1"/>
          <p:nvPr/>
        </p:nvSpPr>
        <p:spPr>
          <a:xfrm>
            <a:off x="7967250" y="2785668"/>
            <a:ext cx="1591469" cy="6104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Writing data to Responder </a:t>
            </a:r>
          </a:p>
          <a:p>
            <a:pPr marL="0" marR="0" lvl="0" indent="0"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volatile memory</a:t>
            </a:r>
          </a:p>
        </p:txBody>
      </p:sp>
      <p:sp>
        <p:nvSpPr>
          <p:cNvPr id="115" name="TextBox 114">
            <a:extLst>
              <a:ext uri="{FF2B5EF4-FFF2-40B4-BE49-F238E27FC236}">
                <a16:creationId xmlns:a16="http://schemas.microsoft.com/office/drawing/2014/main" id="{22799DF3-86F2-4C00-BA8A-1F3A0E0CBA67}"/>
              </a:ext>
            </a:extLst>
          </p:cNvPr>
          <p:cNvSpPr txBox="1"/>
          <p:nvPr/>
        </p:nvSpPr>
        <p:spPr>
          <a:xfrm>
            <a:off x="7967250" y="3979902"/>
            <a:ext cx="1135700" cy="948978"/>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Flushing previously written data to Responder volatile memory</a:t>
            </a:r>
          </a:p>
        </p:txBody>
      </p:sp>
      <p:sp>
        <p:nvSpPr>
          <p:cNvPr id="116" name="TextBox 115">
            <a:extLst>
              <a:ext uri="{FF2B5EF4-FFF2-40B4-BE49-F238E27FC236}">
                <a16:creationId xmlns:a16="http://schemas.microsoft.com/office/drawing/2014/main" id="{37781653-C460-483C-8530-383D14552B70}"/>
              </a:ext>
            </a:extLst>
          </p:cNvPr>
          <p:cNvSpPr txBox="1"/>
          <p:nvPr/>
        </p:nvSpPr>
        <p:spPr>
          <a:xfrm>
            <a:off x="2183347" y="5198657"/>
            <a:ext cx="2558408" cy="34881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Light"/>
                <a:sym typeface="Helvetica Light"/>
              </a:rPr>
              <a:t>Requestor System</a:t>
            </a:r>
          </a:p>
        </p:txBody>
      </p:sp>
      <p:sp>
        <p:nvSpPr>
          <p:cNvPr id="117" name="TextBox 116">
            <a:extLst>
              <a:ext uri="{FF2B5EF4-FFF2-40B4-BE49-F238E27FC236}">
                <a16:creationId xmlns:a16="http://schemas.microsoft.com/office/drawing/2014/main" id="{2B441B8C-C9B7-4BBA-AAF0-D965F304A768}"/>
              </a:ext>
            </a:extLst>
          </p:cNvPr>
          <p:cNvSpPr txBox="1"/>
          <p:nvPr/>
        </p:nvSpPr>
        <p:spPr>
          <a:xfrm>
            <a:off x="5212854" y="5218634"/>
            <a:ext cx="2558408" cy="34881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Light"/>
                <a:sym typeface="Helvetica Light"/>
              </a:rPr>
              <a:t>Responder System</a:t>
            </a:r>
          </a:p>
        </p:txBody>
      </p:sp>
      <p:sp>
        <p:nvSpPr>
          <p:cNvPr id="118" name="Rectangle 117">
            <a:extLst>
              <a:ext uri="{FF2B5EF4-FFF2-40B4-BE49-F238E27FC236}">
                <a16:creationId xmlns:a16="http://schemas.microsoft.com/office/drawing/2014/main" id="{CAE24237-7705-4E5B-A3AD-61BC23BA592D}"/>
              </a:ext>
            </a:extLst>
          </p:cNvPr>
          <p:cNvSpPr/>
          <p:nvPr/>
        </p:nvSpPr>
        <p:spPr>
          <a:xfrm>
            <a:off x="5608524" y="3144274"/>
            <a:ext cx="536051" cy="471924"/>
          </a:xfrm>
          <a:prstGeom prst="rect">
            <a:avLst/>
          </a:prstGeom>
          <a:solidFill>
            <a:schemeClr val="bg1">
              <a:lumMod val="85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lang="en-US" sz="600" b="1" kern="0" dirty="0">
                <a:latin typeface="Helvetica Light"/>
                <a:sym typeface="Helvetica Light"/>
              </a:rPr>
              <a:t>TPT:</a:t>
            </a:r>
            <a:br>
              <a:rPr lang="en-US" sz="900" b="1" kern="0" dirty="0">
                <a:latin typeface="Helvetica Light"/>
                <a:sym typeface="Helvetica Light"/>
              </a:rPr>
            </a:br>
            <a:r>
              <a:rPr lang="en-US" sz="600" b="1" kern="0" dirty="0">
                <a:latin typeface="Helvetica Light"/>
                <a:sym typeface="Helvetica Light"/>
              </a:rPr>
              <a:t>Handle:</a:t>
            </a:r>
            <a:br>
              <a:rPr lang="en-US" sz="600" b="1" kern="0" dirty="0">
                <a:latin typeface="Helvetica Light"/>
                <a:sym typeface="Helvetica Light"/>
              </a:rPr>
            </a:br>
            <a:r>
              <a:rPr lang="en-US" sz="600" b="1" kern="0" dirty="0">
                <a:latin typeface="Helvetica Light"/>
                <a:sym typeface="Helvetica Light"/>
              </a:rPr>
              <a:t>GV, FLUSHABLE</a:t>
            </a:r>
            <a:endParaRPr kumimoji="0" lang="en-US" sz="900" b="1" i="0" u="none" strike="noStrike" kern="0" cap="none" spc="0" normalizeH="0" baseline="0" noProof="0" dirty="0">
              <a:ln>
                <a:noFill/>
              </a:ln>
              <a:effectLst/>
              <a:uLnTx/>
              <a:uFillTx/>
              <a:latin typeface="Helvetica Light"/>
              <a:sym typeface="Helvetica Light"/>
            </a:endParaRPr>
          </a:p>
        </p:txBody>
      </p:sp>
      <p:sp>
        <p:nvSpPr>
          <p:cNvPr id="119" name="Rectangle 118">
            <a:extLst>
              <a:ext uri="{FF2B5EF4-FFF2-40B4-BE49-F238E27FC236}">
                <a16:creationId xmlns:a16="http://schemas.microsoft.com/office/drawing/2014/main" id="{E46C207B-E4F1-4772-B2E7-F61931109708}"/>
              </a:ext>
            </a:extLst>
          </p:cNvPr>
          <p:cNvSpPr/>
          <p:nvPr/>
        </p:nvSpPr>
        <p:spPr>
          <a:xfrm>
            <a:off x="5676684" y="4606731"/>
            <a:ext cx="553232" cy="471924"/>
          </a:xfrm>
          <a:prstGeom prst="rect">
            <a:avLst/>
          </a:prstGeom>
          <a:solidFill>
            <a:schemeClr val="bg1">
              <a:lumMod val="85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lang="en-US" sz="600" b="1" kern="0" dirty="0">
                <a:latin typeface="Helvetica Light"/>
                <a:sym typeface="Helvetica Light"/>
              </a:rPr>
              <a:t>TPT:</a:t>
            </a:r>
            <a:br>
              <a:rPr lang="en-US" sz="900" b="1" kern="0" dirty="0">
                <a:latin typeface="Helvetica Light"/>
                <a:sym typeface="Helvetica Light"/>
              </a:rPr>
            </a:br>
            <a:r>
              <a:rPr lang="en-US" sz="600" b="1" kern="0" dirty="0">
                <a:latin typeface="Helvetica Light"/>
                <a:sym typeface="Helvetica Light"/>
              </a:rPr>
              <a:t>Handle:</a:t>
            </a:r>
            <a:br>
              <a:rPr lang="en-US" sz="600" b="1" kern="0" dirty="0">
                <a:latin typeface="Helvetica Light"/>
                <a:sym typeface="Helvetica Light"/>
              </a:rPr>
            </a:br>
            <a:r>
              <a:rPr lang="en-US" sz="600" b="1" kern="0" dirty="0">
                <a:solidFill>
                  <a:srgbClr val="FF0000"/>
                </a:solidFill>
                <a:latin typeface="Helvetica Light"/>
                <a:sym typeface="Helvetica Light"/>
              </a:rPr>
              <a:t>GV, FLUSHABLE</a:t>
            </a:r>
            <a:endParaRPr kumimoji="0" lang="en-US" sz="900" b="1" i="0" u="none" strike="noStrike" kern="0" cap="none" spc="0" normalizeH="0" baseline="0" noProof="0" dirty="0">
              <a:ln>
                <a:noFill/>
              </a:ln>
              <a:effectLst/>
              <a:uLnTx/>
              <a:uFillTx/>
              <a:latin typeface="Helvetica Light"/>
              <a:sym typeface="Helvetica Light"/>
            </a:endParaRPr>
          </a:p>
        </p:txBody>
      </p:sp>
      <p:sp>
        <p:nvSpPr>
          <p:cNvPr id="52" name="TextBox 51">
            <a:extLst>
              <a:ext uri="{FF2B5EF4-FFF2-40B4-BE49-F238E27FC236}">
                <a16:creationId xmlns:a16="http://schemas.microsoft.com/office/drawing/2014/main" id="{395AE559-1759-4EA9-BF2E-E2A012B117DE}"/>
              </a:ext>
            </a:extLst>
          </p:cNvPr>
          <p:cNvSpPr txBox="1"/>
          <p:nvPr/>
        </p:nvSpPr>
        <p:spPr>
          <a:xfrm>
            <a:off x="3279273" y="4182522"/>
            <a:ext cx="294953" cy="271869"/>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GV</a:t>
            </a:r>
          </a:p>
        </p:txBody>
      </p:sp>
      <p:sp>
        <p:nvSpPr>
          <p:cNvPr id="53" name="TextBox 52">
            <a:extLst>
              <a:ext uri="{FF2B5EF4-FFF2-40B4-BE49-F238E27FC236}">
                <a16:creationId xmlns:a16="http://schemas.microsoft.com/office/drawing/2014/main" id="{734E2998-91B0-4A16-86FB-2AAFBB702042}"/>
              </a:ext>
            </a:extLst>
          </p:cNvPr>
          <p:cNvSpPr txBox="1"/>
          <p:nvPr/>
        </p:nvSpPr>
        <p:spPr>
          <a:xfrm>
            <a:off x="4886794" y="4209954"/>
            <a:ext cx="294953" cy="271869"/>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GV</a:t>
            </a:r>
          </a:p>
        </p:txBody>
      </p:sp>
      <p:sp>
        <p:nvSpPr>
          <p:cNvPr id="57" name="Arrow: Down 56">
            <a:extLst>
              <a:ext uri="{FF2B5EF4-FFF2-40B4-BE49-F238E27FC236}">
                <a16:creationId xmlns:a16="http://schemas.microsoft.com/office/drawing/2014/main" id="{17F59658-AB95-4C85-829E-88D6784DEF5D}"/>
              </a:ext>
            </a:extLst>
          </p:cNvPr>
          <p:cNvSpPr/>
          <p:nvPr/>
        </p:nvSpPr>
        <p:spPr>
          <a:xfrm rot="16200000">
            <a:off x="6937298" y="2773704"/>
            <a:ext cx="217039" cy="430986"/>
          </a:xfrm>
          <a:prstGeom prst="downArrow">
            <a:avLst/>
          </a:prstGeom>
          <a:solidFill>
            <a:srgbClr val="0365C0">
              <a:lumMod val="60000"/>
              <a:lumOff val="40000"/>
            </a:srgbClr>
          </a:solidFill>
          <a:ln w="19050" cap="flat">
            <a:solidFill>
              <a:schemeClr val="tx1"/>
            </a:solidFill>
            <a:prstDash val="sysDash"/>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58" name="Arrow: Down 57">
            <a:extLst>
              <a:ext uri="{FF2B5EF4-FFF2-40B4-BE49-F238E27FC236}">
                <a16:creationId xmlns:a16="http://schemas.microsoft.com/office/drawing/2014/main" id="{4A1BCF46-9DA2-469A-AB38-B5F0476C9652}"/>
              </a:ext>
            </a:extLst>
          </p:cNvPr>
          <p:cNvSpPr/>
          <p:nvPr/>
        </p:nvSpPr>
        <p:spPr>
          <a:xfrm rot="16200000">
            <a:off x="6955172" y="4138748"/>
            <a:ext cx="217039" cy="430986"/>
          </a:xfrm>
          <a:prstGeom prst="downArrow">
            <a:avLst/>
          </a:prstGeom>
          <a:solidFill>
            <a:srgbClr val="0365C0">
              <a:lumMod val="60000"/>
              <a:lumOff val="40000"/>
            </a:srgbClr>
          </a:solidFill>
          <a:ln w="19050" cap="flat">
            <a:solidFill>
              <a:schemeClr val="tx1"/>
            </a:solidFill>
            <a:prstDash val="sysDash"/>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59" name="Arrow: Down 58">
            <a:extLst>
              <a:ext uri="{FF2B5EF4-FFF2-40B4-BE49-F238E27FC236}">
                <a16:creationId xmlns:a16="http://schemas.microsoft.com/office/drawing/2014/main" id="{D83397BB-D33D-4A2E-802A-E2D21BFE89E8}"/>
              </a:ext>
            </a:extLst>
          </p:cNvPr>
          <p:cNvSpPr/>
          <p:nvPr/>
        </p:nvSpPr>
        <p:spPr>
          <a:xfrm rot="5400000">
            <a:off x="6139174" y="4338319"/>
            <a:ext cx="228698" cy="422001"/>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Tree>
    <p:extLst>
      <p:ext uri="{BB962C8B-B14F-4D97-AF65-F5344CB8AC3E}">
        <p14:creationId xmlns:p14="http://schemas.microsoft.com/office/powerpoint/2010/main" val="216095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6" grpId="0" animBg="1"/>
      <p:bldP spid="87" grpId="0" animBg="1"/>
      <p:bldP spid="88" grpId="0" animBg="1"/>
      <p:bldP spid="89" grpId="0" animBg="1"/>
      <p:bldP spid="90" grpId="0" animBg="1"/>
      <p:bldP spid="92" grpId="0" animBg="1"/>
      <p:bldP spid="93" grpId="0" animBg="1"/>
      <p:bldP spid="94" grpId="0" animBg="1"/>
      <p:bldP spid="95" grpId="0" animBg="1"/>
      <p:bldP spid="99" grpId="0"/>
      <p:bldP spid="100" grpId="0"/>
      <p:bldP spid="101" grpId="0"/>
      <p:bldP spid="102" grpId="0"/>
      <p:bldP spid="109" grpId="0" animBg="1"/>
      <p:bldP spid="110" grpId="0" animBg="1"/>
      <p:bldP spid="111" grpId="0" animBg="1"/>
      <p:bldP spid="112" grpId="0" animBg="1"/>
      <p:bldP spid="113" grpId="0" animBg="1"/>
      <p:bldP spid="114" grpId="0"/>
      <p:bldP spid="115" grpId="0"/>
      <p:bldP spid="118" grpId="0" animBg="1"/>
      <p:bldP spid="119" grpId="0" animBg="1"/>
      <p:bldP spid="52" grpId="0"/>
      <p:bldP spid="53" grpId="0"/>
      <p:bldP spid="57" grpId="0" animBg="1"/>
      <p:bldP spid="58"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A7B6E94-3D98-475F-9257-6D87CA3B6FF8}"/>
              </a:ext>
            </a:extLst>
          </p:cNvPr>
          <p:cNvSpPr/>
          <p:nvPr/>
        </p:nvSpPr>
        <p:spPr>
          <a:xfrm>
            <a:off x="6442859" y="2856135"/>
            <a:ext cx="500409" cy="410369"/>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Helvetica Light"/>
                <a:sym typeface="Helvetica Light"/>
              </a:rPr>
              <a:t>PMEM POINT</a:t>
            </a:r>
          </a:p>
        </p:txBody>
      </p:sp>
      <p:sp>
        <p:nvSpPr>
          <p:cNvPr id="56" name="Rectangle 55">
            <a:extLst>
              <a:ext uri="{FF2B5EF4-FFF2-40B4-BE49-F238E27FC236}">
                <a16:creationId xmlns:a16="http://schemas.microsoft.com/office/drawing/2014/main" id="{0DEF530C-241B-4D3E-9AE0-B95250348574}"/>
              </a:ext>
            </a:extLst>
          </p:cNvPr>
          <p:cNvSpPr/>
          <p:nvPr/>
        </p:nvSpPr>
        <p:spPr>
          <a:xfrm>
            <a:off x="6442859" y="4233778"/>
            <a:ext cx="500409" cy="410369"/>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Helvetica Light"/>
                <a:sym typeface="Helvetica Light"/>
              </a:rPr>
              <a:t>PMEM POINT</a:t>
            </a:r>
          </a:p>
        </p:txBody>
      </p:sp>
      <p:sp>
        <p:nvSpPr>
          <p:cNvPr id="2" name="Title 1"/>
          <p:cNvSpPr>
            <a:spLocks noGrp="1"/>
          </p:cNvSpPr>
          <p:nvPr>
            <p:ph type="title"/>
          </p:nvPr>
        </p:nvSpPr>
        <p:spPr/>
        <p:txBody>
          <a:bodyPr/>
          <a:lstStyle/>
          <a:p>
            <a:r>
              <a:rPr lang="en-US" dirty="0"/>
              <a:t>Memory Placement Extensions</a:t>
            </a:r>
          </a:p>
        </p:txBody>
      </p:sp>
      <p:sp>
        <p:nvSpPr>
          <p:cNvPr id="3" name="Content Placeholder 2"/>
          <p:cNvSpPr>
            <a:spLocks noGrp="1"/>
          </p:cNvSpPr>
          <p:nvPr>
            <p:ph idx="1"/>
          </p:nvPr>
        </p:nvSpPr>
        <p:spPr>
          <a:xfrm>
            <a:off x="758952" y="1207308"/>
            <a:ext cx="10667825" cy="515356"/>
          </a:xfrm>
        </p:spPr>
        <p:txBody>
          <a:bodyPr>
            <a:normAutofit/>
          </a:bodyPr>
          <a:lstStyle/>
          <a:p>
            <a:r>
              <a:rPr lang="en-US" dirty="0"/>
              <a:t>FLUSH to Persistence (PMEM)</a:t>
            </a:r>
            <a:endParaRPr lang="en-US" sz="2400" dirty="0"/>
          </a:p>
          <a:p>
            <a:pPr marL="0" indent="0">
              <a:buNone/>
            </a:pPr>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21</a:t>
            </a:fld>
            <a:endParaRPr lang="en-US" dirty="0"/>
          </a:p>
        </p:txBody>
      </p:sp>
      <p:sp>
        <p:nvSpPr>
          <p:cNvPr id="40" name="Rectangle: Rounded Corners 39">
            <a:extLst>
              <a:ext uri="{FF2B5EF4-FFF2-40B4-BE49-F238E27FC236}">
                <a16:creationId xmlns:a16="http://schemas.microsoft.com/office/drawing/2014/main" id="{877156B0-96B0-4D60-BA5B-988F1F7D1ADA}"/>
              </a:ext>
            </a:extLst>
          </p:cNvPr>
          <p:cNvSpPr/>
          <p:nvPr/>
        </p:nvSpPr>
        <p:spPr>
          <a:xfrm>
            <a:off x="1933729" y="4110684"/>
            <a:ext cx="2723725" cy="665481"/>
          </a:xfrm>
          <a:prstGeom prst="roundRect">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D3382E7B-0A78-4780-ACE7-548FA5EAB5AF}"/>
              </a:ext>
            </a:extLst>
          </p:cNvPr>
          <p:cNvSpPr/>
          <p:nvPr/>
        </p:nvSpPr>
        <p:spPr>
          <a:xfrm>
            <a:off x="5432406" y="4130021"/>
            <a:ext cx="2450829" cy="665481"/>
          </a:xfrm>
          <a:prstGeom prst="roundRect">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B2E588CA-FE93-41B1-82C7-056CC37600B0}"/>
              </a:ext>
            </a:extLst>
          </p:cNvPr>
          <p:cNvSpPr/>
          <p:nvPr/>
        </p:nvSpPr>
        <p:spPr>
          <a:xfrm>
            <a:off x="5431060" y="2731592"/>
            <a:ext cx="2452176" cy="665481"/>
          </a:xfrm>
          <a:prstGeom prst="roundRect">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32F8CDCB-2DE5-43A5-968B-02DEFDED6923}"/>
              </a:ext>
            </a:extLst>
          </p:cNvPr>
          <p:cNvSpPr/>
          <p:nvPr/>
        </p:nvSpPr>
        <p:spPr>
          <a:xfrm>
            <a:off x="1900722" y="2736907"/>
            <a:ext cx="2764178" cy="687906"/>
          </a:xfrm>
          <a:prstGeom prst="roundRect">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loud 77">
            <a:extLst>
              <a:ext uri="{FF2B5EF4-FFF2-40B4-BE49-F238E27FC236}">
                <a16:creationId xmlns:a16="http://schemas.microsoft.com/office/drawing/2014/main" id="{E74EAD7B-FAF9-483F-BC1A-556427AF9F8F}"/>
              </a:ext>
            </a:extLst>
          </p:cNvPr>
          <p:cNvSpPr/>
          <p:nvPr/>
        </p:nvSpPr>
        <p:spPr>
          <a:xfrm>
            <a:off x="4741755" y="2749216"/>
            <a:ext cx="629488" cy="719122"/>
          </a:xfrm>
          <a:prstGeom prst="cloud">
            <a:avLst/>
          </a:prstGeom>
          <a:solidFill>
            <a:srgbClr val="FFFFFF">
              <a:lumMod val="85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79" name="Rectangle 78">
            <a:extLst>
              <a:ext uri="{FF2B5EF4-FFF2-40B4-BE49-F238E27FC236}">
                <a16:creationId xmlns:a16="http://schemas.microsoft.com/office/drawing/2014/main" id="{D4F9EB10-466C-4887-85F5-1790C8EE86CC}"/>
              </a:ext>
            </a:extLst>
          </p:cNvPr>
          <p:cNvSpPr/>
          <p:nvPr/>
        </p:nvSpPr>
        <p:spPr>
          <a:xfrm>
            <a:off x="1974957" y="2837394"/>
            <a:ext cx="852814" cy="471924"/>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Light"/>
                <a:sym typeface="Helvetica Light"/>
              </a:rPr>
              <a:t>Application</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Light"/>
              <a:sym typeface="Helvetica Light"/>
            </a:endParaRPr>
          </a:p>
        </p:txBody>
      </p:sp>
      <p:sp>
        <p:nvSpPr>
          <p:cNvPr id="80" name="Rectangle 79">
            <a:extLst>
              <a:ext uri="{FF2B5EF4-FFF2-40B4-BE49-F238E27FC236}">
                <a16:creationId xmlns:a16="http://schemas.microsoft.com/office/drawing/2014/main" id="{2F49991A-E026-475B-AAFC-E9D0E7959107}"/>
              </a:ext>
            </a:extLst>
          </p:cNvPr>
          <p:cNvSpPr/>
          <p:nvPr/>
        </p:nvSpPr>
        <p:spPr>
          <a:xfrm>
            <a:off x="3174111" y="2841333"/>
            <a:ext cx="561787"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DRAM</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1" name="Arrow: Down 80">
            <a:extLst>
              <a:ext uri="{FF2B5EF4-FFF2-40B4-BE49-F238E27FC236}">
                <a16:creationId xmlns:a16="http://schemas.microsoft.com/office/drawing/2014/main" id="{B4DC6B4E-2209-4FA8-95A5-BABB55348A3A}"/>
              </a:ext>
            </a:extLst>
          </p:cNvPr>
          <p:cNvSpPr/>
          <p:nvPr/>
        </p:nvSpPr>
        <p:spPr>
          <a:xfrm rot="16200000">
            <a:off x="2901820" y="2773091"/>
            <a:ext cx="217039" cy="430986"/>
          </a:xfrm>
          <a:prstGeom prst="downArrow">
            <a:avLst/>
          </a:prstGeom>
          <a:solidFill>
            <a:schemeClr val="bg1">
              <a:lumMod val="75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2" name="TextBox 81">
            <a:extLst>
              <a:ext uri="{FF2B5EF4-FFF2-40B4-BE49-F238E27FC236}">
                <a16:creationId xmlns:a16="http://schemas.microsoft.com/office/drawing/2014/main" id="{71A5E113-A2C9-45F3-8691-3AF77D0311D6}"/>
              </a:ext>
            </a:extLst>
          </p:cNvPr>
          <p:cNvSpPr txBox="1"/>
          <p:nvPr/>
        </p:nvSpPr>
        <p:spPr>
          <a:xfrm>
            <a:off x="4763704" y="2276958"/>
            <a:ext cx="607539" cy="441146"/>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RDMA</a:t>
            </a:r>
          </a:p>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Network</a:t>
            </a:r>
          </a:p>
        </p:txBody>
      </p:sp>
      <p:sp>
        <p:nvSpPr>
          <p:cNvPr id="83" name="Rectangle 82">
            <a:extLst>
              <a:ext uri="{FF2B5EF4-FFF2-40B4-BE49-F238E27FC236}">
                <a16:creationId xmlns:a16="http://schemas.microsoft.com/office/drawing/2014/main" id="{578C7BE2-4574-44D4-AEAF-815B1F877C58}"/>
              </a:ext>
            </a:extLst>
          </p:cNvPr>
          <p:cNvSpPr/>
          <p:nvPr/>
        </p:nvSpPr>
        <p:spPr>
          <a:xfrm>
            <a:off x="4009210" y="2831048"/>
            <a:ext cx="549977"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4" name="Rectangle 83">
            <a:extLst>
              <a:ext uri="{FF2B5EF4-FFF2-40B4-BE49-F238E27FC236}">
                <a16:creationId xmlns:a16="http://schemas.microsoft.com/office/drawing/2014/main" id="{141E1A1F-9749-4D35-87B5-5D5C5B871127}"/>
              </a:ext>
            </a:extLst>
          </p:cNvPr>
          <p:cNvSpPr/>
          <p:nvPr/>
        </p:nvSpPr>
        <p:spPr>
          <a:xfrm>
            <a:off x="5550376" y="2837235"/>
            <a:ext cx="619554"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5" name="Rectangle 84">
            <a:extLst>
              <a:ext uri="{FF2B5EF4-FFF2-40B4-BE49-F238E27FC236}">
                <a16:creationId xmlns:a16="http://schemas.microsoft.com/office/drawing/2014/main" id="{112CE9A0-60AB-4200-B196-1D43BFF53630}"/>
              </a:ext>
            </a:extLst>
          </p:cNvPr>
          <p:cNvSpPr/>
          <p:nvPr/>
        </p:nvSpPr>
        <p:spPr>
          <a:xfrm>
            <a:off x="7166161" y="2844659"/>
            <a:ext cx="566221"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PMEM</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6" name="Arrow: Down 85">
            <a:extLst>
              <a:ext uri="{FF2B5EF4-FFF2-40B4-BE49-F238E27FC236}">
                <a16:creationId xmlns:a16="http://schemas.microsoft.com/office/drawing/2014/main" id="{31777122-CAB3-455C-98CD-8E0EF0D60E60}"/>
              </a:ext>
            </a:extLst>
          </p:cNvPr>
          <p:cNvSpPr/>
          <p:nvPr/>
        </p:nvSpPr>
        <p:spPr>
          <a:xfrm rot="16200000">
            <a:off x="3335121" y="2227736"/>
            <a:ext cx="232635" cy="1270022"/>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7" name="Arrow: Down 86">
            <a:extLst>
              <a:ext uri="{FF2B5EF4-FFF2-40B4-BE49-F238E27FC236}">
                <a16:creationId xmlns:a16="http://schemas.microsoft.com/office/drawing/2014/main" id="{76D175E9-840F-45C5-91F3-1DAE8FA9353C}"/>
              </a:ext>
            </a:extLst>
          </p:cNvPr>
          <p:cNvSpPr/>
          <p:nvPr/>
        </p:nvSpPr>
        <p:spPr>
          <a:xfrm rot="16200000">
            <a:off x="4933202" y="2410039"/>
            <a:ext cx="255059" cy="1098258"/>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8" name="Arrow: Down 87">
            <a:extLst>
              <a:ext uri="{FF2B5EF4-FFF2-40B4-BE49-F238E27FC236}">
                <a16:creationId xmlns:a16="http://schemas.microsoft.com/office/drawing/2014/main" id="{623BF101-2746-477F-B435-361EC8D0552F}"/>
              </a:ext>
            </a:extLst>
          </p:cNvPr>
          <p:cNvSpPr/>
          <p:nvPr/>
        </p:nvSpPr>
        <p:spPr>
          <a:xfrm rot="16200000">
            <a:off x="6168045" y="2765292"/>
            <a:ext cx="217039" cy="430986"/>
          </a:xfrm>
          <a:prstGeom prst="downArrow">
            <a:avLst/>
          </a:prstGeom>
          <a:solidFill>
            <a:srgbClr val="0365C0">
              <a:lumMod val="60000"/>
              <a:lumOff val="40000"/>
            </a:srgbClr>
          </a:solidFill>
          <a:ln w="19050" cap="flat">
            <a:solidFill>
              <a:schemeClr val="tx1"/>
            </a:solidFill>
            <a:prstDash val="sysDash"/>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9" name="Arrow: Down 88">
            <a:extLst>
              <a:ext uri="{FF2B5EF4-FFF2-40B4-BE49-F238E27FC236}">
                <a16:creationId xmlns:a16="http://schemas.microsoft.com/office/drawing/2014/main" id="{E162B313-4F33-4162-B3AD-79A2D596516B}"/>
              </a:ext>
            </a:extLst>
          </p:cNvPr>
          <p:cNvSpPr/>
          <p:nvPr/>
        </p:nvSpPr>
        <p:spPr>
          <a:xfrm rot="5400000">
            <a:off x="4905638" y="2662352"/>
            <a:ext cx="241238" cy="1098259"/>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90" name="Arrow: Down 89">
            <a:extLst>
              <a:ext uri="{FF2B5EF4-FFF2-40B4-BE49-F238E27FC236}">
                <a16:creationId xmlns:a16="http://schemas.microsoft.com/office/drawing/2014/main" id="{78806454-F59B-4F69-B107-8347388F3465}"/>
              </a:ext>
            </a:extLst>
          </p:cNvPr>
          <p:cNvSpPr/>
          <p:nvPr/>
        </p:nvSpPr>
        <p:spPr>
          <a:xfrm rot="5400000">
            <a:off x="3309760" y="2550640"/>
            <a:ext cx="238691" cy="1298654"/>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91" name="Rectangle 90">
            <a:extLst>
              <a:ext uri="{FF2B5EF4-FFF2-40B4-BE49-F238E27FC236}">
                <a16:creationId xmlns:a16="http://schemas.microsoft.com/office/drawing/2014/main" id="{AD06C89D-A5DF-4219-AD74-6456000CEB5B}"/>
              </a:ext>
            </a:extLst>
          </p:cNvPr>
          <p:cNvSpPr/>
          <p:nvPr/>
        </p:nvSpPr>
        <p:spPr>
          <a:xfrm>
            <a:off x="9856187" y="3400287"/>
            <a:ext cx="338116" cy="271869"/>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Helvetica Light"/>
              <a:sym typeface="Helvetica Light"/>
            </a:endParaRPr>
          </a:p>
        </p:txBody>
      </p:sp>
      <p:sp>
        <p:nvSpPr>
          <p:cNvPr id="92" name="Arrow: Down 91">
            <a:extLst>
              <a:ext uri="{FF2B5EF4-FFF2-40B4-BE49-F238E27FC236}">
                <a16:creationId xmlns:a16="http://schemas.microsoft.com/office/drawing/2014/main" id="{08DFD51C-3926-462E-9044-26FB84D6E7DC}"/>
              </a:ext>
            </a:extLst>
          </p:cNvPr>
          <p:cNvSpPr/>
          <p:nvPr/>
        </p:nvSpPr>
        <p:spPr>
          <a:xfrm rot="16200000">
            <a:off x="9920764" y="4100321"/>
            <a:ext cx="238873" cy="368024"/>
          </a:xfrm>
          <a:prstGeom prst="downArrow">
            <a:avLst/>
          </a:prstGeom>
          <a:solidFill>
            <a:srgbClr val="DE6A10">
              <a:lumMod val="40000"/>
              <a:lumOff val="6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93" name="Arrow: Down 92">
            <a:extLst>
              <a:ext uri="{FF2B5EF4-FFF2-40B4-BE49-F238E27FC236}">
                <a16:creationId xmlns:a16="http://schemas.microsoft.com/office/drawing/2014/main" id="{C7D4D562-5744-44CF-BC70-0AA30870E058}"/>
              </a:ext>
            </a:extLst>
          </p:cNvPr>
          <p:cNvSpPr/>
          <p:nvPr/>
        </p:nvSpPr>
        <p:spPr>
          <a:xfrm rot="16200000">
            <a:off x="9918764" y="4331915"/>
            <a:ext cx="241092" cy="368026"/>
          </a:xfrm>
          <a:prstGeom prst="downArrow">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94" name="Arrow: Down 93">
            <a:extLst>
              <a:ext uri="{FF2B5EF4-FFF2-40B4-BE49-F238E27FC236}">
                <a16:creationId xmlns:a16="http://schemas.microsoft.com/office/drawing/2014/main" id="{9FAA18CF-D209-4557-8492-09E51F1367A0}"/>
              </a:ext>
            </a:extLst>
          </p:cNvPr>
          <p:cNvSpPr/>
          <p:nvPr/>
        </p:nvSpPr>
        <p:spPr>
          <a:xfrm rot="16200000">
            <a:off x="9922696" y="3648642"/>
            <a:ext cx="233775" cy="366792"/>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Helvetica Light"/>
              <a:sym typeface="Helvetica Light"/>
            </a:endParaRPr>
          </a:p>
        </p:txBody>
      </p:sp>
      <p:sp>
        <p:nvSpPr>
          <p:cNvPr id="95" name="Arrow: Down 94">
            <a:extLst>
              <a:ext uri="{FF2B5EF4-FFF2-40B4-BE49-F238E27FC236}">
                <a16:creationId xmlns:a16="http://schemas.microsoft.com/office/drawing/2014/main" id="{5781D9EE-B0DE-4EAF-A6F1-EF6648B0F7BC}"/>
              </a:ext>
            </a:extLst>
          </p:cNvPr>
          <p:cNvSpPr/>
          <p:nvPr/>
        </p:nvSpPr>
        <p:spPr>
          <a:xfrm rot="16200000">
            <a:off x="9921772" y="3879687"/>
            <a:ext cx="241092" cy="359546"/>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96" name="Rectangle 95">
            <a:extLst>
              <a:ext uri="{FF2B5EF4-FFF2-40B4-BE49-F238E27FC236}">
                <a16:creationId xmlns:a16="http://schemas.microsoft.com/office/drawing/2014/main" id="{0DC4D231-B2A9-4B27-B7B2-A3C60B20E313}"/>
              </a:ext>
            </a:extLst>
          </p:cNvPr>
          <p:cNvSpPr/>
          <p:nvPr/>
        </p:nvSpPr>
        <p:spPr>
          <a:xfrm>
            <a:off x="9862545" y="3061345"/>
            <a:ext cx="318079" cy="271869"/>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Helvetica Light"/>
              <a:sym typeface="Helvetica Light"/>
            </a:endParaRPr>
          </a:p>
        </p:txBody>
      </p:sp>
      <p:sp>
        <p:nvSpPr>
          <p:cNvPr id="97" name="TextBox 96">
            <a:extLst>
              <a:ext uri="{FF2B5EF4-FFF2-40B4-BE49-F238E27FC236}">
                <a16:creationId xmlns:a16="http://schemas.microsoft.com/office/drawing/2014/main" id="{64E2726B-21DB-452D-ADC8-80B7280220F6}"/>
              </a:ext>
            </a:extLst>
          </p:cNvPr>
          <p:cNvSpPr txBox="1"/>
          <p:nvPr/>
        </p:nvSpPr>
        <p:spPr>
          <a:xfrm>
            <a:off x="10186035" y="3155000"/>
            <a:ext cx="315792"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APP</a:t>
            </a:r>
          </a:p>
        </p:txBody>
      </p:sp>
      <p:sp>
        <p:nvSpPr>
          <p:cNvPr id="98" name="TextBox 97">
            <a:extLst>
              <a:ext uri="{FF2B5EF4-FFF2-40B4-BE49-F238E27FC236}">
                <a16:creationId xmlns:a16="http://schemas.microsoft.com/office/drawing/2014/main" id="{DD60A451-F0B2-48C3-ACC2-8D58DD659856}"/>
              </a:ext>
            </a:extLst>
          </p:cNvPr>
          <p:cNvSpPr txBox="1"/>
          <p:nvPr/>
        </p:nvSpPr>
        <p:spPr>
          <a:xfrm>
            <a:off x="10194303" y="3430079"/>
            <a:ext cx="283731"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HW</a:t>
            </a:r>
          </a:p>
        </p:txBody>
      </p:sp>
      <p:sp>
        <p:nvSpPr>
          <p:cNvPr id="99" name="TextBox 98">
            <a:extLst>
              <a:ext uri="{FF2B5EF4-FFF2-40B4-BE49-F238E27FC236}">
                <a16:creationId xmlns:a16="http://schemas.microsoft.com/office/drawing/2014/main" id="{B86BCE22-2110-4B25-A8DF-11B1829521C1}"/>
              </a:ext>
            </a:extLst>
          </p:cNvPr>
          <p:cNvSpPr txBox="1"/>
          <p:nvPr/>
        </p:nvSpPr>
        <p:spPr>
          <a:xfrm>
            <a:off x="10213848" y="4162261"/>
            <a:ext cx="456856"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lang="en-US" sz="900" b="1" kern="0" dirty="0">
                <a:solidFill>
                  <a:srgbClr val="000000"/>
                </a:solidFill>
                <a:latin typeface="Helvetica Light"/>
                <a:sym typeface="Helvetica Light"/>
              </a:rPr>
              <a:t>FLUSH</a:t>
            </a:r>
            <a:endParaRPr kumimoji="0" lang="en-US" sz="900" b="1" i="0" u="none" strike="noStrike" kern="0" cap="none" spc="0" normalizeH="0" baseline="0" noProof="0" dirty="0">
              <a:ln>
                <a:noFill/>
              </a:ln>
              <a:solidFill>
                <a:srgbClr val="000000"/>
              </a:solidFill>
              <a:effectLst/>
              <a:uLnTx/>
              <a:uFillTx/>
              <a:latin typeface="Helvetica Light"/>
              <a:sym typeface="Helvetica Light"/>
            </a:endParaRPr>
          </a:p>
        </p:txBody>
      </p:sp>
      <p:sp>
        <p:nvSpPr>
          <p:cNvPr id="100" name="TextBox 99">
            <a:extLst>
              <a:ext uri="{FF2B5EF4-FFF2-40B4-BE49-F238E27FC236}">
                <a16:creationId xmlns:a16="http://schemas.microsoft.com/office/drawing/2014/main" id="{79504306-9FE8-4CC8-AB87-3D5BB2593835}"/>
              </a:ext>
            </a:extLst>
          </p:cNvPr>
          <p:cNvSpPr txBox="1"/>
          <p:nvPr/>
        </p:nvSpPr>
        <p:spPr>
          <a:xfrm>
            <a:off x="10213848" y="4387020"/>
            <a:ext cx="700512"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FLUSH RSP</a:t>
            </a:r>
          </a:p>
        </p:txBody>
      </p:sp>
      <p:sp>
        <p:nvSpPr>
          <p:cNvPr id="101" name="TextBox 100">
            <a:extLst>
              <a:ext uri="{FF2B5EF4-FFF2-40B4-BE49-F238E27FC236}">
                <a16:creationId xmlns:a16="http://schemas.microsoft.com/office/drawing/2014/main" id="{8509BB72-1014-45AE-BA20-EE116F16D620}"/>
              </a:ext>
            </a:extLst>
          </p:cNvPr>
          <p:cNvSpPr txBox="1"/>
          <p:nvPr/>
        </p:nvSpPr>
        <p:spPr>
          <a:xfrm>
            <a:off x="10196812" y="3711120"/>
            <a:ext cx="820739"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RDMA WRITE</a:t>
            </a:r>
          </a:p>
        </p:txBody>
      </p:sp>
      <p:sp>
        <p:nvSpPr>
          <p:cNvPr id="102" name="TextBox 101">
            <a:extLst>
              <a:ext uri="{FF2B5EF4-FFF2-40B4-BE49-F238E27FC236}">
                <a16:creationId xmlns:a16="http://schemas.microsoft.com/office/drawing/2014/main" id="{594AE565-3097-4AEE-8991-A55CEC83A2DE}"/>
              </a:ext>
            </a:extLst>
          </p:cNvPr>
          <p:cNvSpPr txBox="1"/>
          <p:nvPr/>
        </p:nvSpPr>
        <p:spPr>
          <a:xfrm>
            <a:off x="10212283" y="3928460"/>
            <a:ext cx="1033937"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RDMA WRITE RSP</a:t>
            </a:r>
          </a:p>
        </p:txBody>
      </p:sp>
      <p:sp>
        <p:nvSpPr>
          <p:cNvPr id="103" name="Cloud 102">
            <a:extLst>
              <a:ext uri="{FF2B5EF4-FFF2-40B4-BE49-F238E27FC236}">
                <a16:creationId xmlns:a16="http://schemas.microsoft.com/office/drawing/2014/main" id="{9B0604CA-E6DD-4E13-849B-7EFF6518DB8F}"/>
              </a:ext>
            </a:extLst>
          </p:cNvPr>
          <p:cNvSpPr/>
          <p:nvPr/>
        </p:nvSpPr>
        <p:spPr>
          <a:xfrm>
            <a:off x="4744442" y="4143275"/>
            <a:ext cx="629488" cy="691502"/>
          </a:xfrm>
          <a:prstGeom prst="cloud">
            <a:avLst/>
          </a:prstGeom>
          <a:solidFill>
            <a:srgbClr val="FFFFFF">
              <a:lumMod val="85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04" name="Rectangle 103">
            <a:extLst>
              <a:ext uri="{FF2B5EF4-FFF2-40B4-BE49-F238E27FC236}">
                <a16:creationId xmlns:a16="http://schemas.microsoft.com/office/drawing/2014/main" id="{36B88227-12FB-4E40-8181-44167D317F4A}"/>
              </a:ext>
            </a:extLst>
          </p:cNvPr>
          <p:cNvSpPr/>
          <p:nvPr/>
        </p:nvSpPr>
        <p:spPr>
          <a:xfrm>
            <a:off x="2028992" y="4192084"/>
            <a:ext cx="849855" cy="471924"/>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Light"/>
                <a:sym typeface="Helvetica Light"/>
              </a:rPr>
              <a:t>Application</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Light"/>
              <a:sym typeface="Helvetica Light"/>
            </a:endParaRPr>
          </a:p>
        </p:txBody>
      </p:sp>
      <p:sp>
        <p:nvSpPr>
          <p:cNvPr id="105" name="Rectangle 104">
            <a:extLst>
              <a:ext uri="{FF2B5EF4-FFF2-40B4-BE49-F238E27FC236}">
                <a16:creationId xmlns:a16="http://schemas.microsoft.com/office/drawing/2014/main" id="{60E581B8-E880-4551-A087-51CF0A084BE8}"/>
              </a:ext>
            </a:extLst>
          </p:cNvPr>
          <p:cNvSpPr/>
          <p:nvPr/>
        </p:nvSpPr>
        <p:spPr>
          <a:xfrm>
            <a:off x="3155975" y="4204249"/>
            <a:ext cx="572478"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DRAM</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6" name="Rectangle 105">
            <a:extLst>
              <a:ext uri="{FF2B5EF4-FFF2-40B4-BE49-F238E27FC236}">
                <a16:creationId xmlns:a16="http://schemas.microsoft.com/office/drawing/2014/main" id="{54C4C02C-4125-4E46-B91C-703830902BD2}"/>
              </a:ext>
            </a:extLst>
          </p:cNvPr>
          <p:cNvSpPr/>
          <p:nvPr/>
        </p:nvSpPr>
        <p:spPr>
          <a:xfrm>
            <a:off x="3989083" y="4196995"/>
            <a:ext cx="534305"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7" name="Rectangle 106">
            <a:extLst>
              <a:ext uri="{FF2B5EF4-FFF2-40B4-BE49-F238E27FC236}">
                <a16:creationId xmlns:a16="http://schemas.microsoft.com/office/drawing/2014/main" id="{92A37648-FE48-4968-8E8D-4479003D3EE0}"/>
              </a:ext>
            </a:extLst>
          </p:cNvPr>
          <p:cNvSpPr/>
          <p:nvPr/>
        </p:nvSpPr>
        <p:spPr>
          <a:xfrm>
            <a:off x="5594048" y="4204249"/>
            <a:ext cx="598561"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8" name="Rectangle 107">
            <a:extLst>
              <a:ext uri="{FF2B5EF4-FFF2-40B4-BE49-F238E27FC236}">
                <a16:creationId xmlns:a16="http://schemas.microsoft.com/office/drawing/2014/main" id="{3CCD760C-BDF8-4580-AC7D-3209A54DF3FC}"/>
              </a:ext>
            </a:extLst>
          </p:cNvPr>
          <p:cNvSpPr/>
          <p:nvPr/>
        </p:nvSpPr>
        <p:spPr>
          <a:xfrm>
            <a:off x="7165088" y="4203001"/>
            <a:ext cx="563153"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PMEM</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9" name="Arrow: Down 108">
            <a:extLst>
              <a:ext uri="{FF2B5EF4-FFF2-40B4-BE49-F238E27FC236}">
                <a16:creationId xmlns:a16="http://schemas.microsoft.com/office/drawing/2014/main" id="{44EE42DD-86D3-482C-A1E3-2CE969AAA29B}"/>
              </a:ext>
            </a:extLst>
          </p:cNvPr>
          <p:cNvSpPr/>
          <p:nvPr/>
        </p:nvSpPr>
        <p:spPr>
          <a:xfrm rot="16200000">
            <a:off x="3343306" y="3693114"/>
            <a:ext cx="259145" cy="1246920"/>
          </a:xfrm>
          <a:prstGeom prst="downArrow">
            <a:avLst/>
          </a:prstGeom>
          <a:solidFill>
            <a:srgbClr val="DE6A10">
              <a:lumMod val="40000"/>
              <a:lumOff val="6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0" name="Arrow: Down 109">
            <a:extLst>
              <a:ext uri="{FF2B5EF4-FFF2-40B4-BE49-F238E27FC236}">
                <a16:creationId xmlns:a16="http://schemas.microsoft.com/office/drawing/2014/main" id="{DDFDCE94-41EF-44A3-8AB7-C15FE024286A}"/>
              </a:ext>
            </a:extLst>
          </p:cNvPr>
          <p:cNvSpPr/>
          <p:nvPr/>
        </p:nvSpPr>
        <p:spPr>
          <a:xfrm rot="16200000">
            <a:off x="4902894" y="3760739"/>
            <a:ext cx="260481" cy="1165494"/>
          </a:xfrm>
          <a:prstGeom prst="downArrow">
            <a:avLst/>
          </a:prstGeom>
          <a:solidFill>
            <a:srgbClr val="DE6A10">
              <a:lumMod val="40000"/>
              <a:lumOff val="6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1" name="Arrow: Down 110">
            <a:extLst>
              <a:ext uri="{FF2B5EF4-FFF2-40B4-BE49-F238E27FC236}">
                <a16:creationId xmlns:a16="http://schemas.microsoft.com/office/drawing/2014/main" id="{1E18013E-1BB6-4037-B645-606D5CF0D047}"/>
              </a:ext>
            </a:extLst>
          </p:cNvPr>
          <p:cNvSpPr/>
          <p:nvPr/>
        </p:nvSpPr>
        <p:spPr>
          <a:xfrm rot="16200000">
            <a:off x="6160455" y="4125657"/>
            <a:ext cx="217039" cy="430986"/>
          </a:xfrm>
          <a:prstGeom prst="downArrow">
            <a:avLst/>
          </a:prstGeom>
          <a:solidFill>
            <a:srgbClr val="45A4FC"/>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2" name="Arrow: Down 111">
            <a:extLst>
              <a:ext uri="{FF2B5EF4-FFF2-40B4-BE49-F238E27FC236}">
                <a16:creationId xmlns:a16="http://schemas.microsoft.com/office/drawing/2014/main" id="{2CEAD7E3-CFB5-452E-9FE2-F622F9E95CD3}"/>
              </a:ext>
            </a:extLst>
          </p:cNvPr>
          <p:cNvSpPr/>
          <p:nvPr/>
        </p:nvSpPr>
        <p:spPr>
          <a:xfrm rot="5400000">
            <a:off x="4933169" y="3962508"/>
            <a:ext cx="228698" cy="1197038"/>
          </a:xfrm>
          <a:prstGeom prst="downArrow">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3" name="Arrow: Down 112">
            <a:extLst>
              <a:ext uri="{FF2B5EF4-FFF2-40B4-BE49-F238E27FC236}">
                <a16:creationId xmlns:a16="http://schemas.microsoft.com/office/drawing/2014/main" id="{3F5CBEA8-AEC2-4C2B-A58A-2660FFE76C54}"/>
              </a:ext>
            </a:extLst>
          </p:cNvPr>
          <p:cNvSpPr/>
          <p:nvPr/>
        </p:nvSpPr>
        <p:spPr>
          <a:xfrm rot="5400000">
            <a:off x="3340464" y="3944780"/>
            <a:ext cx="210370" cy="1246921"/>
          </a:xfrm>
          <a:prstGeom prst="downArrow">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4" name="TextBox 113">
            <a:extLst>
              <a:ext uri="{FF2B5EF4-FFF2-40B4-BE49-F238E27FC236}">
                <a16:creationId xmlns:a16="http://schemas.microsoft.com/office/drawing/2014/main" id="{C9C2D061-10B9-46ED-A33C-3A941160A7DA}"/>
              </a:ext>
            </a:extLst>
          </p:cNvPr>
          <p:cNvSpPr txBox="1"/>
          <p:nvPr/>
        </p:nvSpPr>
        <p:spPr>
          <a:xfrm>
            <a:off x="7967250" y="2785668"/>
            <a:ext cx="1591469" cy="6104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Writing data to Responder </a:t>
            </a:r>
          </a:p>
          <a:p>
            <a:pPr marL="0" marR="0" lvl="0" indent="0" defTabSz="584200" eaLnBrk="1" fontAlgn="auto" latinLnBrk="0" hangingPunct="0">
              <a:lnSpc>
                <a:spcPct val="100000"/>
              </a:lnSpc>
              <a:spcBef>
                <a:spcPts val="0"/>
              </a:spcBef>
              <a:spcAft>
                <a:spcPts val="0"/>
              </a:spcAft>
              <a:buClrTx/>
              <a:buSzTx/>
              <a:buFontTx/>
              <a:buNone/>
              <a:tabLst/>
              <a:defRPr/>
            </a:pPr>
            <a:r>
              <a:rPr lang="en-US" sz="1100" b="1" kern="0" dirty="0">
                <a:solidFill>
                  <a:srgbClr val="000000"/>
                </a:solidFill>
                <a:latin typeface="Helvetica Light"/>
                <a:sym typeface="Helvetica Light"/>
              </a:rPr>
              <a:t>persistent</a:t>
            </a:r>
            <a:r>
              <a:rPr kumimoji="0" lang="en-US" sz="1100" b="1" i="0" u="none" strike="noStrike" kern="0" cap="none" spc="0" normalizeH="0" baseline="0" noProof="0" dirty="0">
                <a:ln>
                  <a:noFill/>
                </a:ln>
                <a:solidFill>
                  <a:srgbClr val="000000"/>
                </a:solidFill>
                <a:effectLst/>
                <a:uLnTx/>
                <a:uFillTx/>
                <a:latin typeface="Helvetica Light"/>
                <a:sym typeface="Helvetica Light"/>
              </a:rPr>
              <a:t> memory</a:t>
            </a:r>
          </a:p>
        </p:txBody>
      </p:sp>
      <p:sp>
        <p:nvSpPr>
          <p:cNvPr id="115" name="TextBox 114">
            <a:extLst>
              <a:ext uri="{FF2B5EF4-FFF2-40B4-BE49-F238E27FC236}">
                <a16:creationId xmlns:a16="http://schemas.microsoft.com/office/drawing/2014/main" id="{22799DF3-86F2-4C00-BA8A-1F3A0E0CBA67}"/>
              </a:ext>
            </a:extLst>
          </p:cNvPr>
          <p:cNvSpPr txBox="1"/>
          <p:nvPr/>
        </p:nvSpPr>
        <p:spPr>
          <a:xfrm>
            <a:off x="7967250" y="4064541"/>
            <a:ext cx="1232168" cy="779701"/>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Flushing previously written data to Responder persistent memory</a:t>
            </a:r>
          </a:p>
        </p:txBody>
      </p:sp>
      <p:sp>
        <p:nvSpPr>
          <p:cNvPr id="116" name="TextBox 115">
            <a:extLst>
              <a:ext uri="{FF2B5EF4-FFF2-40B4-BE49-F238E27FC236}">
                <a16:creationId xmlns:a16="http://schemas.microsoft.com/office/drawing/2014/main" id="{37781653-C460-483C-8530-383D14552B70}"/>
              </a:ext>
            </a:extLst>
          </p:cNvPr>
          <p:cNvSpPr txBox="1"/>
          <p:nvPr/>
        </p:nvSpPr>
        <p:spPr>
          <a:xfrm>
            <a:off x="2183347" y="5198657"/>
            <a:ext cx="2558408" cy="34881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Light"/>
                <a:sym typeface="Helvetica Light"/>
              </a:rPr>
              <a:t>Requestor System</a:t>
            </a:r>
          </a:p>
        </p:txBody>
      </p:sp>
      <p:sp>
        <p:nvSpPr>
          <p:cNvPr id="117" name="TextBox 116">
            <a:extLst>
              <a:ext uri="{FF2B5EF4-FFF2-40B4-BE49-F238E27FC236}">
                <a16:creationId xmlns:a16="http://schemas.microsoft.com/office/drawing/2014/main" id="{2B441B8C-C9B7-4BBA-AAF0-D965F304A768}"/>
              </a:ext>
            </a:extLst>
          </p:cNvPr>
          <p:cNvSpPr txBox="1"/>
          <p:nvPr/>
        </p:nvSpPr>
        <p:spPr>
          <a:xfrm>
            <a:off x="5212854" y="5218634"/>
            <a:ext cx="2558408" cy="34881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Light"/>
                <a:sym typeface="Helvetica Light"/>
              </a:rPr>
              <a:t>Responder System</a:t>
            </a:r>
          </a:p>
        </p:txBody>
      </p:sp>
      <p:sp>
        <p:nvSpPr>
          <p:cNvPr id="118" name="Rectangle 117">
            <a:extLst>
              <a:ext uri="{FF2B5EF4-FFF2-40B4-BE49-F238E27FC236}">
                <a16:creationId xmlns:a16="http://schemas.microsoft.com/office/drawing/2014/main" id="{CAE24237-7705-4E5B-A3AD-61BC23BA592D}"/>
              </a:ext>
            </a:extLst>
          </p:cNvPr>
          <p:cNvSpPr/>
          <p:nvPr/>
        </p:nvSpPr>
        <p:spPr>
          <a:xfrm>
            <a:off x="5608524" y="3144274"/>
            <a:ext cx="536051" cy="471924"/>
          </a:xfrm>
          <a:prstGeom prst="rect">
            <a:avLst/>
          </a:prstGeom>
          <a:solidFill>
            <a:schemeClr val="bg1">
              <a:lumMod val="85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lang="en-US" sz="600" b="1" kern="0" dirty="0">
                <a:latin typeface="Helvetica Light"/>
                <a:sym typeface="Helvetica Light"/>
              </a:rPr>
              <a:t>TPT:</a:t>
            </a:r>
            <a:br>
              <a:rPr lang="en-US" sz="900" b="1" kern="0" dirty="0">
                <a:latin typeface="Helvetica Light"/>
                <a:sym typeface="Helvetica Light"/>
              </a:rPr>
            </a:br>
            <a:r>
              <a:rPr lang="en-US" sz="600" b="1" kern="0" dirty="0">
                <a:latin typeface="Helvetica Light"/>
                <a:sym typeface="Helvetica Light"/>
              </a:rPr>
              <a:t>Handle:</a:t>
            </a:r>
            <a:br>
              <a:rPr lang="en-US" sz="600" b="1" kern="0" dirty="0">
                <a:latin typeface="Helvetica Light"/>
                <a:sym typeface="Helvetica Light"/>
              </a:rPr>
            </a:br>
            <a:r>
              <a:rPr lang="en-US" sz="600" b="1" kern="0" dirty="0">
                <a:latin typeface="Helvetica Light"/>
                <a:sym typeface="Helvetica Light"/>
              </a:rPr>
              <a:t>PMEM,</a:t>
            </a:r>
          </a:p>
          <a:p>
            <a:pPr marL="0" marR="0" lvl="0" indent="0" defTabSz="584200" eaLnBrk="1" fontAlgn="auto" latinLnBrk="0" hangingPunct="0">
              <a:lnSpc>
                <a:spcPct val="100000"/>
              </a:lnSpc>
              <a:spcBef>
                <a:spcPts val="0"/>
              </a:spcBef>
              <a:spcAft>
                <a:spcPts val="0"/>
              </a:spcAft>
              <a:buClrTx/>
              <a:buSzTx/>
              <a:buFontTx/>
              <a:buNone/>
              <a:tabLst/>
              <a:defRPr/>
            </a:pPr>
            <a:r>
              <a:rPr lang="en-US" sz="600" b="1" kern="0" dirty="0">
                <a:latin typeface="Helvetica Light"/>
                <a:sym typeface="Helvetica Light"/>
              </a:rPr>
              <a:t>FLUSHABLE</a:t>
            </a:r>
            <a:endParaRPr kumimoji="0" lang="en-US" sz="900" b="1" i="0" u="none" strike="noStrike" kern="0" cap="none" spc="0" normalizeH="0" baseline="0" noProof="0" dirty="0">
              <a:ln>
                <a:noFill/>
              </a:ln>
              <a:effectLst/>
              <a:uLnTx/>
              <a:uFillTx/>
              <a:latin typeface="Helvetica Light"/>
              <a:sym typeface="Helvetica Light"/>
            </a:endParaRPr>
          </a:p>
        </p:txBody>
      </p:sp>
      <p:sp>
        <p:nvSpPr>
          <p:cNvPr id="119" name="Rectangle 118">
            <a:extLst>
              <a:ext uri="{FF2B5EF4-FFF2-40B4-BE49-F238E27FC236}">
                <a16:creationId xmlns:a16="http://schemas.microsoft.com/office/drawing/2014/main" id="{E46C207B-E4F1-4772-B2E7-F61931109708}"/>
              </a:ext>
            </a:extLst>
          </p:cNvPr>
          <p:cNvSpPr/>
          <p:nvPr/>
        </p:nvSpPr>
        <p:spPr>
          <a:xfrm>
            <a:off x="5660587" y="4640016"/>
            <a:ext cx="553232" cy="471924"/>
          </a:xfrm>
          <a:prstGeom prst="rect">
            <a:avLst/>
          </a:prstGeom>
          <a:solidFill>
            <a:schemeClr val="bg1">
              <a:lumMod val="85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lang="en-US" sz="600" b="1" kern="0" dirty="0">
                <a:latin typeface="Helvetica Light"/>
                <a:sym typeface="Helvetica Light"/>
              </a:rPr>
              <a:t>TPT:</a:t>
            </a:r>
            <a:br>
              <a:rPr lang="en-US" sz="900" b="1" kern="0" dirty="0">
                <a:latin typeface="Helvetica Light"/>
                <a:sym typeface="Helvetica Light"/>
              </a:rPr>
            </a:br>
            <a:r>
              <a:rPr lang="en-US" sz="600" b="1" kern="0" dirty="0">
                <a:latin typeface="Helvetica Light"/>
                <a:sym typeface="Helvetica Light"/>
              </a:rPr>
              <a:t>Handle:</a:t>
            </a:r>
            <a:br>
              <a:rPr lang="en-US" sz="600" b="1" kern="0" dirty="0">
                <a:latin typeface="Helvetica Light"/>
                <a:sym typeface="Helvetica Light"/>
              </a:rPr>
            </a:br>
            <a:r>
              <a:rPr lang="en-US" sz="600" b="1" kern="0" dirty="0">
                <a:solidFill>
                  <a:srgbClr val="FF0000"/>
                </a:solidFill>
                <a:latin typeface="Helvetica Light"/>
                <a:sym typeface="Helvetica Light"/>
              </a:rPr>
              <a:t>PMEM,</a:t>
            </a:r>
            <a:br>
              <a:rPr lang="en-US" sz="600" b="1" kern="0" dirty="0">
                <a:solidFill>
                  <a:srgbClr val="FF0000"/>
                </a:solidFill>
                <a:latin typeface="Helvetica Light"/>
                <a:sym typeface="Helvetica Light"/>
              </a:rPr>
            </a:br>
            <a:r>
              <a:rPr lang="en-US" sz="600" b="1" kern="0" dirty="0">
                <a:solidFill>
                  <a:srgbClr val="FF0000"/>
                </a:solidFill>
                <a:latin typeface="Helvetica Light"/>
                <a:sym typeface="Helvetica Light"/>
              </a:rPr>
              <a:t>FLUSHABLE</a:t>
            </a:r>
            <a:endParaRPr kumimoji="0" lang="en-US" sz="900" b="1" i="0" u="none" strike="noStrike" kern="0" cap="none" spc="0" normalizeH="0" baseline="0" noProof="0" dirty="0">
              <a:ln>
                <a:noFill/>
              </a:ln>
              <a:effectLst/>
              <a:uLnTx/>
              <a:uFillTx/>
              <a:latin typeface="Helvetica Light"/>
              <a:sym typeface="Helvetica Light"/>
            </a:endParaRPr>
          </a:p>
        </p:txBody>
      </p:sp>
      <p:sp>
        <p:nvSpPr>
          <p:cNvPr id="52" name="TextBox 51">
            <a:extLst>
              <a:ext uri="{FF2B5EF4-FFF2-40B4-BE49-F238E27FC236}">
                <a16:creationId xmlns:a16="http://schemas.microsoft.com/office/drawing/2014/main" id="{395AE559-1759-4EA9-BF2E-E2A012B117DE}"/>
              </a:ext>
            </a:extLst>
          </p:cNvPr>
          <p:cNvSpPr txBox="1"/>
          <p:nvPr/>
        </p:nvSpPr>
        <p:spPr>
          <a:xfrm>
            <a:off x="3175078" y="4182522"/>
            <a:ext cx="503344" cy="271869"/>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PMEM</a:t>
            </a:r>
          </a:p>
        </p:txBody>
      </p:sp>
      <p:sp>
        <p:nvSpPr>
          <p:cNvPr id="53" name="TextBox 52">
            <a:extLst>
              <a:ext uri="{FF2B5EF4-FFF2-40B4-BE49-F238E27FC236}">
                <a16:creationId xmlns:a16="http://schemas.microsoft.com/office/drawing/2014/main" id="{734E2998-91B0-4A16-86FB-2AAFBB702042}"/>
              </a:ext>
            </a:extLst>
          </p:cNvPr>
          <p:cNvSpPr txBox="1"/>
          <p:nvPr/>
        </p:nvSpPr>
        <p:spPr>
          <a:xfrm>
            <a:off x="4782599" y="4209954"/>
            <a:ext cx="503344" cy="271869"/>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PMEM</a:t>
            </a:r>
          </a:p>
        </p:txBody>
      </p:sp>
      <p:sp>
        <p:nvSpPr>
          <p:cNvPr id="57" name="Arrow: Down 56">
            <a:extLst>
              <a:ext uri="{FF2B5EF4-FFF2-40B4-BE49-F238E27FC236}">
                <a16:creationId xmlns:a16="http://schemas.microsoft.com/office/drawing/2014/main" id="{17F59658-AB95-4C85-829E-88D6784DEF5D}"/>
              </a:ext>
            </a:extLst>
          </p:cNvPr>
          <p:cNvSpPr/>
          <p:nvPr/>
        </p:nvSpPr>
        <p:spPr>
          <a:xfrm rot="16200000">
            <a:off x="6937298" y="2773704"/>
            <a:ext cx="217039" cy="430986"/>
          </a:xfrm>
          <a:prstGeom prst="downArrow">
            <a:avLst/>
          </a:prstGeom>
          <a:solidFill>
            <a:srgbClr val="0365C0">
              <a:lumMod val="60000"/>
              <a:lumOff val="40000"/>
            </a:srgbClr>
          </a:solidFill>
          <a:ln w="19050" cap="flat">
            <a:solidFill>
              <a:schemeClr val="tx1"/>
            </a:solidFill>
            <a:prstDash val="sysDash"/>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58" name="Arrow: Down 57">
            <a:extLst>
              <a:ext uri="{FF2B5EF4-FFF2-40B4-BE49-F238E27FC236}">
                <a16:creationId xmlns:a16="http://schemas.microsoft.com/office/drawing/2014/main" id="{4A1BCF46-9DA2-469A-AB38-B5F0476C9652}"/>
              </a:ext>
            </a:extLst>
          </p:cNvPr>
          <p:cNvSpPr/>
          <p:nvPr/>
        </p:nvSpPr>
        <p:spPr>
          <a:xfrm rot="16200000">
            <a:off x="6955172" y="4138748"/>
            <a:ext cx="217039" cy="430986"/>
          </a:xfrm>
          <a:prstGeom prst="downArrow">
            <a:avLst/>
          </a:prstGeom>
          <a:solidFill>
            <a:srgbClr val="0365C0">
              <a:lumMod val="60000"/>
              <a:lumOff val="40000"/>
            </a:srgbClr>
          </a:solidFill>
          <a:ln w="19050" cap="flat">
            <a:solidFill>
              <a:schemeClr val="tx1"/>
            </a:solidFill>
            <a:prstDash val="sysDash"/>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59" name="Arrow: Down 58">
            <a:extLst>
              <a:ext uri="{FF2B5EF4-FFF2-40B4-BE49-F238E27FC236}">
                <a16:creationId xmlns:a16="http://schemas.microsoft.com/office/drawing/2014/main" id="{7518AB6B-3442-4FA8-9019-1D3684C7558D}"/>
              </a:ext>
            </a:extLst>
          </p:cNvPr>
          <p:cNvSpPr/>
          <p:nvPr/>
        </p:nvSpPr>
        <p:spPr>
          <a:xfrm rot="5400000">
            <a:off x="6125898" y="4338003"/>
            <a:ext cx="233990" cy="442351"/>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Tree>
    <p:extLst>
      <p:ext uri="{BB962C8B-B14F-4D97-AF65-F5344CB8AC3E}">
        <p14:creationId xmlns:p14="http://schemas.microsoft.com/office/powerpoint/2010/main" val="18360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6" grpId="0" animBg="1"/>
      <p:bldP spid="87" grpId="0" animBg="1"/>
      <p:bldP spid="88" grpId="0" animBg="1"/>
      <p:bldP spid="89" grpId="0" animBg="1"/>
      <p:bldP spid="90" grpId="0" animBg="1"/>
      <p:bldP spid="92" grpId="0" animBg="1"/>
      <p:bldP spid="93" grpId="0" animBg="1"/>
      <p:bldP spid="94" grpId="0" animBg="1"/>
      <p:bldP spid="95" grpId="0" animBg="1"/>
      <p:bldP spid="99" grpId="0"/>
      <p:bldP spid="100" grpId="0"/>
      <p:bldP spid="101" grpId="0"/>
      <p:bldP spid="102" grpId="0"/>
      <p:bldP spid="109" grpId="0" animBg="1"/>
      <p:bldP spid="110" grpId="0" animBg="1"/>
      <p:bldP spid="111" grpId="0" animBg="1"/>
      <p:bldP spid="112" grpId="0" animBg="1"/>
      <p:bldP spid="113" grpId="0" animBg="1"/>
      <p:bldP spid="114" grpId="0"/>
      <p:bldP spid="115" grpId="0"/>
      <p:bldP spid="118" grpId="0" animBg="1"/>
      <p:bldP spid="119" grpId="0" animBg="1"/>
      <p:bldP spid="52" grpId="0"/>
      <p:bldP spid="53" grpId="0"/>
      <p:bldP spid="57" grpId="0" animBg="1"/>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A7B6E94-3D98-475F-9257-6D87CA3B6FF8}"/>
              </a:ext>
            </a:extLst>
          </p:cNvPr>
          <p:cNvSpPr/>
          <p:nvPr/>
        </p:nvSpPr>
        <p:spPr>
          <a:xfrm>
            <a:off x="6399677" y="2779566"/>
            <a:ext cx="500409" cy="1641475"/>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Helvetica Light"/>
                <a:sym typeface="Helvetica Light"/>
              </a:rPr>
              <a:t>PMEM POINT</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0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0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0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Helvetica Light"/>
              <a:sym typeface="Helvetica Light"/>
            </a:endParaRPr>
          </a:p>
        </p:txBody>
      </p:sp>
      <p:sp>
        <p:nvSpPr>
          <p:cNvPr id="2" name="Title 1"/>
          <p:cNvSpPr>
            <a:spLocks noGrp="1"/>
          </p:cNvSpPr>
          <p:nvPr>
            <p:ph type="title"/>
          </p:nvPr>
        </p:nvSpPr>
        <p:spPr/>
        <p:txBody>
          <a:bodyPr/>
          <a:lstStyle/>
          <a:p>
            <a:r>
              <a:rPr lang="en-US" dirty="0"/>
              <a:t>Memory Placement Extensions</a:t>
            </a:r>
          </a:p>
        </p:txBody>
      </p:sp>
      <p:sp>
        <p:nvSpPr>
          <p:cNvPr id="3" name="Content Placeholder 2"/>
          <p:cNvSpPr>
            <a:spLocks noGrp="1"/>
          </p:cNvSpPr>
          <p:nvPr>
            <p:ph idx="1"/>
          </p:nvPr>
        </p:nvSpPr>
        <p:spPr>
          <a:xfrm>
            <a:off x="758952" y="1207308"/>
            <a:ext cx="10667825" cy="515356"/>
          </a:xfrm>
        </p:spPr>
        <p:txBody>
          <a:bodyPr>
            <a:normAutofit/>
          </a:bodyPr>
          <a:lstStyle/>
          <a:p>
            <a:r>
              <a:rPr lang="en-US" dirty="0"/>
              <a:t>Pipelined Log Writing Example</a:t>
            </a:r>
            <a:endParaRPr lang="en-US" sz="2400" dirty="0"/>
          </a:p>
          <a:p>
            <a:pPr marL="0" indent="0">
              <a:buNone/>
            </a:pPr>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22</a:t>
            </a:fld>
            <a:endParaRPr lang="en-US" dirty="0"/>
          </a:p>
        </p:txBody>
      </p:sp>
      <p:sp>
        <p:nvSpPr>
          <p:cNvPr id="76" name="Rectangle: Rounded Corners 75">
            <a:extLst>
              <a:ext uri="{FF2B5EF4-FFF2-40B4-BE49-F238E27FC236}">
                <a16:creationId xmlns:a16="http://schemas.microsoft.com/office/drawing/2014/main" id="{B2E588CA-FE93-41B1-82C7-056CC37600B0}"/>
              </a:ext>
            </a:extLst>
          </p:cNvPr>
          <p:cNvSpPr/>
          <p:nvPr/>
        </p:nvSpPr>
        <p:spPr>
          <a:xfrm>
            <a:off x="5431060" y="2731592"/>
            <a:ext cx="2452176" cy="1766393"/>
          </a:xfrm>
          <a:prstGeom prst="roundRect">
            <a:avLst>
              <a:gd name="adj" fmla="val 8039"/>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32F8CDCB-2DE5-43A5-968B-02DEFDED6923}"/>
              </a:ext>
            </a:extLst>
          </p:cNvPr>
          <p:cNvSpPr/>
          <p:nvPr/>
        </p:nvSpPr>
        <p:spPr>
          <a:xfrm>
            <a:off x="1900722" y="2736907"/>
            <a:ext cx="2764178" cy="1766392"/>
          </a:xfrm>
          <a:prstGeom prst="roundRect">
            <a:avLst>
              <a:gd name="adj" fmla="val 5686"/>
            </a:avLst>
          </a:prstGeom>
          <a:noFill/>
          <a:ln w="127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loud 77">
            <a:extLst>
              <a:ext uri="{FF2B5EF4-FFF2-40B4-BE49-F238E27FC236}">
                <a16:creationId xmlns:a16="http://schemas.microsoft.com/office/drawing/2014/main" id="{E74EAD7B-FAF9-483F-BC1A-556427AF9F8F}"/>
              </a:ext>
            </a:extLst>
          </p:cNvPr>
          <p:cNvSpPr/>
          <p:nvPr/>
        </p:nvSpPr>
        <p:spPr>
          <a:xfrm>
            <a:off x="4775681" y="2606520"/>
            <a:ext cx="512630" cy="2030214"/>
          </a:xfrm>
          <a:prstGeom prst="cloud">
            <a:avLst/>
          </a:prstGeom>
          <a:solidFill>
            <a:srgbClr val="FFFFFF">
              <a:lumMod val="85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6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6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600" kern="0" dirty="0">
              <a:solidFill>
                <a:srgbClr val="FFFFFF"/>
              </a:solidFill>
              <a:latin typeface="Helvetica Light"/>
              <a:sym typeface="Helvetica Light"/>
            </a:endParaRPr>
          </a:p>
        </p:txBody>
      </p:sp>
      <p:sp>
        <p:nvSpPr>
          <p:cNvPr id="79" name="Rectangle 78">
            <a:extLst>
              <a:ext uri="{FF2B5EF4-FFF2-40B4-BE49-F238E27FC236}">
                <a16:creationId xmlns:a16="http://schemas.microsoft.com/office/drawing/2014/main" id="{D4F9EB10-466C-4887-85F5-1790C8EE86CC}"/>
              </a:ext>
            </a:extLst>
          </p:cNvPr>
          <p:cNvSpPr/>
          <p:nvPr/>
        </p:nvSpPr>
        <p:spPr>
          <a:xfrm>
            <a:off x="1981654" y="2808743"/>
            <a:ext cx="852814" cy="1579920"/>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Light"/>
                <a:sym typeface="Helvetica Light"/>
              </a:rPr>
              <a:t>Application</a:t>
            </a: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000000"/>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000000"/>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000000"/>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Light"/>
              <a:sym typeface="Helvetica Light"/>
            </a:endParaRPr>
          </a:p>
        </p:txBody>
      </p:sp>
      <p:sp>
        <p:nvSpPr>
          <p:cNvPr id="80" name="Rectangle 79">
            <a:extLst>
              <a:ext uri="{FF2B5EF4-FFF2-40B4-BE49-F238E27FC236}">
                <a16:creationId xmlns:a16="http://schemas.microsoft.com/office/drawing/2014/main" id="{2F49991A-E026-475B-AAFC-E9D0E7959107}"/>
              </a:ext>
            </a:extLst>
          </p:cNvPr>
          <p:cNvSpPr/>
          <p:nvPr/>
        </p:nvSpPr>
        <p:spPr>
          <a:xfrm>
            <a:off x="3174111" y="2841333"/>
            <a:ext cx="561787" cy="471924"/>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DRAM</a:t>
            </a: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1" name="Arrow: Down 80">
            <a:extLst>
              <a:ext uri="{FF2B5EF4-FFF2-40B4-BE49-F238E27FC236}">
                <a16:creationId xmlns:a16="http://schemas.microsoft.com/office/drawing/2014/main" id="{B4DC6B4E-2209-4FA8-95A5-BABB55348A3A}"/>
              </a:ext>
            </a:extLst>
          </p:cNvPr>
          <p:cNvSpPr/>
          <p:nvPr/>
        </p:nvSpPr>
        <p:spPr>
          <a:xfrm rot="16200000">
            <a:off x="2901820" y="2773091"/>
            <a:ext cx="217039" cy="430986"/>
          </a:xfrm>
          <a:prstGeom prst="downArrow">
            <a:avLst/>
          </a:prstGeom>
          <a:solidFill>
            <a:schemeClr val="bg1">
              <a:lumMod val="75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2" name="TextBox 81">
            <a:extLst>
              <a:ext uri="{FF2B5EF4-FFF2-40B4-BE49-F238E27FC236}">
                <a16:creationId xmlns:a16="http://schemas.microsoft.com/office/drawing/2014/main" id="{71A5E113-A2C9-45F3-8691-3AF77D0311D6}"/>
              </a:ext>
            </a:extLst>
          </p:cNvPr>
          <p:cNvSpPr txBox="1"/>
          <p:nvPr/>
        </p:nvSpPr>
        <p:spPr>
          <a:xfrm>
            <a:off x="4752686" y="2091523"/>
            <a:ext cx="607539" cy="441146"/>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RDMA</a:t>
            </a:r>
          </a:p>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Network</a:t>
            </a:r>
          </a:p>
        </p:txBody>
      </p:sp>
      <p:sp>
        <p:nvSpPr>
          <p:cNvPr id="83" name="Rectangle 82">
            <a:extLst>
              <a:ext uri="{FF2B5EF4-FFF2-40B4-BE49-F238E27FC236}">
                <a16:creationId xmlns:a16="http://schemas.microsoft.com/office/drawing/2014/main" id="{578C7BE2-4574-44D4-AEAF-815B1F877C58}"/>
              </a:ext>
            </a:extLst>
          </p:cNvPr>
          <p:cNvSpPr/>
          <p:nvPr/>
        </p:nvSpPr>
        <p:spPr>
          <a:xfrm>
            <a:off x="3993278" y="2824714"/>
            <a:ext cx="549977" cy="1579920"/>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4" name="Rectangle 83">
            <a:extLst>
              <a:ext uri="{FF2B5EF4-FFF2-40B4-BE49-F238E27FC236}">
                <a16:creationId xmlns:a16="http://schemas.microsoft.com/office/drawing/2014/main" id="{141E1A1F-9749-4D35-87B5-5D5C5B871127}"/>
              </a:ext>
            </a:extLst>
          </p:cNvPr>
          <p:cNvSpPr/>
          <p:nvPr/>
        </p:nvSpPr>
        <p:spPr>
          <a:xfrm>
            <a:off x="5550376" y="2802109"/>
            <a:ext cx="554217" cy="1579920"/>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HCA</a:t>
            </a: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5" name="Rectangle 84">
            <a:extLst>
              <a:ext uri="{FF2B5EF4-FFF2-40B4-BE49-F238E27FC236}">
                <a16:creationId xmlns:a16="http://schemas.microsoft.com/office/drawing/2014/main" id="{112CE9A0-60AB-4200-B196-1D43BFF53630}"/>
              </a:ext>
            </a:extLst>
          </p:cNvPr>
          <p:cNvSpPr/>
          <p:nvPr/>
        </p:nvSpPr>
        <p:spPr>
          <a:xfrm>
            <a:off x="7206304" y="2796101"/>
            <a:ext cx="566221" cy="1579920"/>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Helvetica Light"/>
                <a:sym typeface="Helvetica Light"/>
              </a:rPr>
              <a:t>PMEM</a:t>
            </a: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lang="en-US" sz="1200" kern="0" dirty="0">
              <a:solidFill>
                <a:srgbClr val="FFFFFF"/>
              </a:solidFill>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Helvetica Light"/>
              <a:sym typeface="Helvetica Light"/>
            </a:endParaRPr>
          </a:p>
        </p:txBody>
      </p:sp>
      <p:sp>
        <p:nvSpPr>
          <p:cNvPr id="86" name="Arrow: Down 85">
            <a:extLst>
              <a:ext uri="{FF2B5EF4-FFF2-40B4-BE49-F238E27FC236}">
                <a16:creationId xmlns:a16="http://schemas.microsoft.com/office/drawing/2014/main" id="{31777122-CAB3-455C-98CD-8E0EF0D60E60}"/>
              </a:ext>
            </a:extLst>
          </p:cNvPr>
          <p:cNvSpPr/>
          <p:nvPr/>
        </p:nvSpPr>
        <p:spPr>
          <a:xfrm rot="16200000">
            <a:off x="3309064" y="2207062"/>
            <a:ext cx="232635" cy="1270022"/>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7" name="Arrow: Down 86">
            <a:extLst>
              <a:ext uri="{FF2B5EF4-FFF2-40B4-BE49-F238E27FC236}">
                <a16:creationId xmlns:a16="http://schemas.microsoft.com/office/drawing/2014/main" id="{76D175E9-840F-45C5-91F3-1DAE8FA9353C}"/>
              </a:ext>
            </a:extLst>
          </p:cNvPr>
          <p:cNvSpPr/>
          <p:nvPr/>
        </p:nvSpPr>
        <p:spPr>
          <a:xfrm rot="16200000">
            <a:off x="4933202" y="2410039"/>
            <a:ext cx="255059" cy="1098258"/>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8" name="Arrow: Down 87">
            <a:extLst>
              <a:ext uri="{FF2B5EF4-FFF2-40B4-BE49-F238E27FC236}">
                <a16:creationId xmlns:a16="http://schemas.microsoft.com/office/drawing/2014/main" id="{623BF101-2746-477F-B435-361EC8D0552F}"/>
              </a:ext>
            </a:extLst>
          </p:cNvPr>
          <p:cNvSpPr/>
          <p:nvPr/>
        </p:nvSpPr>
        <p:spPr>
          <a:xfrm rot="16200000">
            <a:off x="6168045" y="2765292"/>
            <a:ext cx="217039" cy="430986"/>
          </a:xfrm>
          <a:prstGeom prst="downArrow">
            <a:avLst/>
          </a:prstGeom>
          <a:solidFill>
            <a:srgbClr val="0365C0">
              <a:lumMod val="60000"/>
              <a:lumOff val="40000"/>
            </a:srgbClr>
          </a:solidFill>
          <a:ln w="19050" cap="flat">
            <a:solidFill>
              <a:schemeClr val="tx1"/>
            </a:solidFill>
            <a:prstDash val="sysDash"/>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89" name="Arrow: Down 88">
            <a:extLst>
              <a:ext uri="{FF2B5EF4-FFF2-40B4-BE49-F238E27FC236}">
                <a16:creationId xmlns:a16="http://schemas.microsoft.com/office/drawing/2014/main" id="{E162B313-4F33-4162-B3AD-79A2D596516B}"/>
              </a:ext>
            </a:extLst>
          </p:cNvPr>
          <p:cNvSpPr/>
          <p:nvPr/>
        </p:nvSpPr>
        <p:spPr>
          <a:xfrm rot="5400000">
            <a:off x="4905638" y="2662352"/>
            <a:ext cx="241238" cy="1098259"/>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90" name="Arrow: Down 89">
            <a:extLst>
              <a:ext uri="{FF2B5EF4-FFF2-40B4-BE49-F238E27FC236}">
                <a16:creationId xmlns:a16="http://schemas.microsoft.com/office/drawing/2014/main" id="{78806454-F59B-4F69-B107-8347388F3465}"/>
              </a:ext>
            </a:extLst>
          </p:cNvPr>
          <p:cNvSpPr/>
          <p:nvPr/>
        </p:nvSpPr>
        <p:spPr>
          <a:xfrm rot="5400000">
            <a:off x="3309760" y="2550640"/>
            <a:ext cx="238691" cy="1298654"/>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91" name="Rectangle 90">
            <a:extLst>
              <a:ext uri="{FF2B5EF4-FFF2-40B4-BE49-F238E27FC236}">
                <a16:creationId xmlns:a16="http://schemas.microsoft.com/office/drawing/2014/main" id="{AD06C89D-A5DF-4219-AD74-6456000CEB5B}"/>
              </a:ext>
            </a:extLst>
          </p:cNvPr>
          <p:cNvSpPr/>
          <p:nvPr/>
        </p:nvSpPr>
        <p:spPr>
          <a:xfrm>
            <a:off x="10028557" y="2921274"/>
            <a:ext cx="338116" cy="271869"/>
          </a:xfrm>
          <a:prstGeom prst="rect">
            <a:avLst/>
          </a:prstGeom>
          <a:solidFill>
            <a:srgbClr val="000000">
              <a:lumMod val="50000"/>
              <a:lumOff val="5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Helvetica Light"/>
              <a:sym typeface="Helvetica Light"/>
            </a:endParaRPr>
          </a:p>
        </p:txBody>
      </p:sp>
      <p:sp>
        <p:nvSpPr>
          <p:cNvPr id="92" name="Arrow: Down 91">
            <a:extLst>
              <a:ext uri="{FF2B5EF4-FFF2-40B4-BE49-F238E27FC236}">
                <a16:creationId xmlns:a16="http://schemas.microsoft.com/office/drawing/2014/main" id="{08DFD51C-3926-462E-9044-26FB84D6E7DC}"/>
              </a:ext>
            </a:extLst>
          </p:cNvPr>
          <p:cNvSpPr/>
          <p:nvPr/>
        </p:nvSpPr>
        <p:spPr>
          <a:xfrm rot="16200000">
            <a:off x="10093134" y="3621308"/>
            <a:ext cx="238873" cy="368024"/>
          </a:xfrm>
          <a:prstGeom prst="downArrow">
            <a:avLst/>
          </a:prstGeom>
          <a:solidFill>
            <a:srgbClr val="DE6A10">
              <a:lumMod val="40000"/>
              <a:lumOff val="6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93" name="Arrow: Down 92">
            <a:extLst>
              <a:ext uri="{FF2B5EF4-FFF2-40B4-BE49-F238E27FC236}">
                <a16:creationId xmlns:a16="http://schemas.microsoft.com/office/drawing/2014/main" id="{C7D4D562-5744-44CF-BC70-0AA30870E058}"/>
              </a:ext>
            </a:extLst>
          </p:cNvPr>
          <p:cNvSpPr/>
          <p:nvPr/>
        </p:nvSpPr>
        <p:spPr>
          <a:xfrm rot="16200000">
            <a:off x="10091134" y="3852902"/>
            <a:ext cx="241092" cy="368026"/>
          </a:xfrm>
          <a:prstGeom prst="downArrow">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94" name="Arrow: Down 93">
            <a:extLst>
              <a:ext uri="{FF2B5EF4-FFF2-40B4-BE49-F238E27FC236}">
                <a16:creationId xmlns:a16="http://schemas.microsoft.com/office/drawing/2014/main" id="{9FAA18CF-D209-4557-8492-09E51F1367A0}"/>
              </a:ext>
            </a:extLst>
          </p:cNvPr>
          <p:cNvSpPr/>
          <p:nvPr/>
        </p:nvSpPr>
        <p:spPr>
          <a:xfrm rot="16200000">
            <a:off x="10095066" y="3169629"/>
            <a:ext cx="233775" cy="366792"/>
          </a:xfrm>
          <a:prstGeom prst="downArrow">
            <a:avLst/>
          </a:prstGeom>
          <a:solidFill>
            <a:srgbClr val="0365C0">
              <a:lumMod val="60000"/>
              <a:lumOff val="4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Helvetica Light"/>
              <a:sym typeface="Helvetica Light"/>
            </a:endParaRPr>
          </a:p>
        </p:txBody>
      </p:sp>
      <p:sp>
        <p:nvSpPr>
          <p:cNvPr id="95" name="Arrow: Down 94">
            <a:extLst>
              <a:ext uri="{FF2B5EF4-FFF2-40B4-BE49-F238E27FC236}">
                <a16:creationId xmlns:a16="http://schemas.microsoft.com/office/drawing/2014/main" id="{5781D9EE-B0DE-4EAF-A6F1-EF6648B0F7BC}"/>
              </a:ext>
            </a:extLst>
          </p:cNvPr>
          <p:cNvSpPr/>
          <p:nvPr/>
        </p:nvSpPr>
        <p:spPr>
          <a:xfrm rot="16200000">
            <a:off x="10094142" y="3400674"/>
            <a:ext cx="241092" cy="359546"/>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96" name="Rectangle 95">
            <a:extLst>
              <a:ext uri="{FF2B5EF4-FFF2-40B4-BE49-F238E27FC236}">
                <a16:creationId xmlns:a16="http://schemas.microsoft.com/office/drawing/2014/main" id="{0DC4D231-B2A9-4B27-B7B2-A3C60B20E313}"/>
              </a:ext>
            </a:extLst>
          </p:cNvPr>
          <p:cNvSpPr/>
          <p:nvPr/>
        </p:nvSpPr>
        <p:spPr>
          <a:xfrm>
            <a:off x="10034915" y="2582332"/>
            <a:ext cx="318079" cy="271869"/>
          </a:xfrm>
          <a:prstGeom prst="rect">
            <a:avLst/>
          </a:prstGeom>
          <a:solidFill>
            <a:srgbClr val="773F9B">
              <a:lumMod val="20000"/>
              <a:lumOff val="8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Helvetica Light"/>
              <a:sym typeface="Helvetica Light"/>
            </a:endParaRPr>
          </a:p>
        </p:txBody>
      </p:sp>
      <p:sp>
        <p:nvSpPr>
          <p:cNvPr id="97" name="TextBox 96">
            <a:extLst>
              <a:ext uri="{FF2B5EF4-FFF2-40B4-BE49-F238E27FC236}">
                <a16:creationId xmlns:a16="http://schemas.microsoft.com/office/drawing/2014/main" id="{64E2726B-21DB-452D-ADC8-80B7280220F6}"/>
              </a:ext>
            </a:extLst>
          </p:cNvPr>
          <p:cNvSpPr txBox="1"/>
          <p:nvPr/>
        </p:nvSpPr>
        <p:spPr>
          <a:xfrm>
            <a:off x="10358405" y="2675987"/>
            <a:ext cx="315792"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APP</a:t>
            </a:r>
          </a:p>
        </p:txBody>
      </p:sp>
      <p:sp>
        <p:nvSpPr>
          <p:cNvPr id="98" name="TextBox 97">
            <a:extLst>
              <a:ext uri="{FF2B5EF4-FFF2-40B4-BE49-F238E27FC236}">
                <a16:creationId xmlns:a16="http://schemas.microsoft.com/office/drawing/2014/main" id="{DD60A451-F0B2-48C3-ACC2-8D58DD659856}"/>
              </a:ext>
            </a:extLst>
          </p:cNvPr>
          <p:cNvSpPr txBox="1"/>
          <p:nvPr/>
        </p:nvSpPr>
        <p:spPr>
          <a:xfrm>
            <a:off x="10366673" y="2951066"/>
            <a:ext cx="283731"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HW</a:t>
            </a:r>
          </a:p>
        </p:txBody>
      </p:sp>
      <p:sp>
        <p:nvSpPr>
          <p:cNvPr id="99" name="TextBox 98">
            <a:extLst>
              <a:ext uri="{FF2B5EF4-FFF2-40B4-BE49-F238E27FC236}">
                <a16:creationId xmlns:a16="http://schemas.microsoft.com/office/drawing/2014/main" id="{B86BCE22-2110-4B25-A8DF-11B1829521C1}"/>
              </a:ext>
            </a:extLst>
          </p:cNvPr>
          <p:cNvSpPr txBox="1"/>
          <p:nvPr/>
        </p:nvSpPr>
        <p:spPr>
          <a:xfrm>
            <a:off x="10387584" y="3683248"/>
            <a:ext cx="456856"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lang="en-US" sz="900" b="1" kern="0" dirty="0">
                <a:solidFill>
                  <a:srgbClr val="000000"/>
                </a:solidFill>
                <a:latin typeface="Helvetica Light"/>
                <a:sym typeface="Helvetica Light"/>
              </a:rPr>
              <a:t>FLUSH</a:t>
            </a:r>
            <a:endParaRPr kumimoji="0" lang="en-US" sz="900" b="1" i="0" u="none" strike="noStrike" kern="0" cap="none" spc="0" normalizeH="0" baseline="0" noProof="0" dirty="0">
              <a:ln>
                <a:noFill/>
              </a:ln>
              <a:solidFill>
                <a:srgbClr val="000000"/>
              </a:solidFill>
              <a:effectLst/>
              <a:uLnTx/>
              <a:uFillTx/>
              <a:latin typeface="Helvetica Light"/>
              <a:sym typeface="Helvetica Light"/>
            </a:endParaRPr>
          </a:p>
        </p:txBody>
      </p:sp>
      <p:sp>
        <p:nvSpPr>
          <p:cNvPr id="100" name="TextBox 99">
            <a:extLst>
              <a:ext uri="{FF2B5EF4-FFF2-40B4-BE49-F238E27FC236}">
                <a16:creationId xmlns:a16="http://schemas.microsoft.com/office/drawing/2014/main" id="{79504306-9FE8-4CC8-AB87-3D5BB2593835}"/>
              </a:ext>
            </a:extLst>
          </p:cNvPr>
          <p:cNvSpPr txBox="1"/>
          <p:nvPr/>
        </p:nvSpPr>
        <p:spPr>
          <a:xfrm>
            <a:off x="10387584" y="3908007"/>
            <a:ext cx="700512"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FLUSH RSP</a:t>
            </a:r>
          </a:p>
        </p:txBody>
      </p:sp>
      <p:sp>
        <p:nvSpPr>
          <p:cNvPr id="101" name="TextBox 100">
            <a:extLst>
              <a:ext uri="{FF2B5EF4-FFF2-40B4-BE49-F238E27FC236}">
                <a16:creationId xmlns:a16="http://schemas.microsoft.com/office/drawing/2014/main" id="{8509BB72-1014-45AE-BA20-EE116F16D620}"/>
              </a:ext>
            </a:extLst>
          </p:cNvPr>
          <p:cNvSpPr txBox="1"/>
          <p:nvPr/>
        </p:nvSpPr>
        <p:spPr>
          <a:xfrm>
            <a:off x="10369182" y="3232107"/>
            <a:ext cx="820739"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RDMA WRITE</a:t>
            </a:r>
          </a:p>
        </p:txBody>
      </p:sp>
      <p:sp>
        <p:nvSpPr>
          <p:cNvPr id="102" name="TextBox 101">
            <a:extLst>
              <a:ext uri="{FF2B5EF4-FFF2-40B4-BE49-F238E27FC236}">
                <a16:creationId xmlns:a16="http://schemas.microsoft.com/office/drawing/2014/main" id="{594AE565-3097-4AEE-8991-A55CEC83A2DE}"/>
              </a:ext>
            </a:extLst>
          </p:cNvPr>
          <p:cNvSpPr txBox="1"/>
          <p:nvPr/>
        </p:nvSpPr>
        <p:spPr>
          <a:xfrm>
            <a:off x="10384653" y="3449447"/>
            <a:ext cx="1033937"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RDMA WRITE RSP</a:t>
            </a:r>
          </a:p>
        </p:txBody>
      </p:sp>
      <p:sp>
        <p:nvSpPr>
          <p:cNvPr id="109" name="Arrow: Down 108">
            <a:extLst>
              <a:ext uri="{FF2B5EF4-FFF2-40B4-BE49-F238E27FC236}">
                <a16:creationId xmlns:a16="http://schemas.microsoft.com/office/drawing/2014/main" id="{44EE42DD-86D3-482C-A1E3-2CE969AAA29B}"/>
              </a:ext>
            </a:extLst>
          </p:cNvPr>
          <p:cNvSpPr/>
          <p:nvPr/>
        </p:nvSpPr>
        <p:spPr>
          <a:xfrm rot="16200000">
            <a:off x="3331923" y="2860870"/>
            <a:ext cx="238876" cy="1313025"/>
          </a:xfrm>
          <a:prstGeom prst="downArrow">
            <a:avLst/>
          </a:prstGeom>
          <a:solidFill>
            <a:srgbClr val="DE6A10">
              <a:lumMod val="40000"/>
              <a:lumOff val="6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0" name="Arrow: Down 109">
            <a:extLst>
              <a:ext uri="{FF2B5EF4-FFF2-40B4-BE49-F238E27FC236}">
                <a16:creationId xmlns:a16="http://schemas.microsoft.com/office/drawing/2014/main" id="{DDFDCE94-41EF-44A3-8AB7-C15FE024286A}"/>
              </a:ext>
            </a:extLst>
          </p:cNvPr>
          <p:cNvSpPr/>
          <p:nvPr/>
        </p:nvSpPr>
        <p:spPr>
          <a:xfrm rot="16200000">
            <a:off x="4915829" y="2957352"/>
            <a:ext cx="255333" cy="1132735"/>
          </a:xfrm>
          <a:prstGeom prst="downArrow">
            <a:avLst/>
          </a:prstGeom>
          <a:solidFill>
            <a:srgbClr val="DE6A10">
              <a:lumMod val="40000"/>
              <a:lumOff val="60000"/>
            </a:srgb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1" name="Arrow: Down 110">
            <a:extLst>
              <a:ext uri="{FF2B5EF4-FFF2-40B4-BE49-F238E27FC236}">
                <a16:creationId xmlns:a16="http://schemas.microsoft.com/office/drawing/2014/main" id="{1E18013E-1BB6-4037-B645-606D5CF0D047}"/>
              </a:ext>
            </a:extLst>
          </p:cNvPr>
          <p:cNvSpPr/>
          <p:nvPr/>
        </p:nvSpPr>
        <p:spPr>
          <a:xfrm rot="16200000">
            <a:off x="6168046" y="3293452"/>
            <a:ext cx="217039" cy="430986"/>
          </a:xfrm>
          <a:prstGeom prst="downArrow">
            <a:avLst/>
          </a:prstGeom>
          <a:solidFill>
            <a:srgbClr val="45A4FC"/>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2" name="Arrow: Down 111">
            <a:extLst>
              <a:ext uri="{FF2B5EF4-FFF2-40B4-BE49-F238E27FC236}">
                <a16:creationId xmlns:a16="http://schemas.microsoft.com/office/drawing/2014/main" id="{2CEAD7E3-CFB5-452E-9FE2-F622F9E95CD3}"/>
              </a:ext>
            </a:extLst>
          </p:cNvPr>
          <p:cNvSpPr/>
          <p:nvPr/>
        </p:nvSpPr>
        <p:spPr>
          <a:xfrm rot="5400000">
            <a:off x="4895725" y="3167794"/>
            <a:ext cx="230335" cy="1166310"/>
          </a:xfrm>
          <a:prstGeom prst="downArrow">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3" name="Arrow: Down 112">
            <a:extLst>
              <a:ext uri="{FF2B5EF4-FFF2-40B4-BE49-F238E27FC236}">
                <a16:creationId xmlns:a16="http://schemas.microsoft.com/office/drawing/2014/main" id="{3F5CBEA8-AEC2-4C2B-A58A-2660FFE76C54}"/>
              </a:ext>
            </a:extLst>
          </p:cNvPr>
          <p:cNvSpPr/>
          <p:nvPr/>
        </p:nvSpPr>
        <p:spPr>
          <a:xfrm rot="5400000">
            <a:off x="3313122" y="3107698"/>
            <a:ext cx="210370" cy="1246921"/>
          </a:xfrm>
          <a:prstGeom prst="downArrow">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114" name="TextBox 113">
            <a:extLst>
              <a:ext uri="{FF2B5EF4-FFF2-40B4-BE49-F238E27FC236}">
                <a16:creationId xmlns:a16="http://schemas.microsoft.com/office/drawing/2014/main" id="{C9C2D061-10B9-46ED-A33C-3A941160A7DA}"/>
              </a:ext>
            </a:extLst>
          </p:cNvPr>
          <p:cNvSpPr txBox="1"/>
          <p:nvPr/>
        </p:nvSpPr>
        <p:spPr>
          <a:xfrm>
            <a:off x="7967250" y="2885695"/>
            <a:ext cx="1689367" cy="410369"/>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Helvetica Light"/>
                <a:sym typeface="Helvetica Light"/>
              </a:rPr>
              <a:t>Writing data to Responder </a:t>
            </a:r>
          </a:p>
          <a:p>
            <a:pPr marL="0" marR="0" lvl="0" indent="0" defTabSz="584200" eaLnBrk="1" fontAlgn="auto" latinLnBrk="0" hangingPunct="0">
              <a:lnSpc>
                <a:spcPct val="100000"/>
              </a:lnSpc>
              <a:spcBef>
                <a:spcPts val="0"/>
              </a:spcBef>
              <a:spcAft>
                <a:spcPts val="0"/>
              </a:spcAft>
              <a:buClrTx/>
              <a:buSzTx/>
              <a:buFontTx/>
              <a:buNone/>
              <a:tabLst/>
              <a:defRPr/>
            </a:pPr>
            <a:r>
              <a:rPr lang="en-US" sz="1000" b="1" kern="0" dirty="0">
                <a:solidFill>
                  <a:srgbClr val="000000"/>
                </a:solidFill>
                <a:latin typeface="Helvetica Light"/>
                <a:sym typeface="Helvetica Light"/>
              </a:rPr>
              <a:t>persistent</a:t>
            </a:r>
            <a:r>
              <a:rPr kumimoji="0" lang="en-US" sz="1000" b="1" i="0" u="none" strike="noStrike" kern="0" cap="none" spc="0" normalizeH="0" baseline="0" noProof="0" dirty="0">
                <a:ln>
                  <a:noFill/>
                </a:ln>
                <a:solidFill>
                  <a:srgbClr val="000000"/>
                </a:solidFill>
                <a:effectLst/>
                <a:uLnTx/>
                <a:uFillTx/>
                <a:latin typeface="Helvetica Light"/>
                <a:sym typeface="Helvetica Light"/>
              </a:rPr>
              <a:t> memory</a:t>
            </a:r>
          </a:p>
        </p:txBody>
      </p:sp>
      <p:sp>
        <p:nvSpPr>
          <p:cNvPr id="115" name="TextBox 114">
            <a:extLst>
              <a:ext uri="{FF2B5EF4-FFF2-40B4-BE49-F238E27FC236}">
                <a16:creationId xmlns:a16="http://schemas.microsoft.com/office/drawing/2014/main" id="{22799DF3-86F2-4C00-BA8A-1F3A0E0CBA67}"/>
              </a:ext>
            </a:extLst>
          </p:cNvPr>
          <p:cNvSpPr txBox="1"/>
          <p:nvPr/>
        </p:nvSpPr>
        <p:spPr>
          <a:xfrm>
            <a:off x="7958753" y="3303933"/>
            <a:ext cx="1573895" cy="564257"/>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Helvetica Light"/>
                <a:sym typeface="Helvetica Light"/>
              </a:rPr>
              <a:t>Flushing previously written data to Responder persistent memory</a:t>
            </a:r>
          </a:p>
        </p:txBody>
      </p:sp>
      <p:sp>
        <p:nvSpPr>
          <p:cNvPr id="116" name="TextBox 115">
            <a:extLst>
              <a:ext uri="{FF2B5EF4-FFF2-40B4-BE49-F238E27FC236}">
                <a16:creationId xmlns:a16="http://schemas.microsoft.com/office/drawing/2014/main" id="{37781653-C460-483C-8530-383D14552B70}"/>
              </a:ext>
            </a:extLst>
          </p:cNvPr>
          <p:cNvSpPr txBox="1"/>
          <p:nvPr/>
        </p:nvSpPr>
        <p:spPr>
          <a:xfrm>
            <a:off x="2224191" y="4838275"/>
            <a:ext cx="2558408" cy="34881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Light"/>
                <a:sym typeface="Helvetica Light"/>
              </a:rPr>
              <a:t>Requestor System</a:t>
            </a:r>
          </a:p>
        </p:txBody>
      </p:sp>
      <p:sp>
        <p:nvSpPr>
          <p:cNvPr id="117" name="TextBox 116">
            <a:extLst>
              <a:ext uri="{FF2B5EF4-FFF2-40B4-BE49-F238E27FC236}">
                <a16:creationId xmlns:a16="http://schemas.microsoft.com/office/drawing/2014/main" id="{2B441B8C-C9B7-4BBA-AAF0-D965F304A768}"/>
              </a:ext>
            </a:extLst>
          </p:cNvPr>
          <p:cNvSpPr txBox="1"/>
          <p:nvPr/>
        </p:nvSpPr>
        <p:spPr>
          <a:xfrm>
            <a:off x="5253698" y="4858252"/>
            <a:ext cx="2558408" cy="34881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Light"/>
                <a:sym typeface="Helvetica Light"/>
              </a:rPr>
              <a:t>Responder System</a:t>
            </a:r>
          </a:p>
        </p:txBody>
      </p:sp>
      <p:sp>
        <p:nvSpPr>
          <p:cNvPr id="52" name="TextBox 51">
            <a:extLst>
              <a:ext uri="{FF2B5EF4-FFF2-40B4-BE49-F238E27FC236}">
                <a16:creationId xmlns:a16="http://schemas.microsoft.com/office/drawing/2014/main" id="{395AE559-1759-4EA9-BF2E-E2A012B117DE}"/>
              </a:ext>
            </a:extLst>
          </p:cNvPr>
          <p:cNvSpPr txBox="1"/>
          <p:nvPr/>
        </p:nvSpPr>
        <p:spPr>
          <a:xfrm>
            <a:off x="3190542" y="3400426"/>
            <a:ext cx="503344" cy="271869"/>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PMEM</a:t>
            </a:r>
          </a:p>
        </p:txBody>
      </p:sp>
      <p:sp>
        <p:nvSpPr>
          <p:cNvPr id="53" name="TextBox 52">
            <a:extLst>
              <a:ext uri="{FF2B5EF4-FFF2-40B4-BE49-F238E27FC236}">
                <a16:creationId xmlns:a16="http://schemas.microsoft.com/office/drawing/2014/main" id="{734E2998-91B0-4A16-86FB-2AAFBB702042}"/>
              </a:ext>
            </a:extLst>
          </p:cNvPr>
          <p:cNvSpPr txBox="1"/>
          <p:nvPr/>
        </p:nvSpPr>
        <p:spPr>
          <a:xfrm>
            <a:off x="4782599" y="3400426"/>
            <a:ext cx="503344" cy="271869"/>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Light"/>
                <a:sym typeface="Helvetica Light"/>
              </a:rPr>
              <a:t>PMEM</a:t>
            </a:r>
          </a:p>
        </p:txBody>
      </p:sp>
      <p:sp>
        <p:nvSpPr>
          <p:cNvPr id="57" name="Arrow: Down 56">
            <a:extLst>
              <a:ext uri="{FF2B5EF4-FFF2-40B4-BE49-F238E27FC236}">
                <a16:creationId xmlns:a16="http://schemas.microsoft.com/office/drawing/2014/main" id="{17F59658-AB95-4C85-829E-88D6784DEF5D}"/>
              </a:ext>
            </a:extLst>
          </p:cNvPr>
          <p:cNvSpPr/>
          <p:nvPr/>
        </p:nvSpPr>
        <p:spPr>
          <a:xfrm rot="16200000">
            <a:off x="6937298" y="2773704"/>
            <a:ext cx="217039" cy="430986"/>
          </a:xfrm>
          <a:prstGeom prst="downArrow">
            <a:avLst/>
          </a:prstGeom>
          <a:solidFill>
            <a:srgbClr val="0365C0">
              <a:lumMod val="60000"/>
              <a:lumOff val="40000"/>
            </a:srgbClr>
          </a:solidFill>
          <a:ln w="19050" cap="flat">
            <a:solidFill>
              <a:schemeClr val="tx1"/>
            </a:solidFill>
            <a:prstDash val="sysDash"/>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58" name="Arrow: Down 57">
            <a:extLst>
              <a:ext uri="{FF2B5EF4-FFF2-40B4-BE49-F238E27FC236}">
                <a16:creationId xmlns:a16="http://schemas.microsoft.com/office/drawing/2014/main" id="{4A1BCF46-9DA2-469A-AB38-B5F0476C9652}"/>
              </a:ext>
            </a:extLst>
          </p:cNvPr>
          <p:cNvSpPr/>
          <p:nvPr/>
        </p:nvSpPr>
        <p:spPr>
          <a:xfrm rot="16200000">
            <a:off x="6921480" y="3300914"/>
            <a:ext cx="217039" cy="430986"/>
          </a:xfrm>
          <a:prstGeom prst="downArrow">
            <a:avLst/>
          </a:prstGeom>
          <a:solidFill>
            <a:srgbClr val="0365C0">
              <a:lumMod val="60000"/>
              <a:lumOff val="40000"/>
            </a:srgbClr>
          </a:solidFill>
          <a:ln w="19050" cap="flat">
            <a:solidFill>
              <a:schemeClr val="tx1"/>
            </a:solidFill>
            <a:prstDash val="sysDash"/>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59" name="Arrow: Down 58">
            <a:extLst>
              <a:ext uri="{FF2B5EF4-FFF2-40B4-BE49-F238E27FC236}">
                <a16:creationId xmlns:a16="http://schemas.microsoft.com/office/drawing/2014/main" id="{D8CA3DB1-D7EC-41D9-B053-AC027BF0B667}"/>
              </a:ext>
            </a:extLst>
          </p:cNvPr>
          <p:cNvSpPr/>
          <p:nvPr/>
        </p:nvSpPr>
        <p:spPr>
          <a:xfrm rot="16200000">
            <a:off x="10100061" y="4126998"/>
            <a:ext cx="238873" cy="368024"/>
          </a:xfrm>
          <a:prstGeom prst="downArrow">
            <a:avLst/>
          </a:prstGeom>
          <a:solidFill>
            <a:schemeClr val="accent6"/>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60" name="Arrow: Down 59">
            <a:extLst>
              <a:ext uri="{FF2B5EF4-FFF2-40B4-BE49-F238E27FC236}">
                <a16:creationId xmlns:a16="http://schemas.microsoft.com/office/drawing/2014/main" id="{08CAAF30-BCB1-4DAD-8C2B-836ECA45D536}"/>
              </a:ext>
            </a:extLst>
          </p:cNvPr>
          <p:cNvSpPr/>
          <p:nvPr/>
        </p:nvSpPr>
        <p:spPr>
          <a:xfrm rot="16200000">
            <a:off x="10098061" y="4358592"/>
            <a:ext cx="241092" cy="368026"/>
          </a:xfrm>
          <a:prstGeom prst="downArrow">
            <a:avLst/>
          </a:prstGeom>
          <a:solidFill>
            <a:schemeClr val="accent6">
              <a:lumMod val="40000"/>
              <a:lumOff val="6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Helvetica Light"/>
              <a:sym typeface="Helvetica Light"/>
            </a:endParaRPr>
          </a:p>
        </p:txBody>
      </p:sp>
      <p:sp>
        <p:nvSpPr>
          <p:cNvPr id="61" name="TextBox 60">
            <a:extLst>
              <a:ext uri="{FF2B5EF4-FFF2-40B4-BE49-F238E27FC236}">
                <a16:creationId xmlns:a16="http://schemas.microsoft.com/office/drawing/2014/main" id="{B5ED8070-9E8A-4795-A422-9ACF1D8BFD9C}"/>
              </a:ext>
            </a:extLst>
          </p:cNvPr>
          <p:cNvSpPr txBox="1"/>
          <p:nvPr/>
        </p:nvSpPr>
        <p:spPr>
          <a:xfrm>
            <a:off x="10384217" y="4188938"/>
            <a:ext cx="899285"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ATOMIC WRITE</a:t>
            </a:r>
          </a:p>
        </p:txBody>
      </p:sp>
      <p:sp>
        <p:nvSpPr>
          <p:cNvPr id="62" name="TextBox 61">
            <a:extLst>
              <a:ext uri="{FF2B5EF4-FFF2-40B4-BE49-F238E27FC236}">
                <a16:creationId xmlns:a16="http://schemas.microsoft.com/office/drawing/2014/main" id="{68CF59E9-65C9-466B-BE31-871E79F4313A}"/>
              </a:ext>
            </a:extLst>
          </p:cNvPr>
          <p:cNvSpPr txBox="1"/>
          <p:nvPr/>
        </p:nvSpPr>
        <p:spPr>
          <a:xfrm>
            <a:off x="10388460" y="4413697"/>
            <a:ext cx="1142942" cy="241092"/>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 Light"/>
                <a:sym typeface="Helvetica Light"/>
              </a:rPr>
              <a:t>ATOMIC WRITE RSP</a:t>
            </a:r>
          </a:p>
        </p:txBody>
      </p:sp>
      <p:sp>
        <p:nvSpPr>
          <p:cNvPr id="63" name="TextBox 62">
            <a:extLst>
              <a:ext uri="{FF2B5EF4-FFF2-40B4-BE49-F238E27FC236}">
                <a16:creationId xmlns:a16="http://schemas.microsoft.com/office/drawing/2014/main" id="{BC692EA0-34B4-4E03-999E-43EC39941D1F}"/>
              </a:ext>
            </a:extLst>
          </p:cNvPr>
          <p:cNvSpPr txBox="1"/>
          <p:nvPr/>
        </p:nvSpPr>
        <p:spPr>
          <a:xfrm>
            <a:off x="7958634" y="3864153"/>
            <a:ext cx="1888928" cy="564257"/>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Helvetica Light"/>
                <a:sym typeface="Helvetica Light"/>
              </a:rPr>
              <a:t>Updating Log pointer in Responder </a:t>
            </a:r>
          </a:p>
          <a:p>
            <a:pPr marL="0" marR="0" lvl="0" indent="0" defTabSz="584200" eaLnBrk="1" fontAlgn="auto" latinLnBrk="0" hangingPunct="0">
              <a:lnSpc>
                <a:spcPct val="100000"/>
              </a:lnSpc>
              <a:spcBef>
                <a:spcPts val="0"/>
              </a:spcBef>
              <a:spcAft>
                <a:spcPts val="0"/>
              </a:spcAft>
              <a:buClrTx/>
              <a:buSzTx/>
              <a:buFontTx/>
              <a:buNone/>
              <a:tabLst/>
              <a:defRPr/>
            </a:pPr>
            <a:r>
              <a:rPr lang="en-US" sz="1000" b="1" kern="0" dirty="0">
                <a:solidFill>
                  <a:srgbClr val="000000"/>
                </a:solidFill>
                <a:latin typeface="Helvetica Light"/>
                <a:sym typeface="Helvetica Light"/>
              </a:rPr>
              <a:t>persistent</a:t>
            </a:r>
            <a:r>
              <a:rPr kumimoji="0" lang="en-US" sz="1000" b="1" i="0" u="none" strike="noStrike" kern="0" cap="none" spc="0" normalizeH="0" baseline="0" noProof="0" dirty="0">
                <a:ln>
                  <a:noFill/>
                </a:ln>
                <a:solidFill>
                  <a:srgbClr val="000000"/>
                </a:solidFill>
                <a:effectLst/>
                <a:uLnTx/>
                <a:uFillTx/>
                <a:latin typeface="Helvetica Light"/>
                <a:sym typeface="Helvetica Light"/>
              </a:rPr>
              <a:t> memory</a:t>
            </a:r>
          </a:p>
        </p:txBody>
      </p:sp>
      <p:sp>
        <p:nvSpPr>
          <p:cNvPr id="64" name="Arrow: Down 63">
            <a:extLst>
              <a:ext uri="{FF2B5EF4-FFF2-40B4-BE49-F238E27FC236}">
                <a16:creationId xmlns:a16="http://schemas.microsoft.com/office/drawing/2014/main" id="{0AFFD694-4ABE-41CF-9502-278BE808EA8A}"/>
              </a:ext>
            </a:extLst>
          </p:cNvPr>
          <p:cNvSpPr/>
          <p:nvPr/>
        </p:nvSpPr>
        <p:spPr>
          <a:xfrm rot="16200000">
            <a:off x="3340741" y="3404771"/>
            <a:ext cx="232635" cy="1270022"/>
          </a:xfrm>
          <a:prstGeom prst="downArrow">
            <a:avLst/>
          </a:prstGeom>
          <a:solidFill>
            <a:schemeClr val="accent6"/>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65" name="Arrow: Down 64">
            <a:extLst>
              <a:ext uri="{FF2B5EF4-FFF2-40B4-BE49-F238E27FC236}">
                <a16:creationId xmlns:a16="http://schemas.microsoft.com/office/drawing/2014/main" id="{69E818EC-0C8B-47D6-902D-40187755D7E3}"/>
              </a:ext>
            </a:extLst>
          </p:cNvPr>
          <p:cNvSpPr/>
          <p:nvPr/>
        </p:nvSpPr>
        <p:spPr>
          <a:xfrm rot="16200000">
            <a:off x="4946837" y="3469035"/>
            <a:ext cx="255059" cy="1098258"/>
          </a:xfrm>
          <a:prstGeom prst="downArrow">
            <a:avLst/>
          </a:prstGeom>
          <a:solidFill>
            <a:schemeClr val="accent6"/>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66" name="Arrow: Down 65">
            <a:extLst>
              <a:ext uri="{FF2B5EF4-FFF2-40B4-BE49-F238E27FC236}">
                <a16:creationId xmlns:a16="http://schemas.microsoft.com/office/drawing/2014/main" id="{BFF8266F-F290-4CF7-8CF1-59C411C64A07}"/>
              </a:ext>
            </a:extLst>
          </p:cNvPr>
          <p:cNvSpPr/>
          <p:nvPr/>
        </p:nvSpPr>
        <p:spPr>
          <a:xfrm rot="16200000">
            <a:off x="6149183" y="3821681"/>
            <a:ext cx="217039" cy="430986"/>
          </a:xfrm>
          <a:prstGeom prst="downArrow">
            <a:avLst/>
          </a:prstGeom>
          <a:solidFill>
            <a:schemeClr val="accent6"/>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67" name="Arrow: Down 66">
            <a:extLst>
              <a:ext uri="{FF2B5EF4-FFF2-40B4-BE49-F238E27FC236}">
                <a16:creationId xmlns:a16="http://schemas.microsoft.com/office/drawing/2014/main" id="{3EB30993-4305-4621-AFC9-70B74C2C63BC}"/>
              </a:ext>
            </a:extLst>
          </p:cNvPr>
          <p:cNvSpPr/>
          <p:nvPr/>
        </p:nvSpPr>
        <p:spPr>
          <a:xfrm rot="5400000">
            <a:off x="6126297" y="3535022"/>
            <a:ext cx="252113" cy="430987"/>
          </a:xfrm>
          <a:prstGeom prst="downArrow">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68" name="Arrow: Down 67">
            <a:extLst>
              <a:ext uri="{FF2B5EF4-FFF2-40B4-BE49-F238E27FC236}">
                <a16:creationId xmlns:a16="http://schemas.microsoft.com/office/drawing/2014/main" id="{0D08C938-2E18-47F2-9373-8791BE80A56C}"/>
              </a:ext>
            </a:extLst>
          </p:cNvPr>
          <p:cNvSpPr/>
          <p:nvPr/>
        </p:nvSpPr>
        <p:spPr>
          <a:xfrm rot="5400000">
            <a:off x="6124148" y="4029870"/>
            <a:ext cx="244976" cy="419553"/>
          </a:xfrm>
          <a:prstGeom prst="downArrow">
            <a:avLst/>
          </a:prstGeom>
          <a:solidFill>
            <a:schemeClr val="accent6">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69" name="Arrow: Down 68">
            <a:extLst>
              <a:ext uri="{FF2B5EF4-FFF2-40B4-BE49-F238E27FC236}">
                <a16:creationId xmlns:a16="http://schemas.microsoft.com/office/drawing/2014/main" id="{65765124-AC44-42F4-8FE6-9632528B3B37}"/>
              </a:ext>
            </a:extLst>
          </p:cNvPr>
          <p:cNvSpPr/>
          <p:nvPr/>
        </p:nvSpPr>
        <p:spPr>
          <a:xfrm rot="5400000">
            <a:off x="4929005" y="3680322"/>
            <a:ext cx="220052" cy="1141661"/>
          </a:xfrm>
          <a:prstGeom prst="downArrow">
            <a:avLst/>
          </a:prstGeom>
          <a:solidFill>
            <a:schemeClr val="accent6">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
        <p:nvSpPr>
          <p:cNvPr id="70" name="Arrow: Down 69">
            <a:extLst>
              <a:ext uri="{FF2B5EF4-FFF2-40B4-BE49-F238E27FC236}">
                <a16:creationId xmlns:a16="http://schemas.microsoft.com/office/drawing/2014/main" id="{8A3E9788-39F6-4067-A3A2-CB17C6ED5209}"/>
              </a:ext>
            </a:extLst>
          </p:cNvPr>
          <p:cNvSpPr/>
          <p:nvPr/>
        </p:nvSpPr>
        <p:spPr>
          <a:xfrm rot="5400000">
            <a:off x="3318949" y="3613042"/>
            <a:ext cx="210370" cy="1246921"/>
          </a:xfrm>
          <a:prstGeom prst="downArrow">
            <a:avLst/>
          </a:prstGeom>
          <a:solidFill>
            <a:schemeClr val="accent6">
              <a:lumMod val="20000"/>
              <a:lumOff val="80000"/>
            </a:schemeClr>
          </a:solidFill>
          <a:ln w="12700" cap="flat">
            <a:noFill/>
            <a:miter lim="400000"/>
          </a:ln>
          <a:effectLst>
            <a:outerShdw blurRad="38100" dist="25400" dir="5400000" rotWithShape="0">
              <a:srgbClr val="000000">
                <a:alpha val="50000"/>
              </a:srgbClr>
            </a:outerShdw>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Helvetica Light"/>
              <a:sym typeface="Helvetica Light"/>
            </a:endParaRPr>
          </a:p>
        </p:txBody>
      </p:sp>
    </p:spTree>
    <p:extLst>
      <p:ext uri="{BB962C8B-B14F-4D97-AF65-F5344CB8AC3E}">
        <p14:creationId xmlns:p14="http://schemas.microsoft.com/office/powerpoint/2010/main" val="311307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6" grpId="0" animBg="1"/>
      <p:bldP spid="87" grpId="0" animBg="1"/>
      <p:bldP spid="88" grpId="0" animBg="1"/>
      <p:bldP spid="89" grpId="0" animBg="1"/>
      <p:bldP spid="90" grpId="0" animBg="1"/>
      <p:bldP spid="92" grpId="0" animBg="1"/>
      <p:bldP spid="93" grpId="0" animBg="1"/>
      <p:bldP spid="94" grpId="0" animBg="1"/>
      <p:bldP spid="95" grpId="0" animBg="1"/>
      <p:bldP spid="99" grpId="0"/>
      <p:bldP spid="100" grpId="0"/>
      <p:bldP spid="101" grpId="0"/>
      <p:bldP spid="102" grpId="0"/>
      <p:bldP spid="109" grpId="0" animBg="1"/>
      <p:bldP spid="110" grpId="0" animBg="1"/>
      <p:bldP spid="111" grpId="0" animBg="1"/>
      <p:bldP spid="112" grpId="0" animBg="1"/>
      <p:bldP spid="113" grpId="0" animBg="1"/>
      <p:bldP spid="114" grpId="0"/>
      <p:bldP spid="115" grpId="0"/>
      <p:bldP spid="52" grpId="0"/>
      <p:bldP spid="53" grpId="0"/>
      <p:bldP spid="57" grpId="0" animBg="1"/>
      <p:bldP spid="58" grpId="0" animBg="1"/>
      <p:bldP spid="59" grpId="0" animBg="1"/>
      <p:bldP spid="60" grpId="0" animBg="1"/>
      <p:bldP spid="61" grpId="0"/>
      <p:bldP spid="62" grpId="0"/>
      <p:bldP spid="63" grpId="0"/>
      <p:bldP spid="64" grpId="0" animBg="1"/>
      <p:bldP spid="65" grpId="0" animBg="1"/>
      <p:bldP spid="66" grpId="0" animBg="1"/>
      <p:bldP spid="67" grpId="0" animBg="1"/>
      <p:bldP spid="68" grpId="0" animBg="1"/>
      <p:bldP spid="69"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A67F-EE09-479D-88D1-FD18B358FE48}"/>
              </a:ext>
            </a:extLst>
          </p:cNvPr>
          <p:cNvSpPr>
            <a:spLocks noGrp="1"/>
          </p:cNvSpPr>
          <p:nvPr>
            <p:ph type="title"/>
          </p:nvPr>
        </p:nvSpPr>
        <p:spPr/>
        <p:txBody>
          <a:bodyPr/>
          <a:lstStyle/>
          <a:p>
            <a:r>
              <a:rPr lang="en-US" dirty="0"/>
              <a:t>Call to Action and for more information</a:t>
            </a:r>
          </a:p>
        </p:txBody>
      </p:sp>
      <p:sp>
        <p:nvSpPr>
          <p:cNvPr id="3" name="Content Placeholder 2">
            <a:extLst>
              <a:ext uri="{FF2B5EF4-FFF2-40B4-BE49-F238E27FC236}">
                <a16:creationId xmlns:a16="http://schemas.microsoft.com/office/drawing/2014/main" id="{1F0B348F-3875-40CF-97E3-B9CEB3015EBB}"/>
              </a:ext>
            </a:extLst>
          </p:cNvPr>
          <p:cNvSpPr>
            <a:spLocks noGrp="1"/>
          </p:cNvSpPr>
          <p:nvPr>
            <p:ph idx="1"/>
          </p:nvPr>
        </p:nvSpPr>
        <p:spPr/>
        <p:txBody>
          <a:bodyPr/>
          <a:lstStyle/>
          <a:p>
            <a:r>
              <a:rPr lang="en-US" dirty="0"/>
              <a:t>Join the IBTA and download the spec</a:t>
            </a:r>
          </a:p>
          <a:p>
            <a:pPr lvl="1"/>
            <a:r>
              <a:rPr lang="en-US" u="sng" dirty="0">
                <a:hlinkClick r:id="rId2"/>
              </a:rPr>
              <a:t>https://www.infinibandta.org/ibta-specification/</a:t>
            </a:r>
            <a:endParaRPr lang="en-US" u="sng" dirty="0">
              <a:solidFill>
                <a:srgbClr val="6D6E6C"/>
              </a:solidFill>
            </a:endParaRPr>
          </a:p>
          <a:p>
            <a:pPr lvl="1"/>
            <a:endParaRPr lang="en-US" dirty="0"/>
          </a:p>
          <a:p>
            <a:r>
              <a:rPr lang="en-US" dirty="0"/>
              <a:t>RDMA vendors:</a:t>
            </a:r>
          </a:p>
          <a:p>
            <a:pPr lvl="1"/>
            <a:r>
              <a:rPr lang="en-US" dirty="0"/>
              <a:t>Implement MPE in your IB and RoCE adapter(s)</a:t>
            </a:r>
          </a:p>
          <a:p>
            <a:pPr lvl="1"/>
            <a:endParaRPr lang="en-US" dirty="0"/>
          </a:p>
          <a:p>
            <a:r>
              <a:rPr lang="en-US" dirty="0"/>
              <a:t>RDMA users:</a:t>
            </a:r>
          </a:p>
          <a:p>
            <a:pPr lvl="1"/>
            <a:r>
              <a:rPr lang="en-US" dirty="0"/>
              <a:t>Enhance your application(s) and ULP(s) to leverage MPE</a:t>
            </a:r>
          </a:p>
        </p:txBody>
      </p:sp>
    </p:spTree>
    <p:extLst>
      <p:ext uri="{BB962C8B-B14F-4D97-AF65-F5344CB8AC3E}">
        <p14:creationId xmlns:p14="http://schemas.microsoft.com/office/powerpoint/2010/main" val="4206880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56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333" y="4864099"/>
            <a:ext cx="11387668" cy="1518885"/>
          </a:xfrm>
        </p:spPr>
        <p:txBody>
          <a:bodyPr>
            <a:noAutofit/>
          </a:bodyPr>
          <a:lstStyle/>
          <a:p>
            <a:r>
              <a:rPr lang="en-US" sz="4800" dirty="0"/>
              <a:t>Management Working Group Updates</a:t>
            </a:r>
          </a:p>
        </p:txBody>
      </p:sp>
      <p:sp>
        <p:nvSpPr>
          <p:cNvPr id="3" name="Subtitle 2"/>
          <p:cNvSpPr>
            <a:spLocks noGrp="1"/>
          </p:cNvSpPr>
          <p:nvPr>
            <p:ph type="subTitle" idx="1"/>
          </p:nvPr>
        </p:nvSpPr>
        <p:spPr/>
        <p:txBody>
          <a:bodyPr>
            <a:normAutofit fontScale="92500" lnSpcReduction="10000"/>
          </a:bodyPr>
          <a:lstStyle/>
          <a:p>
            <a:r>
              <a:rPr lang="en-US"/>
              <a:t>IBTA - Management </a:t>
            </a:r>
            <a:r>
              <a:rPr lang="en-US" dirty="0"/>
              <a:t>Working Group</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4864100"/>
          </a:xfrm>
          <a:prstGeom prst="rect">
            <a:avLst/>
          </a:prstGeom>
        </p:spPr>
      </p:pic>
    </p:spTree>
    <p:extLst>
      <p:ext uri="{BB962C8B-B14F-4D97-AF65-F5344CB8AC3E}">
        <p14:creationId xmlns:p14="http://schemas.microsoft.com/office/powerpoint/2010/main" val="896790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Enhanced Speeds</a:t>
            </a:r>
          </a:p>
        </p:txBody>
      </p:sp>
      <p:sp>
        <p:nvSpPr>
          <p:cNvPr id="3" name="Content Placeholder 2"/>
          <p:cNvSpPr>
            <a:spLocks noGrp="1"/>
          </p:cNvSpPr>
          <p:nvPr>
            <p:ph idx="1"/>
          </p:nvPr>
        </p:nvSpPr>
        <p:spPr>
          <a:xfrm>
            <a:off x="838200" y="1315463"/>
            <a:ext cx="10515600" cy="4710868"/>
          </a:xfrm>
        </p:spPr>
        <p:txBody>
          <a:bodyPr/>
          <a:lstStyle/>
          <a:p>
            <a:r>
              <a:rPr lang="en-US" dirty="0"/>
              <a:t>The spec includes support for InfiniBand NDR speeds </a:t>
            </a:r>
          </a:p>
          <a:p>
            <a:r>
              <a:rPr lang="en-US" dirty="0"/>
              <a:t>Including split support (2x)</a:t>
            </a:r>
          </a:p>
          <a:p>
            <a:endParaRPr lang="en-US" dirty="0"/>
          </a:p>
          <a:p>
            <a:endParaRPr lang="en-US" dirty="0"/>
          </a:p>
          <a:p>
            <a:endParaRPr lang="en-US" dirty="0"/>
          </a:p>
          <a:p>
            <a:endParaRPr lang="en-US" dirty="0"/>
          </a:p>
          <a:p>
            <a:r>
              <a:rPr lang="en-US" dirty="0"/>
              <a:t>RoCE follows the Ethernet Physical &amp; Link Layer Standards</a:t>
            </a:r>
          </a:p>
          <a:p>
            <a:pPr lvl="1"/>
            <a:r>
              <a:rPr lang="en-US" dirty="0"/>
              <a:t>RoCE fully supports 400 Gb/s and future speeds</a:t>
            </a:r>
          </a:p>
          <a:p>
            <a:endParaRPr lang="en-US" dirty="0"/>
          </a:p>
          <a:p>
            <a:endParaRPr lang="en-US" dirty="0"/>
          </a:p>
          <a:p>
            <a:endParaRPr lang="en-US" dirty="0"/>
          </a:p>
          <a:p>
            <a:pPr marL="0" indent="0">
              <a:buNone/>
            </a:pPr>
            <a:endParaRPr lang="en-US" dirty="0"/>
          </a:p>
          <a:p>
            <a:pPr lvl="2"/>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4</a:t>
            </a:fld>
            <a:endParaRPr lang="en-US" dirty="0"/>
          </a:p>
        </p:txBody>
      </p:sp>
      <p:graphicFrame>
        <p:nvGraphicFramePr>
          <p:cNvPr id="7" name="Table 9">
            <a:extLst>
              <a:ext uri="{FF2B5EF4-FFF2-40B4-BE49-F238E27FC236}">
                <a16:creationId xmlns:a16="http://schemas.microsoft.com/office/drawing/2014/main" id="{30F44A21-2ABE-44D9-BF64-989C7A425411}"/>
              </a:ext>
            </a:extLst>
          </p:cNvPr>
          <p:cNvGraphicFramePr>
            <a:graphicFrameLocks noGrp="1"/>
          </p:cNvGraphicFramePr>
          <p:nvPr>
            <p:extLst>
              <p:ext uri="{D42A27DB-BD31-4B8C-83A1-F6EECF244321}">
                <p14:modId xmlns:p14="http://schemas.microsoft.com/office/powerpoint/2010/main" val="3883600056"/>
              </p:ext>
            </p:extLst>
          </p:nvPr>
        </p:nvGraphicFramePr>
        <p:xfrm>
          <a:off x="1176792" y="2504661"/>
          <a:ext cx="9960586" cy="1478280"/>
        </p:xfrm>
        <a:graphic>
          <a:graphicData uri="http://schemas.openxmlformats.org/drawingml/2006/table">
            <a:tbl>
              <a:tblPr firstRow="1" bandRow="1">
                <a:tableStyleId>{5C22544A-7EE6-4342-B048-85BDC9FD1C3A}</a:tableStyleId>
              </a:tblPr>
              <a:tblGrid>
                <a:gridCol w="1655631">
                  <a:extLst>
                    <a:ext uri="{9D8B030D-6E8A-4147-A177-3AD203B41FA5}">
                      <a16:colId xmlns:a16="http://schemas.microsoft.com/office/drawing/2014/main" val="3094616777"/>
                    </a:ext>
                  </a:extLst>
                </a:gridCol>
                <a:gridCol w="1660991">
                  <a:extLst>
                    <a:ext uri="{9D8B030D-6E8A-4147-A177-3AD203B41FA5}">
                      <a16:colId xmlns:a16="http://schemas.microsoft.com/office/drawing/2014/main" val="326651266"/>
                    </a:ext>
                  </a:extLst>
                </a:gridCol>
                <a:gridCol w="1660991">
                  <a:extLst>
                    <a:ext uri="{9D8B030D-6E8A-4147-A177-3AD203B41FA5}">
                      <a16:colId xmlns:a16="http://schemas.microsoft.com/office/drawing/2014/main" val="3159868510"/>
                    </a:ext>
                  </a:extLst>
                </a:gridCol>
                <a:gridCol w="1660991">
                  <a:extLst>
                    <a:ext uri="{9D8B030D-6E8A-4147-A177-3AD203B41FA5}">
                      <a16:colId xmlns:a16="http://schemas.microsoft.com/office/drawing/2014/main" val="1825156325"/>
                    </a:ext>
                  </a:extLst>
                </a:gridCol>
                <a:gridCol w="1660991">
                  <a:extLst>
                    <a:ext uri="{9D8B030D-6E8A-4147-A177-3AD203B41FA5}">
                      <a16:colId xmlns:a16="http://schemas.microsoft.com/office/drawing/2014/main" val="1497906975"/>
                    </a:ext>
                  </a:extLst>
                </a:gridCol>
                <a:gridCol w="1660991">
                  <a:extLst>
                    <a:ext uri="{9D8B030D-6E8A-4147-A177-3AD203B41FA5}">
                      <a16:colId xmlns:a16="http://schemas.microsoft.com/office/drawing/2014/main" val="3236292379"/>
                    </a:ext>
                  </a:extLst>
                </a:gridCol>
              </a:tblGrid>
              <a:tr h="329971">
                <a:tc>
                  <a:txBody>
                    <a:bodyPr/>
                    <a:lstStyle/>
                    <a:p>
                      <a:r>
                        <a:rPr lang="en-US" dirty="0"/>
                        <a:t>Link Speed</a:t>
                      </a:r>
                    </a:p>
                  </a:txBody>
                  <a:tcPr/>
                </a:tc>
                <a:tc>
                  <a:txBody>
                    <a:bodyPr/>
                    <a:lstStyle/>
                    <a:p>
                      <a:r>
                        <a:rPr lang="en-US" dirty="0"/>
                        <a:t>Lane Speed</a:t>
                      </a:r>
                    </a:p>
                  </a:txBody>
                  <a:tcPr/>
                </a:tc>
                <a:tc>
                  <a:txBody>
                    <a:bodyPr/>
                    <a:lstStyle/>
                    <a:p>
                      <a:r>
                        <a:rPr lang="en-US" dirty="0"/>
                        <a:t>Signaling </a:t>
                      </a:r>
                    </a:p>
                  </a:txBody>
                  <a:tcPr/>
                </a:tc>
                <a:tc>
                  <a:txBody>
                    <a:bodyPr/>
                    <a:lstStyle/>
                    <a:p>
                      <a:r>
                        <a:rPr lang="en-US" dirty="0"/>
                        <a:t>2X throughput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4X throughput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8X throughput</a:t>
                      </a:r>
                    </a:p>
                  </a:txBody>
                  <a:tcPr/>
                </a:tc>
                <a:extLst>
                  <a:ext uri="{0D108BD9-81ED-4DB2-BD59-A6C34878D82A}">
                    <a16:rowId xmlns:a16="http://schemas.microsoft.com/office/drawing/2014/main" val="3128598774"/>
                  </a:ext>
                </a:extLst>
              </a:tr>
              <a:tr h="370840">
                <a:tc>
                  <a:txBody>
                    <a:bodyPr/>
                    <a:lstStyle/>
                    <a:p>
                      <a:r>
                        <a:rPr lang="en-US" dirty="0"/>
                        <a:t>EDR</a:t>
                      </a:r>
                    </a:p>
                  </a:txBody>
                  <a:tcPr/>
                </a:tc>
                <a:tc>
                  <a:txBody>
                    <a:bodyPr/>
                    <a:lstStyle/>
                    <a:p>
                      <a:r>
                        <a:rPr lang="en-US" dirty="0"/>
                        <a:t>25.78125 Gb/s</a:t>
                      </a:r>
                    </a:p>
                  </a:txBody>
                  <a:tcPr/>
                </a:tc>
                <a:tc>
                  <a:txBody>
                    <a:bodyPr/>
                    <a:lstStyle/>
                    <a:p>
                      <a:r>
                        <a:rPr lang="en-US" dirty="0"/>
                        <a:t>NRZ</a:t>
                      </a:r>
                    </a:p>
                  </a:txBody>
                  <a:tcPr/>
                </a:tc>
                <a:tc>
                  <a:txBody>
                    <a:bodyPr/>
                    <a:lstStyle/>
                    <a:p>
                      <a:pPr marL="0" algn="l" defTabSz="914400" rtl="0" eaLnBrk="1" latinLnBrk="0" hangingPunct="1"/>
                      <a:r>
                        <a:rPr lang="en-US" sz="1800" kern="1200" dirty="0">
                          <a:solidFill>
                            <a:schemeClr val="dk1"/>
                          </a:solidFill>
                          <a:latin typeface="+mn-lt"/>
                          <a:ea typeface="+mn-ea"/>
                          <a:cs typeface="+mn-cs"/>
                        </a:rPr>
                        <a:t>51.5625 Gb/s</a:t>
                      </a:r>
                    </a:p>
                  </a:txBody>
                  <a:tcPr/>
                </a:tc>
                <a:tc>
                  <a:txBody>
                    <a:bodyPr/>
                    <a:lstStyle/>
                    <a:p>
                      <a:pPr marL="0" algn="l" defTabSz="914400" rtl="0" eaLnBrk="1" latinLnBrk="0" hangingPunct="1"/>
                      <a:r>
                        <a:rPr lang="en-US" sz="1800" kern="1200" dirty="0">
                          <a:solidFill>
                            <a:schemeClr val="dk1"/>
                          </a:solidFill>
                          <a:latin typeface="+mn-lt"/>
                          <a:ea typeface="+mn-ea"/>
                          <a:cs typeface="+mn-cs"/>
                        </a:rPr>
                        <a:t>103.125 Gb/s</a:t>
                      </a:r>
                    </a:p>
                  </a:txBody>
                  <a:tcPr/>
                </a:tc>
                <a:tc>
                  <a:txBody>
                    <a:bodyPr/>
                    <a:lstStyle/>
                    <a:p>
                      <a:pPr marL="0" algn="l" defTabSz="914400" rtl="0" eaLnBrk="1" latinLnBrk="0" hangingPunct="1"/>
                      <a:r>
                        <a:rPr lang="en-US" sz="1800" kern="1200" dirty="0">
                          <a:solidFill>
                            <a:schemeClr val="dk1"/>
                          </a:solidFill>
                          <a:latin typeface="+mn-lt"/>
                          <a:ea typeface="+mn-ea"/>
                          <a:cs typeface="+mn-cs"/>
                        </a:rPr>
                        <a:t>206.25 Gb/s</a:t>
                      </a:r>
                    </a:p>
                  </a:txBody>
                  <a:tcPr/>
                </a:tc>
                <a:extLst>
                  <a:ext uri="{0D108BD9-81ED-4DB2-BD59-A6C34878D82A}">
                    <a16:rowId xmlns:a16="http://schemas.microsoft.com/office/drawing/2014/main" val="1530312120"/>
                  </a:ext>
                </a:extLst>
              </a:tr>
              <a:tr h="370840">
                <a:tc>
                  <a:txBody>
                    <a:bodyPr/>
                    <a:lstStyle/>
                    <a:p>
                      <a:r>
                        <a:rPr lang="en-US" dirty="0"/>
                        <a:t>HDR</a:t>
                      </a:r>
                    </a:p>
                  </a:txBody>
                  <a:tcPr/>
                </a:tc>
                <a:tc>
                  <a:txBody>
                    <a:bodyPr/>
                    <a:lstStyle/>
                    <a:p>
                      <a:r>
                        <a:rPr lang="en-US" dirty="0"/>
                        <a:t>53.125 Gb/s</a:t>
                      </a:r>
                    </a:p>
                  </a:txBody>
                  <a:tcPr/>
                </a:tc>
                <a:tc>
                  <a:txBody>
                    <a:bodyPr/>
                    <a:lstStyle/>
                    <a:p>
                      <a:r>
                        <a:rPr lang="en-US" dirty="0"/>
                        <a:t>PAM4</a:t>
                      </a:r>
                    </a:p>
                  </a:txBody>
                  <a:tcPr/>
                </a:tc>
                <a:tc>
                  <a:txBody>
                    <a:bodyPr/>
                    <a:lstStyle/>
                    <a:p>
                      <a:pPr marL="0" algn="l" defTabSz="914400" rtl="0" eaLnBrk="1" latinLnBrk="0" hangingPunct="1"/>
                      <a:r>
                        <a:rPr lang="en-US" sz="1800" kern="1200" dirty="0">
                          <a:solidFill>
                            <a:schemeClr val="dk1"/>
                          </a:solidFill>
                          <a:latin typeface="+mn-lt"/>
                          <a:ea typeface="+mn-ea"/>
                          <a:cs typeface="+mn-cs"/>
                        </a:rPr>
                        <a:t>106.25 Gb/s</a:t>
                      </a:r>
                    </a:p>
                  </a:txBody>
                  <a:tcPr/>
                </a:tc>
                <a:tc>
                  <a:txBody>
                    <a:bodyPr/>
                    <a:lstStyle/>
                    <a:p>
                      <a:pPr marL="0" algn="l" defTabSz="914400" rtl="0" eaLnBrk="1" latinLnBrk="0" hangingPunct="1"/>
                      <a:r>
                        <a:rPr lang="en-US" sz="1800" kern="1200" dirty="0">
                          <a:solidFill>
                            <a:schemeClr val="dk1"/>
                          </a:solidFill>
                          <a:latin typeface="+mn-lt"/>
                          <a:ea typeface="+mn-ea"/>
                          <a:cs typeface="+mn-cs"/>
                        </a:rPr>
                        <a:t>212.5 Gb/s</a:t>
                      </a:r>
                    </a:p>
                  </a:txBody>
                  <a:tcPr/>
                </a:tc>
                <a:tc>
                  <a:txBody>
                    <a:bodyPr/>
                    <a:lstStyle/>
                    <a:p>
                      <a:pPr marL="0" algn="l" defTabSz="914400" rtl="0" eaLnBrk="1" latinLnBrk="0" hangingPunct="1"/>
                      <a:r>
                        <a:rPr lang="en-US" sz="1800" kern="1200" dirty="0">
                          <a:solidFill>
                            <a:schemeClr val="dk1"/>
                          </a:solidFill>
                          <a:latin typeface="+mn-lt"/>
                          <a:ea typeface="+mn-ea"/>
                          <a:cs typeface="+mn-cs"/>
                        </a:rPr>
                        <a:t>425 Gb/s</a:t>
                      </a:r>
                    </a:p>
                  </a:txBody>
                  <a:tcPr/>
                </a:tc>
                <a:extLst>
                  <a:ext uri="{0D108BD9-81ED-4DB2-BD59-A6C34878D82A}">
                    <a16:rowId xmlns:a16="http://schemas.microsoft.com/office/drawing/2014/main" val="4026629519"/>
                  </a:ext>
                </a:extLst>
              </a:tr>
              <a:tr h="370840">
                <a:tc>
                  <a:txBody>
                    <a:bodyPr/>
                    <a:lstStyle/>
                    <a:p>
                      <a:r>
                        <a:rPr lang="en-US" dirty="0"/>
                        <a:t>NDR</a:t>
                      </a:r>
                    </a:p>
                  </a:txBody>
                  <a:tcPr/>
                </a:tc>
                <a:tc>
                  <a:txBody>
                    <a:bodyPr/>
                    <a:lstStyle/>
                    <a:p>
                      <a:r>
                        <a:rPr lang="en-US" dirty="0"/>
                        <a:t>106.25 Gb/s</a:t>
                      </a:r>
                    </a:p>
                  </a:txBody>
                  <a:tcPr/>
                </a:tc>
                <a:tc>
                  <a:txBody>
                    <a:bodyPr/>
                    <a:lstStyle/>
                    <a:p>
                      <a:r>
                        <a:rPr lang="en-US" dirty="0"/>
                        <a:t>PAM4</a:t>
                      </a:r>
                    </a:p>
                  </a:txBody>
                  <a:tcPr/>
                </a:tc>
                <a:tc>
                  <a:txBody>
                    <a:bodyPr/>
                    <a:lstStyle/>
                    <a:p>
                      <a:pPr marL="0" algn="l" defTabSz="914400" rtl="0" eaLnBrk="1" latinLnBrk="0" hangingPunct="1"/>
                      <a:r>
                        <a:rPr lang="en-US" sz="1800" kern="1200" dirty="0">
                          <a:solidFill>
                            <a:schemeClr val="dk1"/>
                          </a:solidFill>
                          <a:latin typeface="+mn-lt"/>
                          <a:ea typeface="+mn-ea"/>
                          <a:cs typeface="+mn-cs"/>
                        </a:rPr>
                        <a:t>212.5 Gb/s</a:t>
                      </a:r>
                    </a:p>
                  </a:txBody>
                  <a:tcPr/>
                </a:tc>
                <a:tc>
                  <a:txBody>
                    <a:bodyPr/>
                    <a:lstStyle/>
                    <a:p>
                      <a:pPr marL="0" algn="l" defTabSz="914400" rtl="0" eaLnBrk="1" latinLnBrk="0" hangingPunct="1"/>
                      <a:r>
                        <a:rPr lang="en-US" sz="1800" kern="1200" dirty="0">
                          <a:solidFill>
                            <a:schemeClr val="dk1"/>
                          </a:solidFill>
                          <a:latin typeface="+mn-lt"/>
                          <a:ea typeface="+mn-ea"/>
                          <a:cs typeface="+mn-cs"/>
                        </a:rPr>
                        <a:t>425 Gb/s</a:t>
                      </a:r>
                    </a:p>
                  </a:txBody>
                  <a:tcPr/>
                </a:tc>
                <a:tc>
                  <a:txBody>
                    <a:bodyPr/>
                    <a:lstStyle/>
                    <a:p>
                      <a:pPr marL="0" algn="l" defTabSz="914400" rtl="0" eaLnBrk="1" latinLnBrk="0" hangingPunct="1"/>
                      <a:r>
                        <a:rPr lang="en-US" sz="1800" kern="1200" dirty="0">
                          <a:solidFill>
                            <a:schemeClr val="dk1"/>
                          </a:solidFill>
                          <a:latin typeface="+mn-lt"/>
                          <a:ea typeface="+mn-ea"/>
                          <a:cs typeface="+mn-cs"/>
                        </a:rPr>
                        <a:t>850 Gb/s</a:t>
                      </a:r>
                    </a:p>
                  </a:txBody>
                  <a:tcPr/>
                </a:tc>
                <a:extLst>
                  <a:ext uri="{0D108BD9-81ED-4DB2-BD59-A6C34878D82A}">
                    <a16:rowId xmlns:a16="http://schemas.microsoft.com/office/drawing/2014/main" val="2400875994"/>
                  </a:ext>
                </a:extLst>
              </a:tr>
            </a:tbl>
          </a:graphicData>
        </a:graphic>
      </p:graphicFrame>
    </p:spTree>
    <p:extLst>
      <p:ext uri="{BB962C8B-B14F-4D97-AF65-F5344CB8AC3E}">
        <p14:creationId xmlns:p14="http://schemas.microsoft.com/office/powerpoint/2010/main" val="122970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Minimum Bandwidth Added to Enhanced Port Arbiter</a:t>
            </a:r>
          </a:p>
        </p:txBody>
      </p:sp>
      <p:sp>
        <p:nvSpPr>
          <p:cNvPr id="3" name="Content Placeholder 2"/>
          <p:cNvSpPr>
            <a:spLocks noGrp="1"/>
          </p:cNvSpPr>
          <p:nvPr>
            <p:ph idx="1"/>
          </p:nvPr>
        </p:nvSpPr>
        <p:spPr>
          <a:xfrm>
            <a:off x="838200" y="1073566"/>
            <a:ext cx="10515600" cy="4710868"/>
          </a:xfrm>
        </p:spPr>
        <p:txBody>
          <a:bodyPr/>
          <a:lstStyle/>
          <a:p>
            <a:r>
              <a:rPr lang="en-US" dirty="0"/>
              <a:t>Added new minimum bandwidth setting capabilities to VLs and VL groups </a:t>
            </a:r>
          </a:p>
          <a:p>
            <a:r>
              <a:rPr lang="en-US" dirty="0"/>
              <a:t>The new capability allows setting a bandwidth consumption threshold that allows the entity to get a higher priority when it falls below this value </a:t>
            </a:r>
          </a:p>
          <a:p>
            <a:r>
              <a:rPr lang="en-US" dirty="0"/>
              <a:t>Available only for enhanced </a:t>
            </a:r>
            <a:br>
              <a:rPr lang="en-US" dirty="0"/>
            </a:br>
            <a:r>
              <a:rPr lang="en-US" dirty="0"/>
              <a:t>port arbiter  </a:t>
            </a:r>
          </a:p>
          <a:p>
            <a:endParaRPr lang="en-US" dirty="0"/>
          </a:p>
          <a:p>
            <a:endParaRPr lang="en-US" dirty="0"/>
          </a:p>
          <a:p>
            <a:pPr marL="0" indent="0">
              <a:buNone/>
            </a:pPr>
            <a:endParaRPr lang="en-US" dirty="0"/>
          </a:p>
          <a:p>
            <a:pPr lvl="2"/>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5</a:t>
            </a:fld>
            <a:endParaRPr lang="en-US" dirty="0"/>
          </a:p>
        </p:txBody>
      </p:sp>
      <p:pic>
        <p:nvPicPr>
          <p:cNvPr id="10" name="Picture 9">
            <a:extLst>
              <a:ext uri="{FF2B5EF4-FFF2-40B4-BE49-F238E27FC236}">
                <a16:creationId xmlns:a16="http://schemas.microsoft.com/office/drawing/2014/main" id="{9E9F0291-EEF1-4D33-BA60-80D6C5F36162}"/>
              </a:ext>
            </a:extLst>
          </p:cNvPr>
          <p:cNvPicPr>
            <a:picLocks noChangeAspect="1"/>
          </p:cNvPicPr>
          <p:nvPr/>
        </p:nvPicPr>
        <p:blipFill rotWithShape="1">
          <a:blip r:embed="rId2"/>
          <a:srcRect l="2861" r="3078"/>
          <a:stretch/>
        </p:blipFill>
        <p:spPr>
          <a:xfrm>
            <a:off x="6456219" y="2930236"/>
            <a:ext cx="5070764" cy="3419149"/>
          </a:xfrm>
          <a:prstGeom prst="rect">
            <a:avLst/>
          </a:prstGeom>
        </p:spPr>
      </p:pic>
    </p:spTree>
    <p:extLst>
      <p:ext uri="{BB962C8B-B14F-4D97-AF65-F5344CB8AC3E}">
        <p14:creationId xmlns:p14="http://schemas.microsoft.com/office/powerpoint/2010/main" val="301246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Minimum Bandwidth Use Case</a:t>
            </a:r>
          </a:p>
        </p:txBody>
      </p:sp>
      <p:sp>
        <p:nvSpPr>
          <p:cNvPr id="3" name="Content Placeholder 2"/>
          <p:cNvSpPr>
            <a:spLocks noGrp="1"/>
          </p:cNvSpPr>
          <p:nvPr>
            <p:ph idx="1"/>
          </p:nvPr>
        </p:nvSpPr>
        <p:spPr>
          <a:xfrm>
            <a:off x="838200" y="1073566"/>
            <a:ext cx="10515600" cy="4710868"/>
          </a:xfrm>
        </p:spPr>
        <p:txBody>
          <a:bodyPr/>
          <a:lstStyle/>
          <a:p>
            <a:r>
              <a:rPr lang="en-US" dirty="0"/>
              <a:t>Can be used for traffic that requires low latency and low jitter.</a:t>
            </a:r>
          </a:p>
          <a:p>
            <a:r>
              <a:rPr lang="en-US" dirty="0"/>
              <a:t>Examples </a:t>
            </a:r>
          </a:p>
          <a:p>
            <a:pPr lvl="1"/>
            <a:r>
              <a:rPr lang="en-US" dirty="0"/>
              <a:t>Non VL15 management traffic</a:t>
            </a:r>
          </a:p>
          <a:p>
            <a:pPr lvl="1"/>
            <a:r>
              <a:rPr lang="en-US" dirty="0"/>
              <a:t>Time sync</a:t>
            </a:r>
          </a:p>
          <a:p>
            <a:pPr lvl="1"/>
            <a:r>
              <a:rPr lang="en-US" dirty="0"/>
              <a:t>Heartbeat protocol</a:t>
            </a:r>
          </a:p>
          <a:p>
            <a:pPr marL="0" indent="0">
              <a:buNone/>
            </a:pPr>
            <a:endParaRPr lang="en-US" dirty="0"/>
          </a:p>
          <a:p>
            <a:pPr lvl="2"/>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6</a:t>
            </a:fld>
            <a:endParaRPr lang="en-US" dirty="0"/>
          </a:p>
        </p:txBody>
      </p:sp>
      <p:sp>
        <p:nvSpPr>
          <p:cNvPr id="5" name="Rectangle 4">
            <a:extLst>
              <a:ext uri="{FF2B5EF4-FFF2-40B4-BE49-F238E27FC236}">
                <a16:creationId xmlns:a16="http://schemas.microsoft.com/office/drawing/2014/main" id="{67181B03-F633-4FAD-B285-06ED65CE166C}"/>
              </a:ext>
            </a:extLst>
          </p:cNvPr>
          <p:cNvSpPr/>
          <p:nvPr/>
        </p:nvSpPr>
        <p:spPr>
          <a:xfrm>
            <a:off x="969819" y="4787833"/>
            <a:ext cx="1094509" cy="24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8" name="Rectangle 7">
            <a:extLst>
              <a:ext uri="{FF2B5EF4-FFF2-40B4-BE49-F238E27FC236}">
                <a16:creationId xmlns:a16="http://schemas.microsoft.com/office/drawing/2014/main" id="{6400E0D8-A840-4113-A84F-0413CDD45E15}"/>
              </a:ext>
            </a:extLst>
          </p:cNvPr>
          <p:cNvSpPr/>
          <p:nvPr/>
        </p:nvSpPr>
        <p:spPr>
          <a:xfrm>
            <a:off x="2216728" y="4787833"/>
            <a:ext cx="1094509" cy="24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9" name="Rectangle 8">
            <a:extLst>
              <a:ext uri="{FF2B5EF4-FFF2-40B4-BE49-F238E27FC236}">
                <a16:creationId xmlns:a16="http://schemas.microsoft.com/office/drawing/2014/main" id="{4B291E20-37E3-4321-8B1F-A34FBB91F58D}"/>
              </a:ext>
            </a:extLst>
          </p:cNvPr>
          <p:cNvSpPr/>
          <p:nvPr/>
        </p:nvSpPr>
        <p:spPr>
          <a:xfrm>
            <a:off x="3463637" y="4787833"/>
            <a:ext cx="1094509" cy="24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11" name="Rectangle 10">
            <a:extLst>
              <a:ext uri="{FF2B5EF4-FFF2-40B4-BE49-F238E27FC236}">
                <a16:creationId xmlns:a16="http://schemas.microsoft.com/office/drawing/2014/main" id="{50FD92F7-B2C4-4263-992B-00B38A884FFA}"/>
              </a:ext>
            </a:extLst>
          </p:cNvPr>
          <p:cNvSpPr/>
          <p:nvPr/>
        </p:nvSpPr>
        <p:spPr>
          <a:xfrm>
            <a:off x="4710546" y="4787833"/>
            <a:ext cx="1094509" cy="24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12" name="Rectangle 11">
            <a:extLst>
              <a:ext uri="{FF2B5EF4-FFF2-40B4-BE49-F238E27FC236}">
                <a16:creationId xmlns:a16="http://schemas.microsoft.com/office/drawing/2014/main" id="{BEA54813-AB29-4BA8-ABAF-155E4CE39EF9}"/>
              </a:ext>
            </a:extLst>
          </p:cNvPr>
          <p:cNvSpPr/>
          <p:nvPr/>
        </p:nvSpPr>
        <p:spPr>
          <a:xfrm>
            <a:off x="4208319" y="5406122"/>
            <a:ext cx="1094509" cy="2424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Heartbeat</a:t>
            </a:r>
          </a:p>
        </p:txBody>
      </p:sp>
      <p:sp>
        <p:nvSpPr>
          <p:cNvPr id="7" name="Rectangle 6">
            <a:extLst>
              <a:ext uri="{FF2B5EF4-FFF2-40B4-BE49-F238E27FC236}">
                <a16:creationId xmlns:a16="http://schemas.microsoft.com/office/drawing/2014/main" id="{2FB25D35-05DB-4F5D-BEC4-9B3B875F345B}"/>
              </a:ext>
            </a:extLst>
          </p:cNvPr>
          <p:cNvSpPr/>
          <p:nvPr/>
        </p:nvSpPr>
        <p:spPr>
          <a:xfrm>
            <a:off x="6047510" y="4631970"/>
            <a:ext cx="526473" cy="11776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Port Arbiter</a:t>
            </a:r>
          </a:p>
        </p:txBody>
      </p:sp>
      <p:sp>
        <p:nvSpPr>
          <p:cNvPr id="13" name="Isosceles Triangle 12">
            <a:extLst>
              <a:ext uri="{FF2B5EF4-FFF2-40B4-BE49-F238E27FC236}">
                <a16:creationId xmlns:a16="http://schemas.microsoft.com/office/drawing/2014/main" id="{72DBF759-A7E4-4D98-ACEE-838EAF94BB7E}"/>
              </a:ext>
            </a:extLst>
          </p:cNvPr>
          <p:cNvSpPr/>
          <p:nvPr/>
        </p:nvSpPr>
        <p:spPr>
          <a:xfrm rot="5400000">
            <a:off x="6142759" y="5063195"/>
            <a:ext cx="1177638" cy="31519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6936A11-36DC-4B32-9594-FA3366760912}"/>
              </a:ext>
            </a:extLst>
          </p:cNvPr>
          <p:cNvCxnSpPr/>
          <p:nvPr/>
        </p:nvCxnSpPr>
        <p:spPr>
          <a:xfrm>
            <a:off x="6948055" y="5220788"/>
            <a:ext cx="440574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FDA8EEF-7A32-4E24-8463-EC4120C706DE}"/>
              </a:ext>
            </a:extLst>
          </p:cNvPr>
          <p:cNvSpPr/>
          <p:nvPr/>
        </p:nvSpPr>
        <p:spPr>
          <a:xfrm>
            <a:off x="9610726" y="4960341"/>
            <a:ext cx="1094509" cy="24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17" name="Rectangle 16">
            <a:extLst>
              <a:ext uri="{FF2B5EF4-FFF2-40B4-BE49-F238E27FC236}">
                <a16:creationId xmlns:a16="http://schemas.microsoft.com/office/drawing/2014/main" id="{46F8991D-2498-4CCF-929C-D2779A222978}"/>
              </a:ext>
            </a:extLst>
          </p:cNvPr>
          <p:cNvSpPr/>
          <p:nvPr/>
        </p:nvSpPr>
        <p:spPr>
          <a:xfrm>
            <a:off x="8472922" y="4960341"/>
            <a:ext cx="1094509" cy="2424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Heartbeat</a:t>
            </a:r>
          </a:p>
        </p:txBody>
      </p:sp>
      <p:sp>
        <p:nvSpPr>
          <p:cNvPr id="18" name="Rectangle 17">
            <a:extLst>
              <a:ext uri="{FF2B5EF4-FFF2-40B4-BE49-F238E27FC236}">
                <a16:creationId xmlns:a16="http://schemas.microsoft.com/office/drawing/2014/main" id="{021801AD-026E-4E23-98A9-9CF12FD016E7}"/>
              </a:ext>
            </a:extLst>
          </p:cNvPr>
          <p:cNvSpPr/>
          <p:nvPr/>
        </p:nvSpPr>
        <p:spPr>
          <a:xfrm>
            <a:off x="7335118" y="4960340"/>
            <a:ext cx="1094509" cy="24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Tree>
    <p:extLst>
      <p:ext uri="{BB962C8B-B14F-4D97-AF65-F5344CB8AC3E}">
        <p14:creationId xmlns:p14="http://schemas.microsoft.com/office/powerpoint/2010/main" val="49184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Virtualization Chapter Enhancement </a:t>
            </a:r>
          </a:p>
        </p:txBody>
      </p:sp>
      <p:sp>
        <p:nvSpPr>
          <p:cNvPr id="3" name="Content Placeholder 2"/>
          <p:cNvSpPr>
            <a:spLocks noGrp="1"/>
          </p:cNvSpPr>
          <p:nvPr>
            <p:ph idx="1"/>
          </p:nvPr>
        </p:nvSpPr>
        <p:spPr>
          <a:xfrm>
            <a:off x="838200" y="1315463"/>
            <a:ext cx="10515600" cy="4710868"/>
          </a:xfrm>
        </p:spPr>
        <p:txBody>
          <a:bodyPr/>
          <a:lstStyle/>
          <a:p>
            <a:r>
              <a:rPr lang="en-US" dirty="0"/>
              <a:t>Refinement of explanations </a:t>
            </a:r>
          </a:p>
          <a:p>
            <a:r>
              <a:rPr lang="en-US" dirty="0"/>
              <a:t>Added definition of initialization requirements</a:t>
            </a:r>
          </a:p>
          <a:p>
            <a:r>
              <a:rPr lang="en-US" dirty="0"/>
              <a:t>Added multiple cross references to other management chapters</a:t>
            </a:r>
          </a:p>
          <a:p>
            <a:r>
              <a:rPr lang="en-US" dirty="0"/>
              <a:t>Reindexed virtualization attributes to match the order in the subnet management chapters</a:t>
            </a:r>
            <a:endParaRPr lang="he-IL" dirty="0"/>
          </a:p>
          <a:p>
            <a:r>
              <a:rPr lang="en-US" dirty="0"/>
              <a:t>Simplified and clarified the logic in virtualization chapter and other management chapters </a:t>
            </a:r>
          </a:p>
          <a:p>
            <a:pPr marL="0" indent="0">
              <a:buNone/>
            </a:pPr>
            <a:r>
              <a:rPr lang="en-US" dirty="0"/>
              <a:t> </a:t>
            </a:r>
          </a:p>
          <a:p>
            <a:endParaRPr lang="en-US" dirty="0"/>
          </a:p>
          <a:p>
            <a:endParaRPr lang="en-US" dirty="0"/>
          </a:p>
          <a:p>
            <a:pPr marL="0" indent="0">
              <a:buNone/>
            </a:pPr>
            <a:endParaRPr lang="en-US" dirty="0"/>
          </a:p>
          <a:p>
            <a:pPr lvl="2"/>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7</a:t>
            </a:fld>
            <a:endParaRPr lang="en-US" dirty="0"/>
          </a:p>
        </p:txBody>
      </p:sp>
    </p:spTree>
    <p:extLst>
      <p:ext uri="{BB962C8B-B14F-4D97-AF65-F5344CB8AC3E}">
        <p14:creationId xmlns:p14="http://schemas.microsoft.com/office/powerpoint/2010/main" val="277607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Ports QoS</a:t>
            </a:r>
          </a:p>
        </p:txBody>
      </p:sp>
      <p:sp>
        <p:nvSpPr>
          <p:cNvPr id="3" name="Content Placeholder 2"/>
          <p:cNvSpPr>
            <a:spLocks noGrp="1"/>
          </p:cNvSpPr>
          <p:nvPr>
            <p:ph idx="1"/>
          </p:nvPr>
        </p:nvSpPr>
        <p:spPr>
          <a:xfrm>
            <a:off x="838200" y="1315463"/>
            <a:ext cx="10515600" cy="4710868"/>
          </a:xfrm>
        </p:spPr>
        <p:txBody>
          <a:bodyPr/>
          <a:lstStyle/>
          <a:p>
            <a:r>
              <a:rPr lang="en-US" dirty="0"/>
              <a:t>Introduce bandwidth sharing and rate limiting configuration for {</a:t>
            </a:r>
            <a:r>
              <a:rPr lang="en-US" dirty="0" err="1"/>
              <a:t>Vport,SL</a:t>
            </a:r>
            <a:r>
              <a:rPr lang="en-US" dirty="0"/>
              <a:t>} on top of either port arbiter</a:t>
            </a:r>
          </a:p>
          <a:p>
            <a:pPr marL="0" indent="0">
              <a:buNone/>
            </a:pPr>
            <a:r>
              <a:rPr lang="en-US" dirty="0"/>
              <a:t> </a:t>
            </a:r>
          </a:p>
          <a:p>
            <a:endParaRPr lang="en-US" dirty="0"/>
          </a:p>
          <a:p>
            <a:endParaRPr lang="en-US" dirty="0"/>
          </a:p>
          <a:p>
            <a:pPr marL="0" indent="0">
              <a:buNone/>
            </a:pPr>
            <a:endParaRPr lang="en-US" dirty="0"/>
          </a:p>
          <a:p>
            <a:pPr lvl="2"/>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8</a:t>
            </a:fld>
            <a:endParaRPr lang="en-US" dirty="0"/>
          </a:p>
        </p:txBody>
      </p:sp>
      <p:pic>
        <p:nvPicPr>
          <p:cNvPr id="5" name="Picture 4">
            <a:extLst>
              <a:ext uri="{FF2B5EF4-FFF2-40B4-BE49-F238E27FC236}">
                <a16:creationId xmlns:a16="http://schemas.microsoft.com/office/drawing/2014/main" id="{55739061-45BC-4D84-B9D1-CE8C4C2642BB}"/>
              </a:ext>
            </a:extLst>
          </p:cNvPr>
          <p:cNvPicPr>
            <a:picLocks noChangeAspect="1"/>
          </p:cNvPicPr>
          <p:nvPr/>
        </p:nvPicPr>
        <p:blipFill>
          <a:blip r:embed="rId2"/>
          <a:stretch>
            <a:fillRect/>
          </a:stretch>
        </p:blipFill>
        <p:spPr>
          <a:xfrm>
            <a:off x="1566646" y="2252406"/>
            <a:ext cx="3692108" cy="3531431"/>
          </a:xfrm>
          <a:prstGeom prst="rect">
            <a:avLst/>
          </a:prstGeom>
        </p:spPr>
      </p:pic>
      <p:pic>
        <p:nvPicPr>
          <p:cNvPr id="7" name="Picture 6">
            <a:extLst>
              <a:ext uri="{FF2B5EF4-FFF2-40B4-BE49-F238E27FC236}">
                <a16:creationId xmlns:a16="http://schemas.microsoft.com/office/drawing/2014/main" id="{B663DBEC-3C72-45C9-A9E7-CC1B249DDDC0}"/>
              </a:ext>
            </a:extLst>
          </p:cNvPr>
          <p:cNvPicPr>
            <a:picLocks noChangeAspect="1"/>
          </p:cNvPicPr>
          <p:nvPr/>
        </p:nvPicPr>
        <p:blipFill>
          <a:blip r:embed="rId3"/>
          <a:stretch>
            <a:fillRect/>
          </a:stretch>
        </p:blipFill>
        <p:spPr>
          <a:xfrm>
            <a:off x="6235978" y="2197192"/>
            <a:ext cx="3816186" cy="3531431"/>
          </a:xfrm>
          <a:prstGeom prst="rect">
            <a:avLst/>
          </a:prstGeom>
        </p:spPr>
      </p:pic>
      <p:sp>
        <p:nvSpPr>
          <p:cNvPr id="8" name="TextBox 7">
            <a:extLst>
              <a:ext uri="{FF2B5EF4-FFF2-40B4-BE49-F238E27FC236}">
                <a16:creationId xmlns:a16="http://schemas.microsoft.com/office/drawing/2014/main" id="{1038DAA2-7A34-4965-9C55-A16C29BDCF88}"/>
              </a:ext>
            </a:extLst>
          </p:cNvPr>
          <p:cNvSpPr txBox="1"/>
          <p:nvPr/>
        </p:nvSpPr>
        <p:spPr>
          <a:xfrm>
            <a:off x="7051593" y="5783837"/>
            <a:ext cx="2184957" cy="369332"/>
          </a:xfrm>
          <a:prstGeom prst="rect">
            <a:avLst/>
          </a:prstGeom>
          <a:noFill/>
        </p:spPr>
        <p:txBody>
          <a:bodyPr wrap="none" rtlCol="0">
            <a:spAutoFit/>
          </a:bodyPr>
          <a:lstStyle/>
          <a:p>
            <a:r>
              <a:rPr lang="en-US" dirty="0"/>
              <a:t>Standard Port Arbiter</a:t>
            </a:r>
          </a:p>
        </p:txBody>
      </p:sp>
      <p:sp>
        <p:nvSpPr>
          <p:cNvPr id="9" name="TextBox 8">
            <a:extLst>
              <a:ext uri="{FF2B5EF4-FFF2-40B4-BE49-F238E27FC236}">
                <a16:creationId xmlns:a16="http://schemas.microsoft.com/office/drawing/2014/main" id="{84A98C4D-3762-4ACB-8551-5C16B5BC7900}"/>
              </a:ext>
            </a:extLst>
          </p:cNvPr>
          <p:cNvSpPr txBox="1"/>
          <p:nvPr/>
        </p:nvSpPr>
        <p:spPr>
          <a:xfrm>
            <a:off x="2174673" y="5786021"/>
            <a:ext cx="2264658" cy="369332"/>
          </a:xfrm>
          <a:prstGeom prst="rect">
            <a:avLst/>
          </a:prstGeom>
          <a:noFill/>
        </p:spPr>
        <p:txBody>
          <a:bodyPr wrap="none" rtlCol="0">
            <a:spAutoFit/>
          </a:bodyPr>
          <a:lstStyle/>
          <a:p>
            <a:pPr algn="ctr"/>
            <a:r>
              <a:rPr lang="en-US" dirty="0"/>
              <a:t>Enhanced Port Arbiter</a:t>
            </a:r>
          </a:p>
        </p:txBody>
      </p:sp>
    </p:spTree>
    <p:extLst>
      <p:ext uri="{BB962C8B-B14F-4D97-AF65-F5344CB8AC3E}">
        <p14:creationId xmlns:p14="http://schemas.microsoft.com/office/powerpoint/2010/main" val="381287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FEEE2C-12F5-421E-9768-4C4477C67B09}"/>
              </a:ext>
            </a:extLst>
          </p:cNvPr>
          <p:cNvSpPr/>
          <p:nvPr/>
        </p:nvSpPr>
        <p:spPr>
          <a:xfrm>
            <a:off x="1046018" y="3519456"/>
            <a:ext cx="3983182" cy="24518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Server</a:t>
            </a:r>
          </a:p>
        </p:txBody>
      </p:sp>
      <p:sp>
        <p:nvSpPr>
          <p:cNvPr id="2" name="Title 1"/>
          <p:cNvSpPr>
            <a:spLocks noGrp="1"/>
          </p:cNvSpPr>
          <p:nvPr>
            <p:ph type="title"/>
          </p:nvPr>
        </p:nvSpPr>
        <p:spPr/>
        <p:txBody>
          <a:bodyPr/>
          <a:lstStyle/>
          <a:p>
            <a:r>
              <a:rPr lang="en-US" dirty="0"/>
              <a:t>Virtual Ports QoS Use Case</a:t>
            </a:r>
          </a:p>
        </p:txBody>
      </p:sp>
      <p:sp>
        <p:nvSpPr>
          <p:cNvPr id="3" name="Content Placeholder 2"/>
          <p:cNvSpPr>
            <a:spLocks noGrp="1"/>
          </p:cNvSpPr>
          <p:nvPr>
            <p:ph idx="1"/>
          </p:nvPr>
        </p:nvSpPr>
        <p:spPr>
          <a:xfrm>
            <a:off x="838200" y="1339021"/>
            <a:ext cx="10515600" cy="4710868"/>
          </a:xfrm>
        </p:spPr>
        <p:txBody>
          <a:bodyPr/>
          <a:lstStyle/>
          <a:p>
            <a:r>
              <a:rPr lang="en-US" dirty="0"/>
              <a:t>Exposure of per tenant QoS configuration, allows admin to limit bandwidth consumption per tenant.</a:t>
            </a:r>
          </a:p>
          <a:p>
            <a:r>
              <a:rPr lang="en-US" dirty="0"/>
              <a:t>Multiple VMs sharing a physical network interface configured with a limit of bandwidth consumption </a:t>
            </a:r>
          </a:p>
          <a:p>
            <a:pPr marL="0" indent="0">
              <a:buNone/>
            </a:pPr>
            <a:r>
              <a:rPr lang="en-US" dirty="0"/>
              <a:t> </a:t>
            </a:r>
          </a:p>
          <a:p>
            <a:endParaRPr lang="en-US" dirty="0"/>
          </a:p>
          <a:p>
            <a:endParaRPr lang="en-US" dirty="0"/>
          </a:p>
          <a:p>
            <a:pPr marL="0" indent="0">
              <a:buNone/>
            </a:pPr>
            <a:endParaRPr lang="en-US" dirty="0"/>
          </a:p>
          <a:p>
            <a:pPr lvl="2"/>
            <a:endParaRPr lang="en-US" dirty="0"/>
          </a:p>
        </p:txBody>
      </p:sp>
      <p:sp>
        <p:nvSpPr>
          <p:cNvPr id="4" name="Date Placeholder 3"/>
          <p:cNvSpPr>
            <a:spLocks noGrp="1"/>
          </p:cNvSpPr>
          <p:nvPr>
            <p:ph type="dt" sz="half" idx="10"/>
          </p:nvPr>
        </p:nvSpPr>
        <p:spPr>
          <a:xfrm>
            <a:off x="838199" y="6487054"/>
            <a:ext cx="1635579" cy="365125"/>
          </a:xfrm>
        </p:spPr>
        <p:txBody>
          <a:bodyPr/>
          <a:lstStyle/>
          <a:p>
            <a:fld id="{6A502AAE-AD11-9D4C-8B4E-AEFCECFBDCA1}" type="datetime1">
              <a:rPr lang="en-US" smtClean="0"/>
              <a:pPr/>
              <a:t>8/17/2021</a:t>
            </a:fld>
            <a:endParaRPr lang="en-US" dirty="0"/>
          </a:p>
        </p:txBody>
      </p:sp>
      <p:sp>
        <p:nvSpPr>
          <p:cNvPr id="6" name="Slide Number Placeholder 5"/>
          <p:cNvSpPr>
            <a:spLocks noGrp="1"/>
          </p:cNvSpPr>
          <p:nvPr>
            <p:ph type="sldNum" sz="quarter" idx="12"/>
          </p:nvPr>
        </p:nvSpPr>
        <p:spPr>
          <a:xfrm>
            <a:off x="8610600" y="6492875"/>
            <a:ext cx="2743200" cy="365125"/>
          </a:xfrm>
        </p:spPr>
        <p:txBody>
          <a:bodyPr/>
          <a:lstStyle/>
          <a:p>
            <a:fld id="{C237A139-1202-DE41-ACEF-F1A029E75CAA}" type="slidenum">
              <a:rPr lang="en-US" smtClean="0"/>
              <a:pPr/>
              <a:t>9</a:t>
            </a:fld>
            <a:endParaRPr lang="en-US" dirty="0"/>
          </a:p>
        </p:txBody>
      </p:sp>
      <p:sp>
        <p:nvSpPr>
          <p:cNvPr id="10" name="Rectangle 9">
            <a:extLst>
              <a:ext uri="{FF2B5EF4-FFF2-40B4-BE49-F238E27FC236}">
                <a16:creationId xmlns:a16="http://schemas.microsoft.com/office/drawing/2014/main" id="{B2CF0FAA-415C-4777-A748-015B2ACD3038}"/>
              </a:ext>
            </a:extLst>
          </p:cNvPr>
          <p:cNvSpPr/>
          <p:nvPr/>
        </p:nvSpPr>
        <p:spPr>
          <a:xfrm>
            <a:off x="1524000" y="3858491"/>
            <a:ext cx="1025236" cy="845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VM1</a:t>
            </a:r>
          </a:p>
        </p:txBody>
      </p:sp>
      <p:sp>
        <p:nvSpPr>
          <p:cNvPr id="11" name="Rectangle 10">
            <a:extLst>
              <a:ext uri="{FF2B5EF4-FFF2-40B4-BE49-F238E27FC236}">
                <a16:creationId xmlns:a16="http://schemas.microsoft.com/office/drawing/2014/main" id="{09DC1377-9F02-44E0-B23C-F993BC216E26}"/>
              </a:ext>
            </a:extLst>
          </p:cNvPr>
          <p:cNvSpPr/>
          <p:nvPr/>
        </p:nvSpPr>
        <p:spPr>
          <a:xfrm>
            <a:off x="1524000" y="4820986"/>
            <a:ext cx="1025236" cy="845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VM2</a:t>
            </a:r>
          </a:p>
        </p:txBody>
      </p:sp>
      <p:sp>
        <p:nvSpPr>
          <p:cNvPr id="12" name="Rectangle 11">
            <a:extLst>
              <a:ext uri="{FF2B5EF4-FFF2-40B4-BE49-F238E27FC236}">
                <a16:creationId xmlns:a16="http://schemas.microsoft.com/office/drawing/2014/main" id="{E818A551-4BFD-4BA8-8B18-72B496633FEF}"/>
              </a:ext>
            </a:extLst>
          </p:cNvPr>
          <p:cNvSpPr/>
          <p:nvPr/>
        </p:nvSpPr>
        <p:spPr>
          <a:xfrm>
            <a:off x="3422072" y="4471359"/>
            <a:ext cx="1510145" cy="581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HCA</a:t>
            </a:r>
          </a:p>
        </p:txBody>
      </p:sp>
      <p:sp>
        <p:nvSpPr>
          <p:cNvPr id="13" name="Rectangle 12">
            <a:extLst>
              <a:ext uri="{FF2B5EF4-FFF2-40B4-BE49-F238E27FC236}">
                <a16:creationId xmlns:a16="http://schemas.microsoft.com/office/drawing/2014/main" id="{F7746525-3973-40C5-8D48-70191176779F}"/>
              </a:ext>
            </a:extLst>
          </p:cNvPr>
          <p:cNvSpPr/>
          <p:nvPr/>
        </p:nvSpPr>
        <p:spPr>
          <a:xfrm rot="5400000">
            <a:off x="2057398" y="4488480"/>
            <a:ext cx="1807623" cy="5476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Hypervisor</a:t>
            </a:r>
          </a:p>
        </p:txBody>
      </p:sp>
      <p:cxnSp>
        <p:nvCxnSpPr>
          <p:cNvPr id="15" name="Straight Connector 14">
            <a:extLst>
              <a:ext uri="{FF2B5EF4-FFF2-40B4-BE49-F238E27FC236}">
                <a16:creationId xmlns:a16="http://schemas.microsoft.com/office/drawing/2014/main" id="{10F63069-DDFA-40EE-A968-3B8D664A6D4F}"/>
              </a:ext>
            </a:extLst>
          </p:cNvPr>
          <p:cNvCxnSpPr/>
          <p:nvPr/>
        </p:nvCxnSpPr>
        <p:spPr>
          <a:xfrm>
            <a:off x="4932217" y="4762304"/>
            <a:ext cx="316576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8B98E84-295F-48D1-A4EA-9E31F7766E8F}"/>
              </a:ext>
            </a:extLst>
          </p:cNvPr>
          <p:cNvSpPr/>
          <p:nvPr/>
        </p:nvSpPr>
        <p:spPr>
          <a:xfrm>
            <a:off x="9611593" y="4419600"/>
            <a:ext cx="2140524" cy="290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VM1</a:t>
            </a:r>
          </a:p>
        </p:txBody>
      </p:sp>
      <p:sp>
        <p:nvSpPr>
          <p:cNvPr id="17" name="Rectangle 16">
            <a:extLst>
              <a:ext uri="{FF2B5EF4-FFF2-40B4-BE49-F238E27FC236}">
                <a16:creationId xmlns:a16="http://schemas.microsoft.com/office/drawing/2014/main" id="{0A497B1B-2FDB-4EE2-8393-165D0CEA5C76}"/>
              </a:ext>
            </a:extLst>
          </p:cNvPr>
          <p:cNvSpPr/>
          <p:nvPr/>
        </p:nvSpPr>
        <p:spPr>
          <a:xfrm>
            <a:off x="8551720" y="4419601"/>
            <a:ext cx="1025236" cy="290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VM2</a:t>
            </a:r>
          </a:p>
        </p:txBody>
      </p:sp>
      <p:sp>
        <p:nvSpPr>
          <p:cNvPr id="18" name="Rectangle 17">
            <a:extLst>
              <a:ext uri="{FF2B5EF4-FFF2-40B4-BE49-F238E27FC236}">
                <a16:creationId xmlns:a16="http://schemas.microsoft.com/office/drawing/2014/main" id="{03299840-5CC5-4E78-AA0D-B89E31202811}"/>
              </a:ext>
            </a:extLst>
          </p:cNvPr>
          <p:cNvSpPr/>
          <p:nvPr/>
        </p:nvSpPr>
        <p:spPr>
          <a:xfrm>
            <a:off x="6376559" y="4426528"/>
            <a:ext cx="2140524" cy="290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VM1</a:t>
            </a:r>
          </a:p>
        </p:txBody>
      </p:sp>
      <p:sp>
        <p:nvSpPr>
          <p:cNvPr id="19" name="Rectangle 18">
            <a:extLst>
              <a:ext uri="{FF2B5EF4-FFF2-40B4-BE49-F238E27FC236}">
                <a16:creationId xmlns:a16="http://schemas.microsoft.com/office/drawing/2014/main" id="{47E63F2C-756B-4D86-A77C-6CAD3E449F82}"/>
              </a:ext>
            </a:extLst>
          </p:cNvPr>
          <p:cNvSpPr/>
          <p:nvPr/>
        </p:nvSpPr>
        <p:spPr>
          <a:xfrm>
            <a:off x="5309759" y="4426528"/>
            <a:ext cx="1025236" cy="290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VM2</a:t>
            </a:r>
          </a:p>
        </p:txBody>
      </p:sp>
    </p:spTree>
    <p:extLst>
      <p:ext uri="{BB962C8B-B14F-4D97-AF65-F5344CB8AC3E}">
        <p14:creationId xmlns:p14="http://schemas.microsoft.com/office/powerpoint/2010/main" val="3893032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TA PPT Template 170911.pptx" id="{DF88348E-A0F4-4E01-8896-59CF1AD15D92}" vid="{BA1BE17A-2FA7-42B4-850F-3DBE98BC49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IBTA PPT Template 170911</Template>
  <TotalTime>3180</TotalTime>
  <Words>1380</Words>
  <Application>Microsoft Office PowerPoint</Application>
  <PresentationFormat>Widescreen</PresentationFormat>
  <Paragraphs>372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Helvetica Light</vt:lpstr>
      <vt:lpstr>Helvetica Neue LT Std 57 Condensed</vt:lpstr>
      <vt:lpstr>Helvetica Neue LT Std 57 Condensed Oblique</vt:lpstr>
      <vt:lpstr>Helvetica Neue LT Std 77 Bold Condensed</vt:lpstr>
      <vt:lpstr>Intel Clear</vt:lpstr>
      <vt:lpstr>Wingdings</vt:lpstr>
      <vt:lpstr>Office Theme</vt:lpstr>
      <vt:lpstr>Additions to the IBTA 1.5 Specification</vt:lpstr>
      <vt:lpstr>Specification update overview</vt:lpstr>
      <vt:lpstr>Management Working Group Updates</vt:lpstr>
      <vt:lpstr>Support Enhanced Speeds</vt:lpstr>
      <vt:lpstr>Minimum Bandwidth Added to Enhanced Port Arbiter</vt:lpstr>
      <vt:lpstr>Minimum Bandwidth Use Case</vt:lpstr>
      <vt:lpstr>Virtualization Chapter Enhancement </vt:lpstr>
      <vt:lpstr>Virtual Ports QoS</vt:lpstr>
      <vt:lpstr>Virtual Ports QoS Use Case</vt:lpstr>
      <vt:lpstr>LWG Memory Placement Extensions (MPE)</vt:lpstr>
      <vt:lpstr>Memory Placement Extensions</vt:lpstr>
      <vt:lpstr>Memory Placement Extensions</vt:lpstr>
      <vt:lpstr>Memory Placement Extensions</vt:lpstr>
      <vt:lpstr>Memory Placement Extensions</vt:lpstr>
      <vt:lpstr>Memory Placement Extensions</vt:lpstr>
      <vt:lpstr>Memory Placement Extensions</vt:lpstr>
      <vt:lpstr>Memory Placement Extensions</vt:lpstr>
      <vt:lpstr>MPE Details</vt:lpstr>
      <vt:lpstr>Memory Placement Extensions</vt:lpstr>
      <vt:lpstr>Memory Placement Extensions</vt:lpstr>
      <vt:lpstr>Memory Placement Extensions</vt:lpstr>
      <vt:lpstr>Memory Placement Extensions</vt:lpstr>
      <vt:lpstr>Call to Action and for 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Joe Balich</dc:creator>
  <cp:lastModifiedBy>rsdance</cp:lastModifiedBy>
  <cp:revision>20</cp:revision>
  <dcterms:created xsi:type="dcterms:W3CDTF">2017-10-30T16:15:14Z</dcterms:created>
  <dcterms:modified xsi:type="dcterms:W3CDTF">2021-08-17T23:19:39Z</dcterms:modified>
</cp:coreProperties>
</file>